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3" r:id="rId2"/>
    <p:sldId id="260" r:id="rId3"/>
    <p:sldId id="272" r:id="rId4"/>
    <p:sldId id="274" r:id="rId5"/>
    <p:sldId id="270" r:id="rId6"/>
    <p:sldId id="269" r:id="rId7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168"/>
    <a:srgbClr val="126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9" autoAdjust="0"/>
  </p:normalViewPr>
  <p:slideViewPr>
    <p:cSldViewPr>
      <p:cViewPr>
        <p:scale>
          <a:sx n="50" d="100"/>
          <a:sy n="50" d="100"/>
        </p:scale>
        <p:origin x="-798" y="-23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8187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8" y="2001259"/>
            <a:ext cx="6195914" cy="1488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9592" y="-4303240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44500" y="10314384"/>
            <a:ext cx="7711796" cy="7711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744" y="3869668"/>
            <a:ext cx="6552728" cy="65527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Овал 2"/>
          <p:cNvSpPr/>
          <p:nvPr/>
        </p:nvSpPr>
        <p:spPr>
          <a:xfrm>
            <a:off x="958752" y="3833664"/>
            <a:ext cx="6624736" cy="630070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uk-UA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Ефективність роботи…"/>
          <p:cNvSpPr txBox="1"/>
          <p:nvPr/>
        </p:nvSpPr>
        <p:spPr>
          <a:xfrm>
            <a:off x="1390800" y="5917012"/>
            <a:ext cx="132956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960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pPr>
            <a:r>
              <a:rPr lang="en-US" sz="6000" b="1" dirty="0" smtClean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Submission of the</a:t>
            </a:r>
            <a:r>
              <a:rPr lang="uk-UA" sz="6000" b="1" dirty="0" smtClean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en-US" sz="6000" b="1" dirty="0" smtClean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One-time </a:t>
            </a:r>
            <a:r>
              <a:rPr lang="uk-UA" sz="6000" b="1" dirty="0" smtClean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(</a:t>
            </a:r>
            <a:r>
              <a:rPr lang="en-US" sz="6000" b="1" dirty="0" smtClean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special</a:t>
            </a:r>
            <a:r>
              <a:rPr lang="uk-UA" sz="6000" b="1" dirty="0" smtClean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) </a:t>
            </a:r>
            <a:r>
              <a:rPr lang="en-US" sz="6000" b="1" dirty="0" smtClean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voluntary declaration</a:t>
            </a:r>
            <a:endParaRPr lang="uk-UA" sz="6000" b="1" dirty="0">
              <a:solidFill>
                <a:srgbClr val="000000"/>
              </a:solidFill>
              <a:latin typeface="e-Ukraine Regular"/>
              <a:ea typeface="e-Ukraine Regular"/>
              <a:cs typeface="e-Ukraine Regular"/>
              <a:sym typeface="e-Ukraine Regular"/>
            </a:endParaRPr>
          </a:p>
        </p:txBody>
      </p:sp>
      <p:pic>
        <p:nvPicPr>
          <p:cNvPr id="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60152" y="1529409"/>
            <a:ext cx="11233248" cy="1123324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Овал 3"/>
          <p:cNvSpPr/>
          <p:nvPr/>
        </p:nvSpPr>
        <p:spPr>
          <a:xfrm>
            <a:off x="13416136" y="1662608"/>
            <a:ext cx="11089232" cy="1131607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uk-UA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r="18001"/>
          <a:stretch/>
        </p:blipFill>
        <p:spPr>
          <a:xfrm>
            <a:off x="16152440" y="3093270"/>
            <a:ext cx="7535835" cy="778148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00728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4857" y="1176220"/>
            <a:ext cx="91450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STEP 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uk-UA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>
                <a:solidFill>
                  <a:srgbClr val="126AB3"/>
                </a:solidFill>
              </a:rPr>
              <a:t>User's </a:t>
            </a:r>
            <a:r>
              <a:rPr lang="en-US" sz="3200" dirty="0" smtClean="0">
                <a:solidFill>
                  <a:srgbClr val="126AB3"/>
                </a:solidFill>
              </a:rPr>
              <a:t>E-identification </a:t>
            </a:r>
            <a:r>
              <a:rPr lang="en-US" sz="3200" dirty="0">
                <a:solidFill>
                  <a:srgbClr val="126AB3"/>
                </a:solidFill>
              </a:rPr>
              <a:t>online using a qualified electronic signature of any accredited key certification </a:t>
            </a:r>
            <a:r>
              <a:rPr lang="en-US" sz="3200" dirty="0" smtClean="0">
                <a:solidFill>
                  <a:srgbClr val="126AB3"/>
                </a:solidFill>
              </a:rPr>
              <a:t>authority – qualified </a:t>
            </a:r>
            <a:r>
              <a:rPr lang="en-US" sz="3200" dirty="0">
                <a:solidFill>
                  <a:srgbClr val="126AB3"/>
                </a:solidFill>
              </a:rPr>
              <a:t>provider of electronic trust services.</a:t>
            </a:r>
            <a:endParaRPr lang="uk-UA" sz="3200" dirty="0">
              <a:solidFill>
                <a:srgbClr val="126AB3"/>
              </a:solidFill>
            </a:endParaRPr>
          </a:p>
        </p:txBody>
      </p:sp>
      <p:pic>
        <p:nvPicPr>
          <p:cNvPr id="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63842" y="-4390705"/>
            <a:ext cx="7166620" cy="7166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64608" y="11178480"/>
            <a:ext cx="5904657" cy="5904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45904" y="4069110"/>
            <a:ext cx="6552728" cy="65527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7"/>
          <p:cNvSpPr txBox="1"/>
          <p:nvPr/>
        </p:nvSpPr>
        <p:spPr>
          <a:xfrm>
            <a:off x="12887672" y="1176219"/>
            <a:ext cx="8902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/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STEP 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uk-UA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126AB3"/>
                </a:solidFill>
              </a:rPr>
              <a:t>Choose</a:t>
            </a:r>
            <a:r>
              <a:rPr lang="uk-UA" sz="3200" b="1" dirty="0">
                <a:solidFill>
                  <a:srgbClr val="126AB3"/>
                </a:solidFill>
              </a:rPr>
              <a:t> </a:t>
            </a:r>
            <a:r>
              <a:rPr lang="en-US" sz="3200" dirty="0" smtClean="0">
                <a:solidFill>
                  <a:srgbClr val="126AB3"/>
                </a:solidFill>
              </a:rPr>
              <a:t>the</a:t>
            </a:r>
            <a:r>
              <a:rPr lang="en-US" sz="3200" b="1" dirty="0" smtClean="0">
                <a:solidFill>
                  <a:srgbClr val="126AB3"/>
                </a:solidFill>
              </a:rPr>
              <a:t> </a:t>
            </a:r>
            <a:r>
              <a:rPr lang="uk-UA" sz="3200" b="1" dirty="0" smtClean="0">
                <a:solidFill>
                  <a:srgbClr val="126AB3"/>
                </a:solidFill>
              </a:rPr>
              <a:t>«</a:t>
            </a:r>
            <a:r>
              <a:rPr lang="en-US" sz="3200" b="1" dirty="0">
                <a:solidFill>
                  <a:srgbClr val="126AB3"/>
                </a:solidFill>
              </a:rPr>
              <a:t>One-time </a:t>
            </a:r>
            <a:r>
              <a:rPr lang="uk-UA" sz="3200" b="1" dirty="0">
                <a:solidFill>
                  <a:srgbClr val="126AB3"/>
                </a:solidFill>
              </a:rPr>
              <a:t>(</a:t>
            </a:r>
            <a:r>
              <a:rPr lang="en-US" sz="3200" b="1" dirty="0">
                <a:solidFill>
                  <a:srgbClr val="126AB3"/>
                </a:solidFill>
              </a:rPr>
              <a:t>special</a:t>
            </a:r>
            <a:r>
              <a:rPr lang="uk-UA" sz="3200" b="1" dirty="0">
                <a:solidFill>
                  <a:srgbClr val="126AB3"/>
                </a:solidFill>
              </a:rPr>
              <a:t>) </a:t>
            </a:r>
            <a:r>
              <a:rPr lang="en-US" sz="3200" b="1" dirty="0">
                <a:solidFill>
                  <a:srgbClr val="126AB3"/>
                </a:solidFill>
              </a:rPr>
              <a:t>voluntary declaration</a:t>
            </a:r>
            <a:r>
              <a:rPr lang="uk-UA" sz="3200" b="1" dirty="0">
                <a:solidFill>
                  <a:srgbClr val="126AB3"/>
                </a:solidFill>
              </a:rPr>
              <a:t>» </a:t>
            </a:r>
            <a:r>
              <a:rPr lang="en-US" sz="3200" dirty="0" smtClean="0">
                <a:solidFill>
                  <a:srgbClr val="126AB3"/>
                </a:solidFill>
              </a:rPr>
              <a:t>in </a:t>
            </a:r>
            <a:r>
              <a:rPr lang="en-US" sz="3200" dirty="0">
                <a:solidFill>
                  <a:srgbClr val="126AB3"/>
                </a:solidFill>
              </a:rPr>
              <a:t>the private part </a:t>
            </a:r>
            <a:r>
              <a:rPr lang="en-US" sz="3200" dirty="0" smtClean="0">
                <a:solidFill>
                  <a:srgbClr val="126AB3"/>
                </a:solidFill>
              </a:rPr>
              <a:t>of </a:t>
            </a:r>
            <a:r>
              <a:rPr lang="uk-UA" sz="3200" b="1" dirty="0" smtClean="0">
                <a:solidFill>
                  <a:srgbClr val="126AB3"/>
                </a:solidFill>
              </a:rPr>
              <a:t>«</a:t>
            </a:r>
            <a:r>
              <a:rPr lang="en-US" sz="3200" b="1" dirty="0" smtClean="0">
                <a:solidFill>
                  <a:srgbClr val="126AB3"/>
                </a:solidFill>
              </a:rPr>
              <a:t>E-cabinet </a:t>
            </a:r>
            <a:r>
              <a:rPr lang="en-US" sz="3200" dirty="0" smtClean="0">
                <a:solidFill>
                  <a:srgbClr val="126AB3"/>
                </a:solidFill>
              </a:rPr>
              <a:t>for citizens</a:t>
            </a:r>
            <a:r>
              <a:rPr lang="uk-UA" sz="3200" b="1" dirty="0" smtClean="0">
                <a:solidFill>
                  <a:srgbClr val="126AB3"/>
                </a:solidFill>
              </a:rPr>
              <a:t>»</a:t>
            </a:r>
            <a:r>
              <a:rPr lang="uk-UA" sz="3200" dirty="0" smtClean="0">
                <a:solidFill>
                  <a:srgbClr val="126AB3"/>
                </a:solidFill>
              </a:rPr>
              <a:t> </a:t>
            </a:r>
            <a:r>
              <a:rPr lang="en-US" sz="3200" dirty="0" smtClean="0">
                <a:solidFill>
                  <a:srgbClr val="126AB3"/>
                </a:solidFill>
              </a:rPr>
              <a:t>and click </a:t>
            </a:r>
            <a:r>
              <a:rPr lang="en-US" sz="3200" b="1" dirty="0" smtClean="0">
                <a:solidFill>
                  <a:srgbClr val="126AB3"/>
                </a:solidFill>
              </a:rPr>
              <a:t>Create</a:t>
            </a:r>
            <a:r>
              <a:rPr lang="uk-UA" sz="3200" dirty="0" smtClean="0">
                <a:solidFill>
                  <a:srgbClr val="126AB3"/>
                </a:solidFill>
              </a:rPr>
              <a:t>. </a:t>
            </a:r>
            <a:endParaRPr lang="uk-UA" sz="3200" dirty="0">
              <a:solidFill>
                <a:srgbClr val="126AB3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l="17269" t="18817" r="1673" b="38240"/>
          <a:stretch/>
        </p:blipFill>
        <p:spPr bwMode="auto">
          <a:xfrm>
            <a:off x="12865817" y="4762923"/>
            <a:ext cx="10009113" cy="6120680"/>
          </a:xfrm>
          <a:prstGeom prst="rect">
            <a:avLst/>
          </a:prstGeom>
          <a:ln cmpd="sng">
            <a:solidFill>
              <a:srgbClr val="24A168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21196744" y="4970630"/>
            <a:ext cx="1749375" cy="1512168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887672" y="6482798"/>
            <a:ext cx="1448098" cy="535961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5"/>
          <a:srcRect l="9851" t="7674" r="11849" b="32697"/>
          <a:stretch/>
        </p:blipFill>
        <p:spPr>
          <a:xfrm>
            <a:off x="2110880" y="4769769"/>
            <a:ext cx="8496944" cy="6120680"/>
          </a:xfrm>
          <a:prstGeom prst="rect">
            <a:avLst/>
          </a:prstGeom>
          <a:ln cmpd="sng">
            <a:solidFill>
              <a:srgbClr val="24A168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78916" y="-2647055"/>
            <a:ext cx="5544616" cy="5544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13656" y="3349712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48984" y="10602416"/>
            <a:ext cx="4752528" cy="475252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3839072" y="1138584"/>
            <a:ext cx="16017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STEP 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3200" dirty="0">
                <a:solidFill>
                  <a:srgbClr val="126AB3"/>
                </a:solidFill>
              </a:rPr>
              <a:t>C</a:t>
            </a:r>
            <a:r>
              <a:rPr lang="en-US" sz="3200" dirty="0" smtClean="0">
                <a:solidFill>
                  <a:srgbClr val="126AB3"/>
                </a:solidFill>
              </a:rPr>
              <a:t>hoose required </a:t>
            </a:r>
            <a:r>
              <a:rPr lang="en-US" sz="3200" dirty="0">
                <a:solidFill>
                  <a:srgbClr val="126AB3"/>
                </a:solidFill>
              </a:rPr>
              <a:t>section</a:t>
            </a:r>
            <a:r>
              <a:rPr lang="uk-UA" sz="3200" dirty="0" smtClean="0">
                <a:solidFill>
                  <a:srgbClr val="126AB3"/>
                </a:solidFill>
              </a:rPr>
              <a:t> </a:t>
            </a:r>
            <a:r>
              <a:rPr lang="en-US" sz="3200" dirty="0">
                <a:solidFill>
                  <a:srgbClr val="126AB3"/>
                </a:solidFill>
              </a:rPr>
              <a:t>in the screen form of </a:t>
            </a:r>
            <a:r>
              <a:rPr lang="en-US" sz="3200" dirty="0" smtClean="0">
                <a:solidFill>
                  <a:srgbClr val="126AB3"/>
                </a:solidFill>
              </a:rPr>
              <a:t>Declaration</a:t>
            </a:r>
            <a:r>
              <a:rPr lang="uk-UA" sz="3200" dirty="0" smtClean="0">
                <a:solidFill>
                  <a:srgbClr val="126AB3"/>
                </a:solidFill>
              </a:rPr>
              <a:t>.</a:t>
            </a:r>
            <a:endParaRPr lang="uk-UA" sz="3200" dirty="0">
              <a:solidFill>
                <a:srgbClr val="126AB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5096" y="11807404"/>
            <a:ext cx="1555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4A168"/>
                </a:solidFill>
              </a:rPr>
              <a:t>Go to </a:t>
            </a:r>
            <a:r>
              <a:rPr lang="en-US" sz="3200" b="1" dirty="0" smtClean="0">
                <a:solidFill>
                  <a:srgbClr val="24A168"/>
                </a:solidFill>
              </a:rPr>
              <a:t>required </a:t>
            </a:r>
            <a:r>
              <a:rPr lang="en-US" sz="3200" b="1" dirty="0">
                <a:solidFill>
                  <a:srgbClr val="24A168"/>
                </a:solidFill>
              </a:rPr>
              <a:t>section at the top of </a:t>
            </a:r>
            <a:r>
              <a:rPr lang="en-US" sz="3200" b="1" dirty="0" smtClean="0">
                <a:solidFill>
                  <a:srgbClr val="24A168"/>
                </a:solidFill>
              </a:rPr>
              <a:t>active </a:t>
            </a:r>
            <a:r>
              <a:rPr lang="en-US" sz="3200" b="1" dirty="0">
                <a:solidFill>
                  <a:srgbClr val="24A168"/>
                </a:solidFill>
              </a:rPr>
              <a:t>window</a:t>
            </a:r>
            <a:r>
              <a:rPr lang="uk-UA" sz="3200" b="1" dirty="0" smtClean="0">
                <a:solidFill>
                  <a:srgbClr val="24A168"/>
                </a:solidFill>
              </a:rPr>
              <a:t>.</a:t>
            </a:r>
            <a:endParaRPr lang="uk-UA" sz="3200" b="1" dirty="0">
              <a:solidFill>
                <a:srgbClr val="24A168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l="11690" t="15456" r="1190" b="3749"/>
          <a:stretch/>
        </p:blipFill>
        <p:spPr>
          <a:xfrm>
            <a:off x="5711280" y="2266950"/>
            <a:ext cx="12005220" cy="8985770"/>
          </a:xfrm>
          <a:prstGeom prst="rect">
            <a:avLst/>
          </a:prstGeom>
          <a:ln cmpd="sng">
            <a:solidFill>
              <a:srgbClr val="24A168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5711280" y="2418347"/>
            <a:ext cx="12005220" cy="958427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66682" y="-2254543"/>
            <a:ext cx="3977902" cy="39779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5478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63306" y="-4218505"/>
            <a:ext cx="5544616" cy="5544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65784" y="3510304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24154" y="11252720"/>
            <a:ext cx="4752528" cy="475252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кутник 15"/>
          <p:cNvSpPr/>
          <p:nvPr/>
        </p:nvSpPr>
        <p:spPr>
          <a:xfrm>
            <a:off x="11965060" y="1434553"/>
            <a:ext cx="9659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STEP 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4.2:</a:t>
            </a:r>
            <a:r>
              <a:rPr lang="en-US" sz="3200" dirty="0" smtClean="0">
                <a:solidFill>
                  <a:srgbClr val="126AB3"/>
                </a:solidFill>
              </a:rPr>
              <a:t> Select </a:t>
            </a:r>
            <a:r>
              <a:rPr lang="en-US" sz="3200" dirty="0">
                <a:solidFill>
                  <a:srgbClr val="126AB3"/>
                </a:solidFill>
              </a:rPr>
              <a:t>the </a:t>
            </a:r>
            <a:r>
              <a:rPr lang="en-US" sz="3200" dirty="0" smtClean="0">
                <a:solidFill>
                  <a:srgbClr val="126AB3"/>
                </a:solidFill>
              </a:rPr>
              <a:t>type </a:t>
            </a:r>
            <a:r>
              <a:rPr lang="en-US" sz="3200" dirty="0">
                <a:solidFill>
                  <a:srgbClr val="126AB3"/>
                </a:solidFill>
              </a:rPr>
              <a:t>of </a:t>
            </a:r>
            <a:r>
              <a:rPr lang="en-US" sz="3200" dirty="0" smtClean="0">
                <a:solidFill>
                  <a:srgbClr val="126AB3"/>
                </a:solidFill>
              </a:rPr>
              <a:t>currency from </a:t>
            </a:r>
            <a:r>
              <a:rPr lang="en-US" sz="3200" dirty="0">
                <a:solidFill>
                  <a:srgbClr val="126AB3"/>
                </a:solidFill>
              </a:rPr>
              <a:t>the </a:t>
            </a:r>
            <a:r>
              <a:rPr lang="en-US" sz="3200" dirty="0" smtClean="0">
                <a:solidFill>
                  <a:srgbClr val="126AB3"/>
                </a:solidFill>
              </a:rPr>
              <a:t>suggested </a:t>
            </a:r>
            <a:r>
              <a:rPr lang="en-US" sz="3200" dirty="0">
                <a:solidFill>
                  <a:srgbClr val="126AB3"/>
                </a:solidFill>
              </a:rPr>
              <a:t>directory</a:t>
            </a:r>
            <a:r>
              <a:rPr lang="en-US" sz="3200" dirty="0" smtClean="0">
                <a:solidFill>
                  <a:srgbClr val="126AB3"/>
                </a:solidFill>
              </a:rPr>
              <a:t>. </a:t>
            </a:r>
            <a:r>
              <a:rPr lang="en-US" sz="3200" dirty="0">
                <a:solidFill>
                  <a:srgbClr val="126AB3"/>
                </a:solidFill>
              </a:rPr>
              <a:t>The exchange rate is filled in automatically on the date of </a:t>
            </a:r>
            <a:r>
              <a:rPr lang="en-US" sz="3200" dirty="0" smtClean="0">
                <a:solidFill>
                  <a:srgbClr val="126AB3"/>
                </a:solidFill>
              </a:rPr>
              <a:t>filling in the Declaration</a:t>
            </a:r>
            <a:r>
              <a:rPr lang="uk-UA" sz="3200" dirty="0" smtClean="0">
                <a:solidFill>
                  <a:srgbClr val="126AB3"/>
                </a:solidFill>
              </a:rPr>
              <a:t>.</a:t>
            </a:r>
            <a:endParaRPr lang="uk-UA" sz="3200" dirty="0">
              <a:solidFill>
                <a:srgbClr val="126AB3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186581" y="1375826"/>
            <a:ext cx="9659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STEP 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4.1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3200" dirty="0">
                <a:solidFill>
                  <a:srgbClr val="126AB3"/>
                </a:solidFill>
              </a:rPr>
              <a:t>Enter the first three letters of the </a:t>
            </a:r>
            <a:r>
              <a:rPr lang="en-US" sz="3200" dirty="0" smtClean="0">
                <a:solidFill>
                  <a:srgbClr val="126AB3"/>
                </a:solidFill>
              </a:rPr>
              <a:t>name (title) </a:t>
            </a:r>
            <a:r>
              <a:rPr lang="en-US" sz="3200" dirty="0">
                <a:solidFill>
                  <a:srgbClr val="126AB3"/>
                </a:solidFill>
              </a:rPr>
              <a:t>to get a choice in the list of settlements.</a:t>
            </a:r>
            <a:endParaRPr lang="uk-UA" sz="3200" b="1" dirty="0">
              <a:solidFill>
                <a:srgbClr val="126AB3"/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865646" y="56492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STEP 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3200" dirty="0" smtClean="0">
                <a:solidFill>
                  <a:srgbClr val="126AB3"/>
                </a:solidFill>
              </a:rPr>
              <a:t>Fill </a:t>
            </a:r>
            <a:r>
              <a:rPr lang="en-US" sz="3200" dirty="0">
                <a:solidFill>
                  <a:srgbClr val="126AB3"/>
                </a:solidFill>
              </a:rPr>
              <a:t>in </a:t>
            </a:r>
            <a:r>
              <a:rPr lang="en-US" sz="3200" dirty="0" smtClean="0">
                <a:solidFill>
                  <a:srgbClr val="126AB3"/>
                </a:solidFill>
              </a:rPr>
              <a:t>sections </a:t>
            </a:r>
            <a:r>
              <a:rPr lang="en-US" sz="3200" dirty="0">
                <a:solidFill>
                  <a:srgbClr val="126AB3"/>
                </a:solidFill>
              </a:rPr>
              <a:t>of the Declaration</a:t>
            </a:r>
            <a:endParaRPr lang="en-US" sz="3200" b="1" dirty="0" smtClean="0">
              <a:solidFill>
                <a:srgbClr val="126AB3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1606824" y="12330608"/>
            <a:ext cx="1901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A168"/>
                </a:solidFill>
              </a:rPr>
              <a:t>Transition between sections </a:t>
            </a:r>
            <a:r>
              <a:rPr lang="en-US" sz="3200" dirty="0" smtClean="0">
                <a:solidFill>
                  <a:srgbClr val="24A168"/>
                </a:solidFill>
              </a:rPr>
              <a:t>is done using </a:t>
            </a:r>
            <a:r>
              <a:rPr lang="en-US" sz="3200" dirty="0">
                <a:solidFill>
                  <a:srgbClr val="24A168"/>
                </a:solidFill>
              </a:rPr>
              <a:t>"Next" and "Back"</a:t>
            </a:r>
            <a:endParaRPr lang="en-US" sz="3200" b="1" dirty="0" smtClean="0">
              <a:solidFill>
                <a:srgbClr val="24A168"/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4"/>
          <a:srcRect l="15641" t="14314" r="1422" b="1332"/>
          <a:stretch/>
        </p:blipFill>
        <p:spPr>
          <a:xfrm>
            <a:off x="1750840" y="3108743"/>
            <a:ext cx="8300552" cy="8968958"/>
          </a:xfrm>
          <a:prstGeom prst="rect">
            <a:avLst/>
          </a:prstGeom>
          <a:ln cmpd="sng">
            <a:solidFill>
              <a:srgbClr val="24A168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1750840" y="8010128"/>
            <a:ext cx="1224136" cy="504056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5"/>
          <a:srcRect l="17009" t="14043" r="1549" b="5549"/>
          <a:stretch/>
        </p:blipFill>
        <p:spPr>
          <a:xfrm>
            <a:off x="12192000" y="3108742"/>
            <a:ext cx="8267700" cy="8968958"/>
          </a:xfrm>
          <a:prstGeom prst="rect">
            <a:avLst/>
          </a:prstGeom>
          <a:ln cmpd="sng">
            <a:solidFill>
              <a:srgbClr val="24A168"/>
            </a:solidFill>
          </a:ln>
        </p:spPr>
      </p:pic>
      <p:sp>
        <p:nvSpPr>
          <p:cNvPr id="4" name="Овал 3"/>
          <p:cNvSpPr/>
          <p:nvPr/>
        </p:nvSpPr>
        <p:spPr>
          <a:xfrm>
            <a:off x="14930542" y="6209928"/>
            <a:ext cx="4332764" cy="576740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712280" y="7568240"/>
            <a:ext cx="4104456" cy="552838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192000" y="8262156"/>
            <a:ext cx="1080120" cy="468052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096656" y="11610528"/>
            <a:ext cx="1728192" cy="467172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2415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9104" y="3454974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01488" y="-1509495"/>
            <a:ext cx="4278189" cy="42781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кутник 3"/>
          <p:cNvSpPr/>
          <p:nvPr/>
        </p:nvSpPr>
        <p:spPr>
          <a:xfrm>
            <a:off x="12524556" y="1300811"/>
            <a:ext cx="9784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STEP </a:t>
            </a:r>
            <a:r>
              <a:rPr lang="uk-UA" sz="3200" b="1" dirty="0" smtClean="0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lang="uk-UA" sz="3200" b="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3200" dirty="0">
                <a:solidFill>
                  <a:srgbClr val="126AB3"/>
                </a:solidFill>
              </a:rPr>
              <a:t>Attach scanned copies of the required documents by clicking</a:t>
            </a:r>
            <a:r>
              <a:rPr lang="uk-UA" sz="3200" dirty="0" smtClean="0">
                <a:solidFill>
                  <a:srgbClr val="126AB3"/>
                </a:solidFill>
              </a:rPr>
              <a:t>   </a:t>
            </a:r>
            <a:r>
              <a:rPr lang="en-US" sz="3200" dirty="0" smtClean="0">
                <a:solidFill>
                  <a:srgbClr val="126AB3"/>
                </a:solidFill>
              </a:rPr>
              <a:t> </a:t>
            </a:r>
            <a:r>
              <a:rPr lang="uk-UA" sz="3200" dirty="0" smtClean="0">
                <a:solidFill>
                  <a:srgbClr val="126AB3"/>
                </a:solidFill>
              </a:rPr>
              <a:t> </a:t>
            </a:r>
            <a:r>
              <a:rPr lang="en-US" sz="3200" dirty="0" smtClean="0">
                <a:solidFill>
                  <a:srgbClr val="126AB3"/>
                </a:solidFill>
              </a:rPr>
              <a:t>in section </a:t>
            </a:r>
            <a:r>
              <a:rPr lang="en-US" sz="3200" b="1" dirty="0" smtClean="0">
                <a:solidFill>
                  <a:srgbClr val="126AB3"/>
                </a:solidFill>
              </a:rPr>
              <a:t>ANNEXES</a:t>
            </a:r>
            <a:r>
              <a:rPr lang="uk-UA" sz="3200" b="1" dirty="0" smtClean="0">
                <a:solidFill>
                  <a:srgbClr val="126AB3"/>
                </a:solidFill>
              </a:rPr>
              <a:t>. </a:t>
            </a:r>
            <a:endParaRPr lang="uk-UA" sz="3200" b="1" dirty="0" smtClean="0">
              <a:solidFill>
                <a:srgbClr val="126AB3"/>
              </a:solidFill>
            </a:endParaRPr>
          </a:p>
          <a:p>
            <a:pPr algn="l"/>
            <a:r>
              <a:rPr lang="de-DE" sz="3200" dirty="0" smtClean="0">
                <a:solidFill>
                  <a:srgbClr val="126AB3"/>
                </a:solidFill>
              </a:rPr>
              <a:t>Click </a:t>
            </a:r>
            <a:r>
              <a:rPr lang="de-DE" sz="3200" b="1" dirty="0" smtClean="0">
                <a:solidFill>
                  <a:srgbClr val="126AB3"/>
                </a:solidFill>
              </a:rPr>
              <a:t>Save</a:t>
            </a:r>
            <a:r>
              <a:rPr lang="de-DE" sz="3200" dirty="0" smtClean="0">
                <a:solidFill>
                  <a:srgbClr val="126AB3"/>
                </a:solidFill>
              </a:rPr>
              <a:t> </a:t>
            </a:r>
            <a:r>
              <a:rPr lang="en-US" sz="3200" dirty="0" smtClean="0">
                <a:solidFill>
                  <a:srgbClr val="126AB3"/>
                </a:solidFill>
              </a:rPr>
              <a:t>after successful filling in of all required </a:t>
            </a:r>
            <a:r>
              <a:rPr lang="en-US" sz="3200" dirty="0">
                <a:solidFill>
                  <a:srgbClr val="126AB3"/>
                </a:solidFill>
              </a:rPr>
              <a:t>sections of the Declaration</a:t>
            </a:r>
            <a:r>
              <a:rPr lang="uk-UA" sz="3200" dirty="0" smtClean="0">
                <a:solidFill>
                  <a:srgbClr val="126AB3"/>
                </a:solidFill>
              </a:rPr>
              <a:t>.</a:t>
            </a:r>
            <a:r>
              <a:rPr lang="uk-UA" sz="3200" dirty="0" smtClean="0">
                <a:solidFill>
                  <a:schemeClr val="bg1"/>
                </a:solidFill>
              </a:rPr>
              <a:t>.</a:t>
            </a:r>
            <a:endParaRPr lang="uk-UA" sz="3200" dirty="0">
              <a:solidFill>
                <a:srgbClr val="126AB3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4"/>
          <a:srcRect l="96475" t="29243" r="1363" b="66682"/>
          <a:stretch/>
        </p:blipFill>
        <p:spPr bwMode="auto">
          <a:xfrm>
            <a:off x="16669352" y="1912290"/>
            <a:ext cx="432048" cy="436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кутник 23"/>
          <p:cNvSpPr/>
          <p:nvPr/>
        </p:nvSpPr>
        <p:spPr>
          <a:xfrm>
            <a:off x="3076701" y="1300811"/>
            <a:ext cx="7122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STEP </a:t>
            </a:r>
            <a:r>
              <a:rPr lang="uk-UA" sz="3200" b="1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uk-UA" sz="3200" b="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3200" dirty="0">
                <a:solidFill>
                  <a:srgbClr val="126AB3"/>
                </a:solidFill>
              </a:rPr>
              <a:t>Put mandatory marks </a:t>
            </a:r>
            <a:r>
              <a:rPr lang="en-US" sz="3200" dirty="0" smtClean="0">
                <a:solidFill>
                  <a:srgbClr val="126AB3"/>
                </a:solidFill>
              </a:rPr>
              <a:t>and </a:t>
            </a:r>
            <a:r>
              <a:rPr lang="en-US" sz="3200" dirty="0">
                <a:solidFill>
                  <a:srgbClr val="126AB3"/>
                </a:solidFill>
              </a:rPr>
              <a:t>mark on the availability of </a:t>
            </a:r>
            <a:r>
              <a:rPr lang="en-US" sz="3200" dirty="0" smtClean="0">
                <a:solidFill>
                  <a:srgbClr val="126AB3"/>
                </a:solidFill>
              </a:rPr>
              <a:t>annexes.</a:t>
            </a:r>
            <a:endParaRPr lang="uk-UA" sz="3200" dirty="0">
              <a:solidFill>
                <a:srgbClr val="126AB3"/>
              </a:solidFill>
            </a:endParaRPr>
          </a:p>
        </p:txBody>
      </p:sp>
      <p:pic>
        <p:nvPicPr>
          <p:cNvPr id="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25424" y="11291750"/>
            <a:ext cx="4278189" cy="427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2774" y="12834664"/>
            <a:ext cx="4332033" cy="4332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Рисунок 16"/>
          <p:cNvPicPr/>
          <p:nvPr/>
        </p:nvPicPr>
        <p:blipFill rotWithShape="1">
          <a:blip r:embed="rId5"/>
          <a:srcRect l="9087" t="38307" r="3455" b="619"/>
          <a:stretch/>
        </p:blipFill>
        <p:spPr>
          <a:xfrm>
            <a:off x="12516036" y="3470576"/>
            <a:ext cx="10261140" cy="8299097"/>
          </a:xfrm>
          <a:prstGeom prst="rect">
            <a:avLst/>
          </a:prstGeom>
          <a:ln cmpd="sng">
            <a:solidFill>
              <a:srgbClr val="24A168"/>
            </a:solidFill>
          </a:ln>
        </p:spPr>
      </p:pic>
      <p:sp>
        <p:nvSpPr>
          <p:cNvPr id="35" name="Овал 34"/>
          <p:cNvSpPr/>
          <p:nvPr/>
        </p:nvSpPr>
        <p:spPr>
          <a:xfrm>
            <a:off x="21841072" y="3764950"/>
            <a:ext cx="936104" cy="1004818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9104768" y="11013589"/>
            <a:ext cx="1750200" cy="756084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12552040" y="11861184"/>
            <a:ext cx="10225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uk-UA" sz="3200" dirty="0" smtClean="0">
              <a:solidFill>
                <a:srgbClr val="126AB3"/>
              </a:solidFill>
            </a:endParaRPr>
          </a:p>
          <a:p>
            <a:pPr algn="l"/>
            <a:r>
              <a:rPr lang="en-US" sz="3200" dirty="0" smtClean="0">
                <a:solidFill>
                  <a:srgbClr val="24A168"/>
                </a:solidFill>
              </a:rPr>
              <a:t>Press       to download and print the Declaration. </a:t>
            </a:r>
            <a:endParaRPr lang="uk-UA" sz="3200" dirty="0">
              <a:solidFill>
                <a:srgbClr val="126AB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9284" r="3315" b="8692"/>
          <a:stretch/>
        </p:blipFill>
        <p:spPr>
          <a:xfrm>
            <a:off x="2299634" y="3511807"/>
            <a:ext cx="9563646" cy="8239865"/>
          </a:xfrm>
          <a:prstGeom prst="rect">
            <a:avLst/>
          </a:prstGeom>
          <a:ln cmpd="sng">
            <a:solidFill>
              <a:srgbClr val="24A168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2252020" y="3985327"/>
            <a:ext cx="681508" cy="3600400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470920" y="8514184"/>
            <a:ext cx="3660214" cy="687349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5"/>
          <a:srcRect l="91027" t="93553" r="3371" b="1049"/>
          <a:stretch/>
        </p:blipFill>
        <p:spPr bwMode="auto">
          <a:xfrm>
            <a:off x="13776176" y="12338562"/>
            <a:ext cx="675506" cy="531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514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76776" y="8643155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918879" y="1485306"/>
            <a:ext cx="6749839" cy="674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50910" y="-4356334"/>
            <a:ext cx="5040561" cy="50405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2290900" y="1230700"/>
            <a:ext cx="7903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STEP </a:t>
            </a:r>
            <a:r>
              <a:rPr lang="uk-UA" sz="3200" b="1" dirty="0" smtClean="0">
                <a:solidFill>
                  <a:schemeClr val="tx1">
                    <a:lumMod val="50000"/>
                  </a:schemeClr>
                </a:solidFill>
              </a:rPr>
              <a:t>7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uk-UA" sz="3200" b="1" dirty="0" smtClean="0">
                <a:solidFill>
                  <a:srgbClr val="126AB3"/>
                </a:solidFill>
              </a:rPr>
              <a:t> </a:t>
            </a:r>
            <a:r>
              <a:rPr lang="en-US" sz="3200" b="1" dirty="0">
                <a:solidFill>
                  <a:srgbClr val="126AB3"/>
                </a:solidFill>
              </a:rPr>
              <a:t>Sign</a:t>
            </a:r>
            <a:r>
              <a:rPr lang="en-US" sz="3200" dirty="0">
                <a:solidFill>
                  <a:srgbClr val="126AB3"/>
                </a:solidFill>
              </a:rPr>
              <a:t> the Declaration </a:t>
            </a:r>
            <a:r>
              <a:rPr lang="en-US" sz="3200" dirty="0" smtClean="0">
                <a:solidFill>
                  <a:srgbClr val="126AB3"/>
                </a:solidFill>
              </a:rPr>
              <a:t>using a qualified electronic signature. </a:t>
            </a:r>
            <a:endParaRPr lang="uk-UA" sz="3200" b="1" dirty="0">
              <a:solidFill>
                <a:srgbClr val="126AB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76112" y="1458706"/>
            <a:ext cx="936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STEP </a:t>
            </a:r>
            <a:r>
              <a:rPr lang="uk-UA" sz="3200" b="1" dirty="0" smtClean="0">
                <a:solidFill>
                  <a:schemeClr val="tx1">
                    <a:lumMod val="50000"/>
                  </a:schemeClr>
                </a:solidFill>
              </a:rPr>
              <a:t>8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uk-UA" sz="3200" b="1" dirty="0" smtClean="0">
                <a:solidFill>
                  <a:srgbClr val="126AB3"/>
                </a:solidFill>
              </a:rPr>
              <a:t> </a:t>
            </a:r>
            <a:r>
              <a:rPr lang="uk-UA" sz="3200" dirty="0" smtClean="0">
                <a:solidFill>
                  <a:srgbClr val="126AB3"/>
                </a:solidFill>
              </a:rPr>
              <a:t> </a:t>
            </a:r>
            <a:r>
              <a:rPr lang="en-US" sz="3200" b="1" dirty="0" smtClean="0">
                <a:solidFill>
                  <a:srgbClr val="126AB3"/>
                </a:solidFill>
              </a:rPr>
              <a:t>Send </a:t>
            </a:r>
            <a:r>
              <a:rPr lang="en-US" sz="3200" dirty="0">
                <a:solidFill>
                  <a:srgbClr val="126AB3"/>
                </a:solidFill>
              </a:rPr>
              <a:t>signed </a:t>
            </a:r>
            <a:r>
              <a:rPr lang="en-US" sz="3200" dirty="0" smtClean="0">
                <a:solidFill>
                  <a:srgbClr val="126AB3"/>
                </a:solidFill>
              </a:rPr>
              <a:t>Declaration</a:t>
            </a:r>
            <a:r>
              <a:rPr lang="uk-UA" sz="3200" dirty="0" smtClean="0">
                <a:solidFill>
                  <a:srgbClr val="126AB3"/>
                </a:solidFill>
              </a:rPr>
              <a:t>.</a:t>
            </a:r>
            <a:endParaRPr lang="uk-UA" sz="3200" b="1" dirty="0">
              <a:solidFill>
                <a:srgbClr val="126AB3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5"/>
          <a:srcRect l="17565" t="14952" r="15503" b="41549"/>
          <a:stretch/>
        </p:blipFill>
        <p:spPr>
          <a:xfrm>
            <a:off x="2290900" y="2504332"/>
            <a:ext cx="7128792" cy="4447876"/>
          </a:xfrm>
          <a:prstGeom prst="rect">
            <a:avLst/>
          </a:prstGeom>
          <a:ln cmpd="sng">
            <a:solidFill>
              <a:srgbClr val="24A168"/>
            </a:solidFill>
          </a:ln>
        </p:spPr>
      </p:pic>
      <p:pic>
        <p:nvPicPr>
          <p:cNvPr id="15" name="Рисунок 14"/>
          <p:cNvPicPr/>
          <p:nvPr/>
        </p:nvPicPr>
        <p:blipFill rotWithShape="1">
          <a:blip r:embed="rId6"/>
          <a:srcRect l="20524" t="29962" r="21275" b="18706"/>
          <a:stretch/>
        </p:blipFill>
        <p:spPr>
          <a:xfrm>
            <a:off x="5135216" y="6445680"/>
            <a:ext cx="6025107" cy="4578422"/>
          </a:xfrm>
          <a:prstGeom prst="rect">
            <a:avLst/>
          </a:prstGeom>
          <a:ln cmpd="sng">
            <a:solidFill>
              <a:srgbClr val="24A168"/>
            </a:solidFill>
          </a:ln>
        </p:spPr>
      </p:pic>
      <p:pic>
        <p:nvPicPr>
          <p:cNvPr id="16" name="Рисунок 15"/>
          <p:cNvPicPr/>
          <p:nvPr/>
        </p:nvPicPr>
        <p:blipFill rotWithShape="1">
          <a:blip r:embed="rId7"/>
          <a:srcRect l="16177" t="15193" r="14887" b="20940"/>
          <a:stretch/>
        </p:blipFill>
        <p:spPr>
          <a:xfrm>
            <a:off x="12763322" y="2436806"/>
            <a:ext cx="9073008" cy="8552332"/>
          </a:xfrm>
          <a:prstGeom prst="rect">
            <a:avLst/>
          </a:prstGeom>
          <a:ln cmpd="sng">
            <a:solidFill>
              <a:srgbClr val="24A168"/>
            </a:solidFill>
          </a:ln>
        </p:spPr>
      </p:pic>
      <p:sp>
        <p:nvSpPr>
          <p:cNvPr id="17" name="Овал 16"/>
          <p:cNvSpPr/>
          <p:nvPr/>
        </p:nvSpPr>
        <p:spPr>
          <a:xfrm>
            <a:off x="17016536" y="4780582"/>
            <a:ext cx="1440160" cy="836732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uk-UA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935187" y="11919519"/>
            <a:ext cx="1022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24A168"/>
                </a:solidFill>
              </a:rPr>
              <a:t>Buttons </a:t>
            </a:r>
            <a:r>
              <a:rPr lang="uk-UA" b="1" dirty="0" smtClean="0">
                <a:solidFill>
                  <a:srgbClr val="24A168"/>
                </a:solidFill>
              </a:rPr>
              <a:t>«</a:t>
            </a:r>
            <a:r>
              <a:rPr lang="en-US" b="1" dirty="0" smtClean="0">
                <a:solidFill>
                  <a:srgbClr val="24A168"/>
                </a:solidFill>
              </a:rPr>
              <a:t>Sing</a:t>
            </a:r>
            <a:r>
              <a:rPr lang="uk-UA" b="1" dirty="0" smtClean="0">
                <a:solidFill>
                  <a:srgbClr val="24A168"/>
                </a:solidFill>
              </a:rPr>
              <a:t>» </a:t>
            </a:r>
            <a:r>
              <a:rPr lang="en-US" b="1" dirty="0" smtClean="0">
                <a:solidFill>
                  <a:srgbClr val="24A168"/>
                </a:solidFill>
              </a:rPr>
              <a:t>and</a:t>
            </a:r>
            <a:r>
              <a:rPr lang="uk-UA" b="1" dirty="0" smtClean="0">
                <a:solidFill>
                  <a:srgbClr val="24A168"/>
                </a:solidFill>
              </a:rPr>
              <a:t> «</a:t>
            </a:r>
            <a:r>
              <a:rPr lang="en-US" b="1" dirty="0" smtClean="0">
                <a:solidFill>
                  <a:srgbClr val="24A168"/>
                </a:solidFill>
              </a:rPr>
              <a:t>Send</a:t>
            </a:r>
            <a:r>
              <a:rPr lang="uk-UA" b="1" dirty="0" smtClean="0">
                <a:solidFill>
                  <a:srgbClr val="24A168"/>
                </a:solidFill>
              </a:rPr>
              <a:t>» </a:t>
            </a:r>
            <a:r>
              <a:rPr lang="en-US" b="1" dirty="0" smtClean="0">
                <a:solidFill>
                  <a:srgbClr val="24A168"/>
                </a:solidFill>
              </a:rPr>
              <a:t>become active </a:t>
            </a:r>
            <a:r>
              <a:rPr lang="en-US" b="1" dirty="0">
                <a:solidFill>
                  <a:srgbClr val="24A168"/>
                </a:solidFill>
              </a:rPr>
              <a:t>after selection of </a:t>
            </a:r>
            <a:r>
              <a:rPr lang="en-US" b="1" dirty="0" smtClean="0">
                <a:solidFill>
                  <a:srgbClr val="24A168"/>
                </a:solidFill>
              </a:rPr>
              <a:t>required </a:t>
            </a:r>
            <a:r>
              <a:rPr lang="en-US" b="1" dirty="0">
                <a:solidFill>
                  <a:srgbClr val="24A168"/>
                </a:solidFill>
              </a:rPr>
              <a:t>Declaration in the provided list.</a:t>
            </a:r>
            <a:endParaRPr lang="uk-UA" b="1" dirty="0">
              <a:solidFill>
                <a:srgbClr val="24A168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338092" y="4166912"/>
            <a:ext cx="1440160" cy="836732"/>
          </a:xfrm>
          <a:prstGeom prst="ellipse">
            <a:avLst/>
          </a:prstGeom>
          <a:noFill/>
          <a:ln w="38100" cap="flat">
            <a:solidFill>
              <a:srgbClr val="24A16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uk-UA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28694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251</Words>
  <Application>Microsoft Office PowerPoint</Application>
  <PresentationFormat>Довільний</PresentationFormat>
  <Paragraphs>17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21_BasicWhite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ПАДАЛКА СВІТЛАНА МИКОЛАЇВНА</dc:creator>
  <cp:lastModifiedBy>User</cp:lastModifiedBy>
  <cp:revision>70</cp:revision>
  <cp:lastPrinted>2021-08-28T12:49:09Z</cp:lastPrinted>
  <dcterms:modified xsi:type="dcterms:W3CDTF">2021-09-01T05:29:30Z</dcterms:modified>
</cp:coreProperties>
</file>