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1.xml" ContentType="application/vnd.openxmlformats-officedocument.drawingml.chartshapes+xml"/>
  <Override PartName="/ppt/charts/chart7.xml" ContentType="application/vnd.openxmlformats-officedocument.drawingml.chart+xml"/>
  <Override PartName="/ppt/drawings/drawing2.xml" ContentType="application/vnd.openxmlformats-officedocument.drawingml.chartshapes+xml"/>
  <Override PartName="/ppt/charts/chart8.xml" ContentType="application/vnd.openxmlformats-officedocument.drawingml.chart+xml"/>
  <Override PartName="/ppt/notesSlides/notesSlide3.xml" ContentType="application/vnd.openxmlformats-officedocument.presentationml.notesSlide+xml"/>
  <Override PartName="/ppt/charts/chart9.xml" ContentType="application/vnd.openxmlformats-officedocument.drawingml.chart+xml"/>
  <Override PartName="/ppt/drawings/drawing3.xml" ContentType="application/vnd.openxmlformats-officedocument.drawingml.chartshapes+xml"/>
  <Override PartName="/ppt/charts/chart10.xml" ContentType="application/vnd.openxmlformats-officedocument.drawingml.chart+xml"/>
  <Override PartName="/ppt/drawings/drawing4.xml" ContentType="application/vnd.openxmlformats-officedocument.drawingml.chartshapes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42" r:id="rId1"/>
    <p:sldMasterId id="2147483806" r:id="rId2"/>
  </p:sldMasterIdLst>
  <p:notesMasterIdLst>
    <p:notesMasterId r:id="rId9"/>
  </p:notesMasterIdLst>
  <p:handoutMasterIdLst>
    <p:handoutMasterId r:id="rId10"/>
  </p:handoutMasterIdLst>
  <p:sldIdLst>
    <p:sldId id="492" r:id="rId3"/>
    <p:sldId id="494" r:id="rId4"/>
    <p:sldId id="493" r:id="rId5"/>
    <p:sldId id="495" r:id="rId6"/>
    <p:sldId id="498" r:id="rId7"/>
    <p:sldId id="499" r:id="rId8"/>
  </p:sldIdLst>
  <p:sldSz cx="10693400" cy="7561263"/>
  <p:notesSz cx="6797675" cy="9926638"/>
  <p:defaultTextStyle>
    <a:defPPr>
      <a:defRPr lang="en-US"/>
    </a:defPPr>
    <a:lvl1pPr marL="0" algn="l" defTabSz="10379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18958" algn="l" defTabSz="10379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37913" algn="l" defTabSz="10379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56873" algn="l" defTabSz="10379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75832" algn="l" defTabSz="10379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594786" algn="l" defTabSz="10379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13741" algn="l" defTabSz="10379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32704" algn="l" defTabSz="10379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51659" algn="l" defTabSz="10379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975">
          <p15:clr>
            <a:srgbClr val="A4A3A4"/>
          </p15:clr>
        </p15:guide>
        <p15:guide id="2" orient="horz" pos="4672">
          <p15:clr>
            <a:srgbClr val="A4A3A4"/>
          </p15:clr>
        </p15:guide>
        <p15:guide id="3" orient="horz" pos="249">
          <p15:clr>
            <a:srgbClr val="A4A3A4"/>
          </p15:clr>
        </p15:guide>
        <p15:guide id="4" orient="horz" pos="4425">
          <p15:clr>
            <a:srgbClr val="A4A3A4"/>
          </p15:clr>
        </p15:guide>
        <p15:guide id="5" orient="horz" pos="431">
          <p15:clr>
            <a:srgbClr val="A4A3A4"/>
          </p15:clr>
        </p15:guide>
        <p15:guide id="6" orient="horz" pos="2699">
          <p15:clr>
            <a:srgbClr val="A4A3A4"/>
          </p15:clr>
        </p15:guide>
        <p15:guide id="7" pos="3368">
          <p15:clr>
            <a:srgbClr val="A4A3A4"/>
          </p15:clr>
        </p15:guide>
        <p15:guide id="8" pos="242">
          <p15:clr>
            <a:srgbClr val="A4A3A4"/>
          </p15:clr>
        </p15:guide>
        <p15:guide id="9" pos="6498">
          <p15:clr>
            <a:srgbClr val="A4A3A4"/>
          </p15:clr>
        </p15:guide>
        <p15:guide id="10" pos="310">
          <p15:clr>
            <a:srgbClr val="A4A3A4"/>
          </p15:clr>
        </p15:guide>
        <p15:guide id="11" pos="3867">
          <p15:clr>
            <a:srgbClr val="A4A3A4"/>
          </p15:clr>
        </p15:guide>
        <p15:guide id="12" pos="2869">
          <p15:clr>
            <a:srgbClr val="A4A3A4"/>
          </p15:clr>
        </p15:guide>
        <p15:guide id="13" pos="3497">
          <p15:clr>
            <a:srgbClr val="A4A3A4"/>
          </p15:clr>
        </p15:guide>
        <p15:guide id="14" orient="horz" pos="4671">
          <p15:clr>
            <a:srgbClr val="A4A3A4"/>
          </p15:clr>
        </p15:guide>
        <p15:guide id="15" pos="649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04" userDrawn="1">
          <p15:clr>
            <a:srgbClr val="A4A3A4"/>
          </p15:clr>
        </p15:guide>
        <p15:guide id="2" pos="2116" userDrawn="1">
          <p15:clr>
            <a:srgbClr val="A4A3A4"/>
          </p15:clr>
        </p15:guide>
        <p15:guide id="3" orient="horz" pos="3133" userDrawn="1">
          <p15:clr>
            <a:srgbClr val="A4A3A4"/>
          </p15:clr>
        </p15:guide>
        <p15:guide id="4" pos="2146" userDrawn="1">
          <p15:clr>
            <a:srgbClr val="A4A3A4"/>
          </p15:clr>
        </p15:guide>
        <p15:guide id="5" pos="2117">
          <p15:clr>
            <a:srgbClr val="A4A3A4"/>
          </p15:clr>
        </p15:guide>
        <p15:guide id="6" pos="2145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Висоцька Аліна Валеріївна" initials="ВАВ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005800"/>
    <a:srgbClr val="FF5050"/>
    <a:srgbClr val="9276C4"/>
    <a:srgbClr val="FFCC66"/>
    <a:srgbClr val="F3DC89"/>
    <a:srgbClr val="F2D180"/>
    <a:srgbClr val="EBD391"/>
    <a:srgbClr val="EBCC95"/>
    <a:srgbClr val="E9D4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36" autoAdjust="0"/>
    <p:restoredTop sz="90057" autoAdjust="0"/>
  </p:normalViewPr>
  <p:slideViewPr>
    <p:cSldViewPr showGuides="1">
      <p:cViewPr>
        <p:scale>
          <a:sx n="125" d="100"/>
          <a:sy n="125" d="100"/>
        </p:scale>
        <p:origin x="-618" y="1368"/>
      </p:cViewPr>
      <p:guideLst>
        <p:guide orient="horz" pos="975"/>
        <p:guide orient="horz" pos="4671"/>
        <p:guide orient="horz" pos="249"/>
        <p:guide orient="horz" pos="4425"/>
        <p:guide orient="horz" pos="431"/>
        <p:guide orient="horz" pos="2699"/>
        <p:guide pos="3368"/>
        <p:guide pos="242"/>
        <p:guide pos="6497"/>
        <p:guide pos="310"/>
        <p:guide pos="3867"/>
        <p:guide pos="2869"/>
        <p:guide pos="3497"/>
      </p:guideLst>
    </p:cSldViewPr>
  </p:slideViewPr>
  <p:outlineViewPr>
    <p:cViewPr>
      <p:scale>
        <a:sx n="33" d="100"/>
        <a:sy n="33" d="100"/>
      </p:scale>
      <p:origin x="0" y="6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97" d="100"/>
          <a:sy n="97" d="100"/>
        </p:scale>
        <p:origin x="-3582" y="-114"/>
      </p:cViewPr>
      <p:guideLst>
        <p:guide orient="horz" pos="3099"/>
        <p:guide orient="horz" pos="3127"/>
        <p:guide pos="2114"/>
        <p:guide pos="2143"/>
        <p:guide pos="2115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3786859226941308E-2"/>
          <c:y val="9.7582826714344602E-4"/>
          <c:w val="0.70760881459180158"/>
          <c:h val="0.8185532679831439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Кількість справ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dPt>
            <c:idx val="0"/>
            <c:bubble3D val="0"/>
            <c:spPr>
              <a:solidFill>
                <a:srgbClr val="99CCFF">
                  <a:alpha val="72000"/>
                </a:srgbClr>
              </a:solidFill>
            </c:spPr>
          </c:dPt>
          <c:dPt>
            <c:idx val="1"/>
            <c:bubble3D val="0"/>
            <c:spPr>
              <a:solidFill>
                <a:srgbClr val="FF505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uk-UA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rPr>
                      <a:t>15 350</a:t>
                    </a:r>
                    <a:endParaRPr lang="en-US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21188697149973496"/>
                  <c:y val="-0.12966598672498922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-Ukraine Head" pitchFamily="50" charset="-52"/>
                      </a:rPr>
                      <a:t>4</a:t>
                    </a:r>
                    <a:r>
                      <a:rPr lang="uk-UA" sz="18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-Ukraine Head" pitchFamily="50" charset="-52"/>
                      </a:rPr>
                      <a:t>2</a:t>
                    </a:r>
                    <a:r>
                      <a:rPr lang="uk-UA" sz="18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-Ukraine Head" pitchFamily="50" charset="-52"/>
                      </a:rPr>
                      <a:t> 251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 algn="ctr">
                  <a:defRPr lang="uk-UA" sz="1800" b="1" i="0" u="none" strike="noStrike" kern="1200" baseline="0">
                    <a:solidFill>
                      <a:prstClr val="black"/>
                    </a:solidFill>
                    <a:effectLst/>
                    <a:latin typeface="e-Ukraine Head" pitchFamily="50" charset="-52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За позовами податкових органів</c:v>
                </c:pt>
                <c:pt idx="1">
                  <c:v>За позовами платників 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15350</c:v>
                </c:pt>
                <c:pt idx="1">
                  <c:v>42251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effectLst>
          <a:glow>
            <a:schemeClr val="accent1">
              <a:alpha val="40000"/>
            </a:schemeClr>
          </a:glow>
        </a:effectLst>
      </c:spPr>
    </c:plotArea>
    <c:legend>
      <c:legendPos val="r"/>
      <c:layout>
        <c:manualLayout>
          <c:xMode val="edge"/>
          <c:yMode val="edge"/>
          <c:x val="1.0113954541677999E-2"/>
          <c:y val="0.72696170044860264"/>
          <c:w val="0.90076567003406216"/>
          <c:h val="0.18939907506756717"/>
        </c:manualLayout>
      </c:layout>
      <c:overlay val="0"/>
      <c:txPr>
        <a:bodyPr/>
        <a:lstStyle/>
        <a:p>
          <a:pPr>
            <a:defRPr lang="uk-UA"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e-Ukraine Bold" pitchFamily="50" charset="-52"/>
              <a:ea typeface="+mn-ea"/>
              <a:cs typeface="+mn-cs"/>
            </a:defRPr>
          </a:pPr>
          <a:endParaRPr lang="uk-UA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 algn="ctr" rtl="0">
              <a:defRPr lang="uk-UA" sz="1400" b="1" i="1" u="sng" strike="noStrike" kern="120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e-Ukraine Bold" pitchFamily="50" charset="-52"/>
                <a:ea typeface="+mn-ea"/>
                <a:cs typeface="+mn-cs"/>
              </a:defRPr>
            </a:pPr>
            <a:r>
              <a:rPr lang="uk-UA" sz="1400" b="1" i="1" u="sng" strike="noStrike" kern="1200" baseline="0" noProof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-Ukraine Bold" pitchFamily="50" charset="-52"/>
                <a:ea typeface="+mn-ea"/>
                <a:cs typeface="+mn-cs"/>
              </a:rPr>
              <a:t>По сумах справ (млн грн)</a:t>
            </a:r>
            <a:endParaRPr lang="uk-UA" sz="1400" b="1" i="1" u="sng" strike="noStrike" kern="1200" baseline="0" noProof="0" dirty="0">
              <a:solidFill>
                <a:schemeClr val="tx1">
                  <a:lumMod val="65000"/>
                  <a:lumOff val="35000"/>
                </a:schemeClr>
              </a:solidFill>
              <a:latin typeface="e-Ukraine Bold" pitchFamily="50" charset="-52"/>
              <a:ea typeface="+mn-ea"/>
              <a:cs typeface="+mn-cs"/>
            </a:endParaRPr>
          </a:p>
        </c:rich>
      </c:tx>
      <c:layout>
        <c:manualLayout>
          <c:xMode val="edge"/>
          <c:yMode val="edge"/>
          <c:x val="2.968745385533816E-2"/>
          <c:y val="0.1043261966077276"/>
        </c:manualLayout>
      </c:layout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"/>
          <c:y val="0.23207740856097681"/>
          <c:w val="0.8102355715750289"/>
          <c:h val="0.6304132914545803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користь податкових органів</c:v>
                </c:pt>
              </c:strCache>
            </c:strRef>
          </c:tx>
          <c:spPr>
            <a:solidFill>
              <a:srgbClr val="99CCFF"/>
            </a:solidFill>
          </c:spPr>
          <c:invertIfNegative val="0"/>
          <c:dLbls>
            <c:dLbl>
              <c:idx val="0"/>
              <c:layout>
                <c:manualLayout>
                  <c:x val="5.1203874674965793E-3"/>
                  <c:y val="-1.63688482554849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7667567783637213E-2"/>
                  <c:y val="-5.9312666571514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406981502758484E-2"/>
                  <c:y val="-2.1322613213172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 rtl="0">
                  <a:defRPr lang="uk-UA" sz="1300" b="1" i="0" u="none" strike="noStrike" kern="1200" baseline="0">
                    <a:solidFill>
                      <a:prstClr val="black">
                        <a:lumMod val="65000"/>
                        <a:lumOff val="35000"/>
                      </a:prstClr>
                    </a:solidFill>
                    <a:effectLst/>
                    <a:latin typeface="e-Ukraine Bold" pitchFamily="50" charset="-52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5 міс. 2019</c:v>
                </c:pt>
                <c:pt idx="1">
                  <c:v>5 міс. 2020</c:v>
                </c:pt>
                <c:pt idx="2">
                  <c:v>5  міс. 2021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22592.286</c:v>
                </c:pt>
                <c:pt idx="1">
                  <c:v>6587.6989999999996</c:v>
                </c:pt>
                <c:pt idx="2">
                  <c:v>27500.153999999999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користь платників</c:v>
                </c:pt>
              </c:strCache>
            </c:strRef>
          </c:tx>
          <c:spPr>
            <a:solidFill>
              <a:srgbClr val="FF5050"/>
            </a:solidFill>
          </c:spPr>
          <c:invertIfNegative val="0"/>
          <c:dLbls>
            <c:dLbl>
              <c:idx val="0"/>
              <c:layout>
                <c:manualLayout>
                  <c:x val="4.7667508564559161E-2"/>
                  <c:y val="-3.19858170311794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526448720719867E-2"/>
                  <c:y val="-2.1135227100585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3390854797781653E-2"/>
                  <c:y val="-1.526408745152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 rtl="0">
                  <a:defRPr lang="uk-UA" sz="1300" b="1" i="0" u="none" strike="noStrike" kern="1200" baseline="0">
                    <a:solidFill>
                      <a:prstClr val="black">
                        <a:lumMod val="65000"/>
                        <a:lumOff val="35000"/>
                      </a:prstClr>
                    </a:solidFill>
                    <a:effectLst/>
                    <a:latin typeface="e-Ukraine Bold" pitchFamily="50" charset="-52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5 міс. 2019</c:v>
                </c:pt>
                <c:pt idx="1">
                  <c:v>5 міс. 2020</c:v>
                </c:pt>
                <c:pt idx="2">
                  <c:v>5  міс. 2021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10109.743</c:v>
                </c:pt>
                <c:pt idx="1">
                  <c:v>11632.965</c:v>
                </c:pt>
                <c:pt idx="2">
                  <c:v>9950.4959999999992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21352704"/>
        <c:axId val="59862976"/>
        <c:axId val="0"/>
      </c:bar3DChart>
      <c:catAx>
        <c:axId val="12135270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 algn="ctr">
              <a:defRPr lang="uk-UA" sz="1200" b="0" i="0" u="none" strike="noStrike" kern="1200" baseline="0">
                <a:solidFill>
                  <a:prstClr val="black">
                    <a:lumMod val="65000"/>
                    <a:lumOff val="35000"/>
                  </a:prstClr>
                </a:solidFill>
                <a:latin typeface="e-Ukraine Bold" pitchFamily="50" charset="-52"/>
                <a:ea typeface="+mn-ea"/>
                <a:cs typeface="+mn-cs"/>
              </a:defRPr>
            </a:pPr>
            <a:endParaRPr lang="uk-UA"/>
          </a:p>
        </c:txPr>
        <c:crossAx val="59862976"/>
        <c:crosses val="autoZero"/>
        <c:auto val="1"/>
        <c:lblAlgn val="ctr"/>
        <c:lblOffset val="100"/>
        <c:noMultiLvlLbl val="0"/>
      </c:catAx>
      <c:valAx>
        <c:axId val="59862976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extTo"/>
        <c:crossAx val="12135270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"/>
          <c:y val="3.4882421051924926E-3"/>
          <c:w val="0.95717212855392997"/>
          <c:h val="8.086819897136116E-2"/>
        </c:manualLayout>
      </c:layout>
      <c:overlay val="0"/>
      <c:txPr>
        <a:bodyPr/>
        <a:lstStyle/>
        <a:p>
          <a:pPr>
            <a:defRPr lang="uk-UA" sz="1200" b="0" i="0" u="none" strike="noStrike" kern="1200" baseline="0">
              <a:solidFill>
                <a:prstClr val="black">
                  <a:lumMod val="65000"/>
                  <a:lumOff val="35000"/>
                </a:prstClr>
              </a:solidFill>
              <a:latin typeface="e-Ukraine Bold" pitchFamily="50" charset="-52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 rtl="0">
              <a:defRPr lang="uk-UA" sz="1400" b="1" i="1" u="sng" strike="noStrike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e-Ukraine Bold" pitchFamily="50" charset="-52"/>
                <a:ea typeface="+mn-ea"/>
                <a:cs typeface="+mn-cs"/>
              </a:defRPr>
            </a:pPr>
            <a:r>
              <a:rPr lang="uk-UA" sz="1400" b="1" i="1" u="sng" strike="noStrike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e-Ukraine Bold" pitchFamily="50" charset="-52"/>
                <a:ea typeface="+mn-ea"/>
                <a:cs typeface="+mn-cs"/>
              </a:rPr>
              <a:t>Категорії справ</a:t>
            </a:r>
          </a:p>
        </c:rich>
      </c:tx>
      <c:layout>
        <c:manualLayout>
          <c:xMode val="edge"/>
          <c:yMode val="edge"/>
          <c:x val="3.3266465016431872E-2"/>
          <c:y val="0.18185605576709307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4654912894982994"/>
          <c:y val="0.25742107156953087"/>
          <c:w val="0.59166185835982377"/>
          <c:h val="0.3597491766470939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За позовами платників податків</c:v>
                </c:pt>
              </c:strCache>
            </c:strRef>
          </c:tx>
          <c:dPt>
            <c:idx val="0"/>
            <c:bubble3D val="0"/>
            <c:spPr>
              <a:solidFill>
                <a:srgbClr val="9276C4"/>
              </a:solidFill>
            </c:spPr>
          </c:dPt>
          <c:dPt>
            <c:idx val="1"/>
            <c:bubble3D val="0"/>
            <c:spPr>
              <a:solidFill>
                <a:schemeClr val="tx2">
                  <a:lumMod val="75000"/>
                </a:schemeClr>
              </a:solidFill>
            </c:spPr>
          </c:dPt>
          <c:dPt>
            <c:idx val="2"/>
            <c:bubble3D val="0"/>
            <c:spPr>
              <a:solidFill>
                <a:srgbClr val="005800"/>
              </a:solidFill>
            </c:spPr>
          </c:dPt>
          <c:dPt>
            <c:idx val="3"/>
            <c:bubble3D val="0"/>
            <c:spPr>
              <a:solidFill>
                <a:schemeClr val="bg1">
                  <a:lumMod val="65000"/>
                </a:schemeClr>
              </a:solidFill>
            </c:spPr>
          </c:dPt>
          <c:dPt>
            <c:idx val="4"/>
            <c:bubble3D val="0"/>
            <c:spPr>
              <a:solidFill>
                <a:srgbClr val="99CCFF"/>
              </a:solidFill>
            </c:spPr>
          </c:dPt>
          <c:dPt>
            <c:idx val="5"/>
            <c:bubble3D val="0"/>
            <c:spPr>
              <a:solidFill>
                <a:srgbClr val="FF5050"/>
              </a:solidFill>
            </c:spPr>
          </c:dPt>
          <c:dPt>
            <c:idx val="6"/>
            <c:bubble3D val="0"/>
            <c:spPr>
              <a:solidFill>
                <a:srgbClr val="FFCC66"/>
              </a:solidFill>
            </c:spPr>
          </c:dPt>
          <c:dPt>
            <c:idx val="7"/>
            <c:bubble3D val="0"/>
            <c:spPr>
              <a:solidFill>
                <a:srgbClr val="FF8989"/>
              </a:solidFill>
            </c:spPr>
          </c:dPt>
          <c:dLbls>
            <c:dLbl>
              <c:idx val="0"/>
              <c:layout>
                <c:manualLayout>
                  <c:x val="2.1377777021191195E-2"/>
                  <c:y val="-2.5944843594953165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5.7669219549082357E-2"/>
                  <c:y val="-3.1133648882716032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6.2323720303478825E-2"/>
                  <c:y val="-2.4215060242112469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6.2323496314029621E-2"/>
                  <c:y val="1.2107530121056235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7.7248809272088048E-2"/>
                  <c:y val="1.445290443168288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0.11102843411663937"/>
                  <c:y val="3.1252953678959507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0.12456232461626128"/>
                  <c:y val="-6.9185886406035622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1.5516421114499822E-2"/>
                  <c:y val="-6.053765060528117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1600" b="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e-Ukraine Bold" pitchFamily="50" charset="-52"/>
                  </a:defRPr>
                </a:pPr>
                <a:endParaRPr lang="uk-UA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>
                  <a:solidFill>
                    <a:srgbClr val="004C92"/>
                  </a:solidFill>
                </a:ln>
              </c:spPr>
            </c:leaderLines>
          </c:dLbls>
          <c:cat>
            <c:strRef>
              <c:f>Лист1!$A$2:$A$8</c:f>
              <c:strCache>
                <c:ptCount val="7"/>
                <c:pt idx="0">
                  <c:v>Недійсн. ППР штрафи по ПДВ або донарахування ПДВ</c:v>
                </c:pt>
                <c:pt idx="1">
                  <c:v> Недійсн. ППР зменшення сум ПДВ</c:v>
                </c:pt>
                <c:pt idx="2">
                  <c:v> Недійсн. ППР визн. под. зобов.та штрафи прибуток</c:v>
                </c:pt>
                <c:pt idx="3">
                  <c:v> Недійсн. ППР штрафи РРО</c:v>
                </c:pt>
                <c:pt idx="4">
                  <c:v> Недійсн. ППР Інші</c:v>
                </c:pt>
                <c:pt idx="5">
                  <c:v>Стягнення бюджетної заборгованості по ПДВ</c:v>
                </c:pt>
                <c:pt idx="6">
                  <c:v>Інші (за позовами до податкових органів )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7695</c:v>
                </c:pt>
                <c:pt idx="1">
                  <c:v>1036</c:v>
                </c:pt>
                <c:pt idx="2">
                  <c:v>2612</c:v>
                </c:pt>
                <c:pt idx="3">
                  <c:v>774</c:v>
                </c:pt>
                <c:pt idx="4">
                  <c:v>10994</c:v>
                </c:pt>
                <c:pt idx="5">
                  <c:v>401</c:v>
                </c:pt>
                <c:pt idx="6">
                  <c:v>18206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>
        <c:manualLayout>
          <c:xMode val="edge"/>
          <c:yMode val="edge"/>
          <c:x val="0"/>
          <c:y val="0.69223516446220634"/>
          <c:w val="0.98211668237579342"/>
          <c:h val="0.27512566805793609"/>
        </c:manualLayout>
      </c:layout>
      <c:overlay val="0"/>
      <c:txPr>
        <a:bodyPr/>
        <a:lstStyle/>
        <a:p>
          <a:pPr>
            <a:defRPr lang="uk-UA" sz="1000" b="0" i="0" u="none" strike="noStrike" kern="1200" baseline="0">
              <a:solidFill>
                <a:prstClr val="black">
                  <a:lumMod val="65000"/>
                  <a:lumOff val="35000"/>
                </a:prstClr>
              </a:solidFill>
              <a:latin typeface="e-Ukraine Bold" pitchFamily="50" charset="-52"/>
              <a:ea typeface="+mn-ea"/>
              <a:cs typeface="+mn-cs"/>
            </a:defRPr>
          </a:pPr>
          <a:endParaRPr lang="uk-UA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639363859718617E-2"/>
          <c:y val="3.612142201790286E-2"/>
          <c:w val="0.63283413114409748"/>
          <c:h val="0.9621286703403750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99CCFF"/>
            </a:solidFill>
          </c:spPr>
          <c:dPt>
            <c:idx val="0"/>
            <c:bubble3D val="0"/>
            <c:spPr>
              <a:solidFill>
                <a:srgbClr val="99CCFF">
                  <a:alpha val="90000"/>
                </a:srgbClr>
              </a:solidFill>
            </c:spPr>
          </c:dPt>
          <c:dPt>
            <c:idx val="1"/>
            <c:bubble3D val="0"/>
            <c:spPr>
              <a:solidFill>
                <a:srgbClr val="FF5050"/>
              </a:solidFill>
            </c:spPr>
          </c:dPt>
          <c:dLbls>
            <c:dLbl>
              <c:idx val="0"/>
              <c:layout>
                <c:manualLayout>
                  <c:x val="-0.13355852594231635"/>
                  <c:y val="8.1495284661218276E-2"/>
                </c:manualLayout>
              </c:layout>
              <c:numFmt formatCode="#,##0.0" sourceLinked="0"/>
              <c:spPr/>
              <c:txPr>
                <a:bodyPr/>
                <a:lstStyle/>
                <a:p>
                  <a:pPr>
                    <a:defRPr sz="1800" b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effectLst/>
                      <a:latin typeface="e-Ukraine Head" pitchFamily="50" charset="-52"/>
                    </a:defRPr>
                  </a:pPr>
                  <a:endParaRPr lang="uk-UA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22272972030500723"/>
                  <c:y val="-0.23024108537349028"/>
                </c:manualLayout>
              </c:layout>
              <c:numFmt formatCode="#,##0.0" sourceLinked="0"/>
              <c:spPr/>
              <c:txPr>
                <a:bodyPr/>
                <a:lstStyle/>
                <a:p>
                  <a:pPr>
                    <a:defRPr sz="1800" b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effectLst/>
                      <a:latin typeface="e-Ukraine Head" pitchFamily="50" charset="-52"/>
                    </a:defRPr>
                  </a:pPr>
                  <a:endParaRPr lang="uk-UA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1800" b="1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e-Ukraine Head" pitchFamily="50" charset="-52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За позовами податкових органів </c:v>
                </c:pt>
                <c:pt idx="1">
                  <c:v>За позовами платників 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62.221383000000003</c:v>
                </c:pt>
                <c:pt idx="1">
                  <c:v>187.01064400000001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0"/>
    <c:plotArea>
      <c:layout>
        <c:manualLayout>
          <c:layoutTarget val="inner"/>
          <c:xMode val="edge"/>
          <c:yMode val="edge"/>
          <c:x val="0"/>
          <c:y val="7.0018714344893748E-2"/>
          <c:w val="1"/>
          <c:h val="0.914556217599464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5 міс. 2019</c:v>
                </c:pt>
              </c:strCache>
            </c:strRef>
          </c:tx>
          <c:spPr>
            <a:solidFill>
              <a:srgbClr val="99CCFF"/>
            </a:solidFill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b="1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e-Ukraine Head" pitchFamily="50" charset="-52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#,##0.00</c:formatCode>
                <c:ptCount val="1"/>
                <c:pt idx="0">
                  <c:v>80.328999999999994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5 міс. 2020</c:v>
                </c:pt>
              </c:strCache>
            </c:strRef>
          </c:tx>
          <c:spPr>
            <a:solidFill>
              <a:srgbClr val="FF505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5050"/>
              </a:solidFill>
            </c:spPr>
          </c:dPt>
          <c:dLbls>
            <c:dLbl>
              <c:idx val="0"/>
              <c:layout>
                <c:manualLayout>
                  <c:x val="1.9802006662740419E-2"/>
                  <c:y val="1.42267556656654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 algn="ctr">
                  <a:defRPr lang="uk-UA"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e-Ukraine Head" pitchFamily="50" charset="-52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#,##0.00</c:formatCode>
                <c:ptCount val="1"/>
                <c:pt idx="0">
                  <c:v>83.009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5 міс. 2021</c:v>
                </c:pt>
              </c:strCache>
            </c:strRef>
          </c:tx>
          <c:spPr>
            <a:solidFill>
              <a:srgbClr val="9276C4">
                <a:alpha val="82000"/>
              </a:srgbClr>
            </a:solidFill>
          </c:spPr>
          <c:invertIfNegative val="0"/>
          <c:dPt>
            <c:idx val="0"/>
            <c:invertIfNegative val="0"/>
            <c:bubble3D val="0"/>
          </c:dPt>
          <c:dLbls>
            <c:dLbl>
              <c:idx val="0"/>
              <c:layout>
                <c:manualLayout>
                  <c:x val="2.2630864757417622E-2"/>
                  <c:y val="1.4898885854593188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 algn="ctr">
                  <a:defRPr lang="uk-UA"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e-Ukraine Head" pitchFamily="50" charset="-52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trendline>
            <c:trendlineType val="linear"/>
            <c:dispRSqr val="0"/>
            <c:dispEq val="0"/>
          </c:trendline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#,##0.00</c:formatCode>
                <c:ptCount val="1"/>
                <c:pt idx="0">
                  <c:v>57.600999999999999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951488"/>
        <c:axId val="104029504"/>
      </c:barChart>
      <c:catAx>
        <c:axId val="45951488"/>
        <c:scaling>
          <c:orientation val="minMax"/>
        </c:scaling>
        <c:delete val="1"/>
        <c:axPos val="b"/>
        <c:majorTickMark val="out"/>
        <c:minorTickMark val="none"/>
        <c:tickLblPos val="nextTo"/>
        <c:crossAx val="104029504"/>
        <c:crosses val="autoZero"/>
        <c:auto val="1"/>
        <c:lblAlgn val="ctr"/>
        <c:lblOffset val="100"/>
        <c:noMultiLvlLbl val="0"/>
      </c:catAx>
      <c:valAx>
        <c:axId val="104029504"/>
        <c:scaling>
          <c:orientation val="minMax"/>
        </c:scaling>
        <c:delete val="1"/>
        <c:axPos val="l"/>
        <c:numFmt formatCode="#,##0.00" sourceLinked="1"/>
        <c:majorTickMark val="out"/>
        <c:minorTickMark val="none"/>
        <c:tickLblPos val="nextTo"/>
        <c:crossAx val="459514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0"/>
    <c:plotArea>
      <c:layout>
        <c:manualLayout>
          <c:layoutTarget val="inner"/>
          <c:xMode val="edge"/>
          <c:yMode val="edge"/>
          <c:x val="0"/>
          <c:y val="1.8343625765865495E-2"/>
          <c:w val="1"/>
          <c:h val="0.914556217599464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5 міс. 2019</c:v>
                </c:pt>
              </c:strCache>
            </c:strRef>
          </c:tx>
          <c:spPr>
            <a:solidFill>
              <a:srgbClr val="99CCFF"/>
            </a:solidFill>
          </c:spPr>
          <c:invertIfNegative val="0"/>
          <c:dLbls>
            <c:numFmt formatCode="#,##0.0" sourceLinked="0"/>
            <c:txPr>
              <a:bodyPr/>
              <a:lstStyle/>
              <a:p>
                <a:pPr algn="ctr">
                  <a:defRPr lang="uk-UA"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e-Ukraine Head" pitchFamily="50" charset="-52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#,##0.00</c:formatCode>
                <c:ptCount val="1"/>
                <c:pt idx="0">
                  <c:v>295.12061699999998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5 міс. 2020</c:v>
                </c:pt>
              </c:strCache>
            </c:strRef>
          </c:tx>
          <c:spPr>
            <a:solidFill>
              <a:srgbClr val="FFCC66">
                <a:alpha val="90000"/>
              </a:srgb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5050">
                  <a:alpha val="90000"/>
                </a:srgbClr>
              </a:solidFill>
            </c:spPr>
          </c:dPt>
          <c:dLbls>
            <c:dLbl>
              <c:idx val="0"/>
              <c:layout>
                <c:manualLayout>
                  <c:x val="1.1315432378708759E-2"/>
                  <c:y val="9.43479860790908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 algn="ctr">
                  <a:defRPr lang="uk-UA"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e-Ukraine Head" pitchFamily="50" charset="-52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#,##0.00</c:formatCode>
                <c:ptCount val="1"/>
                <c:pt idx="0">
                  <c:v>320.102036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5 міс. 2021</c:v>
                </c:pt>
              </c:strCache>
            </c:strRef>
          </c:tx>
          <c:spPr>
            <a:solidFill>
              <a:srgbClr val="FF505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9276C4">
                  <a:alpha val="84000"/>
                </a:srgbClr>
              </a:solidFill>
            </c:spPr>
          </c:dPt>
          <c:dLbls>
            <c:dLbl>
              <c:idx val="0"/>
              <c:layout>
                <c:manualLayout>
                  <c:x val="1.9802006662740419E-2"/>
                  <c:y val="9.43479860790908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 algn="ctr">
                  <a:defRPr lang="uk-UA"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e-Ukraine Head" pitchFamily="50" charset="-52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#,##0.00</c:formatCode>
                <c:ptCount val="1"/>
                <c:pt idx="0">
                  <c:v>249.23202699999999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2047360"/>
        <c:axId val="59837248"/>
      </c:barChart>
      <c:catAx>
        <c:axId val="52047360"/>
        <c:scaling>
          <c:orientation val="minMax"/>
        </c:scaling>
        <c:delete val="1"/>
        <c:axPos val="b"/>
        <c:majorTickMark val="out"/>
        <c:minorTickMark val="none"/>
        <c:tickLblPos val="nextTo"/>
        <c:crossAx val="59837248"/>
        <c:crosses val="autoZero"/>
        <c:auto val="1"/>
        <c:lblAlgn val="ctr"/>
        <c:lblOffset val="100"/>
        <c:noMultiLvlLbl val="0"/>
      </c:catAx>
      <c:valAx>
        <c:axId val="59837248"/>
        <c:scaling>
          <c:orientation val="minMax"/>
        </c:scaling>
        <c:delete val="1"/>
        <c:axPos val="l"/>
        <c:numFmt formatCode="#,##0.00" sourceLinked="1"/>
        <c:majorTickMark val="out"/>
        <c:minorTickMark val="none"/>
        <c:tickLblPos val="nextTo"/>
        <c:crossAx val="520473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view3D>
      <c:rotX val="10"/>
      <c:rotY val="20"/>
      <c:depthPercent val="60"/>
      <c:rAngAx val="1"/>
    </c:view3D>
    <c:floor>
      <c:thickness val="0"/>
    </c:floor>
    <c:sideWall>
      <c:thickness val="0"/>
      <c:spPr>
        <a:noFill/>
        <a:ln>
          <a:noFill/>
        </a:ln>
      </c:spPr>
    </c:sideWall>
    <c:backWall>
      <c:thickness val="0"/>
      <c:spPr>
        <a:noFill/>
        <a:ln>
          <a:noFill/>
        </a:ln>
      </c:spPr>
    </c:backWall>
    <c:plotArea>
      <c:layout>
        <c:manualLayout>
          <c:layoutTarget val="inner"/>
          <c:xMode val="edge"/>
          <c:yMode val="edge"/>
          <c:x val="1.4515703351807865E-2"/>
          <c:y val="0.18214936247723135"/>
          <c:w val="0.66718609307365839"/>
          <c:h val="0.6974702752319894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Поточний розгляд</c:v>
                </c:pt>
              </c:strCache>
            </c:strRef>
          </c:tx>
          <c:spPr>
            <a:solidFill>
              <a:srgbClr val="99CCFF"/>
            </a:solidFill>
          </c:spPr>
          <c:invertIfNegative val="0"/>
          <c:dLbls>
            <c:dLbl>
              <c:idx val="0"/>
              <c:layout>
                <c:manualLayout>
                  <c:x val="1.2345725192901957E-2"/>
                  <c:y val="-1.01801893515219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1948241785308037E-3"/>
                  <c:y val="3.92582074781635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1898408779662637E-2"/>
                  <c:y val="-1.34237865075608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892174404565225E-2"/>
                  <c:y val="-2.7499294828583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1600" b="1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e-Ukraine Bold" pitchFamily="50" charset="-52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Кількість справ 
(тис справ)</c:v>
                </c:pt>
                <c:pt idx="1">
                  <c:v>Сума справ 
(млрд грн)</c:v>
                </c:pt>
                <c:pt idx="2">
                  <c:v>Кількість справ 
(тис справ)</c:v>
                </c:pt>
                <c:pt idx="3">
                  <c:v>Сума справ 
(млрд грн)</c:v>
                </c:pt>
              </c:strCache>
            </c:strRef>
          </c:cat>
          <c:val>
            <c:numRef>
              <c:f>Лист1!$B$2:$B$5</c:f>
              <c:numCache>
                <c:formatCode>#,##0</c:formatCode>
                <c:ptCount val="4"/>
                <c:pt idx="0" formatCode="#,##0.00">
                  <c:v>7.3789999999999996</c:v>
                </c:pt>
                <c:pt idx="1">
                  <c:v>39.421505000000003</c:v>
                </c:pt>
                <c:pt idx="2">
                  <c:v>4.149</c:v>
                </c:pt>
                <c:pt idx="3">
                  <c:v>10.182444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Провадження закінчено (остаточне рішення)</c:v>
                </c:pt>
              </c:strCache>
            </c:strRef>
          </c:tx>
          <c:spPr>
            <a:solidFill>
              <a:srgbClr val="9276C4"/>
            </a:solidFill>
          </c:spPr>
          <c:invertIfNegative val="0"/>
          <c:dLbls>
            <c:dLbl>
              <c:idx val="0"/>
              <c:layout>
                <c:manualLayout>
                  <c:x val="1.2872352693242495E-2"/>
                  <c:y val="-1.16040139791278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1013728286248449E-2"/>
                  <c:y val="-3.7730256395546185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7556146468804486E-3"/>
                  <c:y val="-6.6721168050714967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2582956545777227E-2"/>
                  <c:y val="-4.576968862498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1600" b="1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e-Ukraine Bold" pitchFamily="50" charset="-52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Кількість справ 
(тис справ)</c:v>
                </c:pt>
                <c:pt idx="1">
                  <c:v>Сума справ 
(млрд грн)</c:v>
                </c:pt>
                <c:pt idx="2">
                  <c:v>Кількість справ 
(тис справ)</c:v>
                </c:pt>
                <c:pt idx="3">
                  <c:v>Сума справ 
(млрд грн)</c:v>
                </c:pt>
              </c:strCache>
            </c:strRef>
          </c:cat>
          <c:val>
            <c:numRef>
              <c:f>Лист1!$C$2:$C$5</c:f>
              <c:numCache>
                <c:formatCode>#,##0</c:formatCode>
                <c:ptCount val="4"/>
                <c:pt idx="0">
                  <c:v>3.5129999999999999</c:v>
                </c:pt>
                <c:pt idx="1">
                  <c:v>10.759437</c:v>
                </c:pt>
                <c:pt idx="2">
                  <c:v>1.6759999999999999</c:v>
                </c:pt>
                <c:pt idx="3">
                  <c:v>1.4456800000000001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0184064"/>
        <c:axId val="59838976"/>
        <c:axId val="0"/>
      </c:bar3DChart>
      <c:catAx>
        <c:axId val="601840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 b="1" baseline="0">
                <a:solidFill>
                  <a:schemeClr val="tx1">
                    <a:lumMod val="65000"/>
                    <a:lumOff val="35000"/>
                  </a:schemeClr>
                </a:solidFill>
                <a:latin typeface="e-Ukraine Bold" pitchFamily="50" charset="-52"/>
              </a:defRPr>
            </a:pPr>
            <a:endParaRPr lang="uk-UA"/>
          </a:p>
        </c:txPr>
        <c:crossAx val="59838976"/>
        <c:crosses val="autoZero"/>
        <c:auto val="1"/>
        <c:lblAlgn val="ctr"/>
        <c:lblOffset val="100"/>
        <c:noMultiLvlLbl val="0"/>
      </c:catAx>
      <c:valAx>
        <c:axId val="59838976"/>
        <c:scaling>
          <c:orientation val="minMax"/>
        </c:scaling>
        <c:delete val="1"/>
        <c:axPos val="l"/>
        <c:numFmt formatCode="#,##0.00" sourceLinked="1"/>
        <c:majorTickMark val="out"/>
        <c:minorTickMark val="none"/>
        <c:tickLblPos val="nextTo"/>
        <c:crossAx val="60184064"/>
        <c:crosses val="autoZero"/>
        <c:crossBetween val="between"/>
      </c:valAx>
      <c:spPr>
        <a:noFill/>
        <a:ln w="6350">
          <a:noFill/>
        </a:ln>
        <a:effectLst>
          <a:outerShdw blurRad="50800" dist="50800" sx="1000" sy="1000" algn="ctr" rotWithShape="0">
            <a:schemeClr val="bg1"/>
          </a:outerShdw>
        </a:effectLst>
        <a:scene3d>
          <a:camera prst="orthographicFront"/>
          <a:lightRig rig="threePt" dir="t"/>
        </a:scene3d>
        <a:sp3d/>
      </c:spPr>
    </c:plotArea>
    <c:legend>
      <c:legendPos val="r"/>
      <c:layout>
        <c:manualLayout>
          <c:xMode val="edge"/>
          <c:yMode val="edge"/>
          <c:x val="0.74179680924682512"/>
          <c:y val="0.77361616683160506"/>
          <c:w val="0.25706323526661301"/>
          <c:h val="0.18157910589045223"/>
        </c:manualLayout>
      </c:layout>
      <c:overlay val="0"/>
      <c:txPr>
        <a:bodyPr/>
        <a:lstStyle/>
        <a:p>
          <a:pPr>
            <a:defRPr sz="1200" b="0" i="0" baseline="0">
              <a:solidFill>
                <a:schemeClr val="tx1">
                  <a:lumMod val="65000"/>
                  <a:lumOff val="35000"/>
                </a:schemeClr>
              </a:solidFill>
              <a:latin typeface="e-Ukraine Bold" pitchFamily="50" charset="-52"/>
            </a:defRPr>
          </a:pPr>
          <a:endParaRPr lang="uk-UA"/>
        </a:p>
      </c:txPr>
    </c:legend>
    <c:plotVisOnly val="1"/>
    <c:dispBlanksAs val="gap"/>
    <c:showDLblsOverMax val="0"/>
  </c:chart>
  <c:spPr>
    <a:scene3d>
      <a:camera prst="orthographicFront"/>
      <a:lightRig rig="threePt" dir="t"/>
    </a:scene3d>
    <a:sp3d/>
  </c:spPr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 sz="1400" b="1" i="1" u="sng">
                <a:solidFill>
                  <a:schemeClr val="tx1">
                    <a:lumMod val="65000"/>
                    <a:lumOff val="35000"/>
                  </a:schemeClr>
                </a:solidFill>
                <a:latin typeface="e-Ukraine Bold" pitchFamily="50" charset="-52"/>
              </a:defRPr>
            </a:pPr>
            <a:r>
              <a:rPr lang="uk-UA" sz="1400" b="1" i="1" u="sng" noProof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-Ukraine Bold" pitchFamily="50" charset="-52"/>
              </a:rPr>
              <a:t>По кількості справ</a:t>
            </a:r>
            <a:endParaRPr lang="uk-UA" sz="1400" b="1" i="1" u="sng" noProof="0" dirty="0">
              <a:solidFill>
                <a:schemeClr val="tx1">
                  <a:lumMod val="65000"/>
                  <a:lumOff val="35000"/>
                </a:schemeClr>
              </a:solidFill>
              <a:latin typeface="e-Ukraine Bold" pitchFamily="50" charset="-52"/>
            </a:endParaRPr>
          </a:p>
        </c:rich>
      </c:tx>
      <c:layout>
        <c:manualLayout>
          <c:xMode val="edge"/>
          <c:yMode val="edge"/>
          <c:x val="1.2383625604639627E-2"/>
          <c:y val="0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  <c:spPr>
        <a:noFill/>
        <a:ln>
          <a:noFill/>
        </a:ln>
        <a:scene3d>
          <a:camera prst="orthographicFront"/>
          <a:lightRig rig="threePt" dir="t"/>
        </a:scene3d>
      </c:spPr>
    </c:sideWall>
    <c:backWall>
      <c:thickness val="0"/>
      <c:spPr>
        <a:noFill/>
        <a:ln>
          <a:noFill/>
        </a:ln>
        <a:scene3d>
          <a:camera prst="orthographicFront"/>
          <a:lightRig rig="threePt" dir="t"/>
        </a:scene3d>
      </c:spPr>
    </c:backWall>
    <c:plotArea>
      <c:layout>
        <c:manualLayout>
          <c:layoutTarget val="inner"/>
          <c:xMode val="edge"/>
          <c:yMode val="edge"/>
          <c:x val="1.2608749496888448E-2"/>
          <c:y val="1.3353724586157094E-2"/>
          <c:w val="0.80654891495883219"/>
          <c:h val="0.7421126902370919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користь податкових органів</c:v>
                </c:pt>
              </c:strCache>
            </c:strRef>
          </c:tx>
          <c:spPr>
            <a:solidFill>
              <a:srgbClr val="99CCFF"/>
            </a:solidFill>
            <a:effectLst>
              <a:glow>
                <a:schemeClr val="accent1"/>
              </a:glow>
              <a:softEdge rad="0"/>
            </a:effectLst>
            <a:scene3d>
              <a:camera prst="orthographicFront"/>
              <a:lightRig rig="threePt" dir="t"/>
            </a:scene3d>
          </c:spPr>
          <c:invertIfNegative val="1"/>
          <c:dPt>
            <c:idx val="0"/>
            <c:invertIfNegative val="1"/>
            <c:bubble3D val="0"/>
            <c:spPr>
              <a:solidFill>
                <a:srgbClr val="99CCFF"/>
              </a:solidFill>
              <a:effectLst>
                <a:glow>
                  <a:schemeClr val="accent1"/>
                </a:glow>
                <a:softEdge rad="0"/>
              </a:effectLst>
              <a:scene3d>
                <a:camera prst="orthographicFront"/>
                <a:lightRig rig="threePt" dir="t"/>
              </a:scene3d>
            </c:spPr>
          </c:dPt>
          <c:dPt>
            <c:idx val="1"/>
            <c:invertIfNegative val="1"/>
            <c:bubble3D val="0"/>
            <c:spPr>
              <a:solidFill>
                <a:srgbClr val="99CCFF"/>
              </a:solidFill>
              <a:effectLst>
                <a:glow>
                  <a:schemeClr val="accent1"/>
                </a:glow>
                <a:softEdge rad="0"/>
              </a:effectLst>
              <a:scene3d>
                <a:camera prst="orthographicFront"/>
                <a:lightRig rig="threePt" dir="t"/>
              </a:scene3d>
            </c:spPr>
          </c:dPt>
          <c:dPt>
            <c:idx val="2"/>
            <c:invertIfNegative val="1"/>
            <c:bubble3D val="0"/>
            <c:spPr>
              <a:solidFill>
                <a:srgbClr val="99CCFF"/>
              </a:solidFill>
              <a:effectLst>
                <a:glow>
                  <a:schemeClr val="accent1"/>
                </a:glow>
                <a:softEdge rad="0"/>
              </a:effectLst>
              <a:scene3d>
                <a:camera prst="orthographicFront"/>
                <a:lightRig rig="threePt" dir="t"/>
              </a:scene3d>
            </c:spPr>
          </c:dPt>
          <c:dLbls>
            <c:dLbl>
              <c:idx val="0"/>
              <c:layout>
                <c:manualLayout>
                  <c:x val="1.1041798495819304E-2"/>
                  <c:y val="-2.93733423937829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1037420962888182E-2"/>
                  <c:y val="-2.0232619575684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3986314322563193E-2"/>
                  <c:y val="-2.11447665645419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300" b="1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e-Ukraine Bold" pitchFamily="50" charset="-52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5 міс. 2019</c:v>
                </c:pt>
                <c:pt idx="1">
                  <c:v>5 міс. 2020</c:v>
                </c:pt>
                <c:pt idx="2">
                  <c:v>5 міс. 2021</c:v>
                </c:pt>
              </c:strCache>
            </c:strRef>
          </c:cat>
          <c:val>
            <c:numRef>
              <c:f>Лист1!$B$2:$B$4</c:f>
              <c:numCache>
                <c:formatCode>#,##0</c:formatCode>
                <c:ptCount val="3"/>
                <c:pt idx="0">
                  <c:v>1752</c:v>
                </c:pt>
                <c:pt idx="1">
                  <c:v>2332</c:v>
                </c:pt>
                <c:pt idx="2">
                  <c:v>4223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effectLst>
                    <a:glow>
                      <a:schemeClr val="accent1"/>
                    </a:glow>
                    <a:softEdge rad="0"/>
                  </a:effectLst>
                  <a:scene3d>
                    <a:camera prst="orthographicFront"/>
                    <a:lightRig rig="threePt" dir="t"/>
                  </a:scene3d>
                </c14:spPr>
              </c14:invertSolidFillFmt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користь платників</c:v>
                </c:pt>
              </c:strCache>
            </c:strRef>
          </c:tx>
          <c:spPr>
            <a:solidFill>
              <a:srgbClr val="FF5050"/>
            </a:solidFill>
          </c:spPr>
          <c:invertIfNegative val="0"/>
          <c:dLbls>
            <c:dLbl>
              <c:idx val="0"/>
              <c:layout>
                <c:manualLayout>
                  <c:x val="3.1372419972660041E-2"/>
                  <c:y val="-2.40503808134773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5555412096942594E-2"/>
                  <c:y val="-3.72487374339127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7189268095382628E-2"/>
                  <c:y val="-3.32403406316665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300" b="1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e-Ukraine Bold" pitchFamily="50" charset="-52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5 міс. 2019</c:v>
                </c:pt>
                <c:pt idx="1">
                  <c:v>5 міс. 2020</c:v>
                </c:pt>
                <c:pt idx="2">
                  <c:v>5 міс. 2021</c:v>
                </c:pt>
              </c:strCache>
            </c:strRef>
          </c:cat>
          <c:val>
            <c:numRef>
              <c:f>Лист1!$C$2:$C$4</c:f>
              <c:numCache>
                <c:formatCode>#,##0</c:formatCode>
                <c:ptCount val="3"/>
                <c:pt idx="0">
                  <c:v>74</c:v>
                </c:pt>
                <c:pt idx="1">
                  <c:v>71</c:v>
                </c:pt>
                <c:pt idx="2">
                  <c:v>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8658816"/>
        <c:axId val="51563328"/>
        <c:axId val="0"/>
      </c:bar3DChart>
      <c:catAx>
        <c:axId val="5865881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e-Ukraine Bold" pitchFamily="50" charset="-52"/>
              </a:defRPr>
            </a:pPr>
            <a:endParaRPr lang="uk-UA"/>
          </a:p>
        </c:txPr>
        <c:crossAx val="51563328"/>
        <c:crosses val="autoZero"/>
        <c:auto val="1"/>
        <c:lblAlgn val="ctr"/>
        <c:lblOffset val="100"/>
        <c:noMultiLvlLbl val="0"/>
      </c:catAx>
      <c:valAx>
        <c:axId val="51563328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5865881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"/>
          <c:y val="0.89262641205246018"/>
          <c:w val="0.93525588368785539"/>
          <c:h val="0.10678716265158919"/>
        </c:manualLayout>
      </c:layout>
      <c:overlay val="0"/>
      <c:txPr>
        <a:bodyPr/>
        <a:lstStyle/>
        <a:p>
          <a:pPr>
            <a:defRPr sz="1200">
              <a:solidFill>
                <a:schemeClr val="tx1">
                  <a:lumMod val="65000"/>
                  <a:lumOff val="35000"/>
                </a:schemeClr>
              </a:solidFill>
              <a:latin typeface="e-Ukraine Bold" pitchFamily="50" charset="-52"/>
            </a:defRPr>
          </a:pPr>
          <a:endParaRPr lang="uk-UA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uk-UA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 algn="ctr" rtl="0">
              <a:defRPr lang="uk-UA" sz="1400" b="1" i="1" u="sng" strike="noStrike" kern="120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e-Ukraine Bold" pitchFamily="50" charset="-52"/>
                <a:ea typeface="+mn-ea"/>
                <a:cs typeface="+mn-cs"/>
              </a:defRPr>
            </a:pPr>
            <a:r>
              <a:rPr lang="uk-UA" sz="1400" b="1" i="1" u="sng" strike="noStrike" kern="1200" baseline="0" noProof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-Ukraine Bold" pitchFamily="50" charset="-52"/>
                <a:ea typeface="+mn-ea"/>
                <a:cs typeface="+mn-cs"/>
              </a:rPr>
              <a:t>По сумах справ (млн грн)</a:t>
            </a:r>
            <a:endParaRPr lang="uk-UA" sz="1400" b="1" i="1" u="sng" strike="noStrike" kern="1200" baseline="0" noProof="0" dirty="0">
              <a:solidFill>
                <a:schemeClr val="tx1">
                  <a:lumMod val="65000"/>
                  <a:lumOff val="35000"/>
                </a:schemeClr>
              </a:solidFill>
              <a:latin typeface="e-Ukraine Bold" pitchFamily="50" charset="-52"/>
              <a:ea typeface="+mn-ea"/>
              <a:cs typeface="+mn-cs"/>
            </a:endParaRPr>
          </a:p>
        </c:rich>
      </c:tx>
      <c:layout>
        <c:manualLayout>
          <c:xMode val="edge"/>
          <c:yMode val="edge"/>
          <c:x val="0"/>
          <c:y val="6.010797854611899E-2"/>
        </c:manualLayout>
      </c:layout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1.4888955885857333E-2"/>
          <c:y val="0.15099002002141607"/>
          <c:w val="0.81436960614185183"/>
          <c:h val="0.7311086296741682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користь податкових органів</c:v>
                </c:pt>
              </c:strCache>
            </c:strRef>
          </c:tx>
          <c:spPr>
            <a:solidFill>
              <a:srgbClr val="99CCFF"/>
            </a:solidFill>
          </c:spPr>
          <c:invertIfNegative val="0"/>
          <c:dLbls>
            <c:dLbl>
              <c:idx val="0"/>
              <c:layout>
                <c:manualLayout>
                  <c:x val="1.0851492256640515E-2"/>
                  <c:y val="-2.53154495836160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7507070784048852E-2"/>
                  <c:y val="-3.10019215036713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313416728227456E-2"/>
                  <c:y val="-3.57034193170455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 algn="ctr">
                  <a:defRPr lang="uk-UA" sz="1300" b="1" i="0" u="none" strike="noStrike" kern="1200" baseline="0">
                    <a:solidFill>
                      <a:prstClr val="black">
                        <a:lumMod val="65000"/>
                        <a:lumOff val="35000"/>
                      </a:prstClr>
                    </a:solidFill>
                    <a:effectLst/>
                    <a:latin typeface="e-Ukraine Bold" pitchFamily="50" charset="-52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5 міс. 2019</c:v>
                </c:pt>
                <c:pt idx="1">
                  <c:v>5 міс. 2020</c:v>
                </c:pt>
                <c:pt idx="2">
                  <c:v>5 міс. 2021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5501.1779999999999</c:v>
                </c:pt>
                <c:pt idx="1">
                  <c:v>5618.4669999999996</c:v>
                </c:pt>
                <c:pt idx="2">
                  <c:v>11921.351000000001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користь платників</c:v>
                </c:pt>
              </c:strCache>
            </c:strRef>
          </c:tx>
          <c:spPr>
            <a:solidFill>
              <a:srgbClr val="FF5050"/>
            </a:solidFill>
          </c:spPr>
          <c:invertIfNegative val="0"/>
          <c:dLbls>
            <c:dLbl>
              <c:idx val="0"/>
              <c:layout>
                <c:manualLayout>
                  <c:x val="3.7685035750326654E-2"/>
                  <c:y val="-4.30687625617355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8416823543765355E-2"/>
                  <c:y val="-5.10855485754108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2013851567208179E-2"/>
                  <c:y val="-5.10855485754108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 algn="ctr">
                  <a:defRPr lang="uk-UA" sz="1300" b="1" i="0" u="none" strike="noStrike" kern="1200" baseline="0">
                    <a:solidFill>
                      <a:prstClr val="black">
                        <a:lumMod val="65000"/>
                        <a:lumOff val="35000"/>
                      </a:prstClr>
                    </a:solidFill>
                    <a:effectLst/>
                    <a:latin typeface="e-Ukraine Bold" pitchFamily="50" charset="-52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5 міс. 2019</c:v>
                </c:pt>
                <c:pt idx="1">
                  <c:v>5 міс. 2020</c:v>
                </c:pt>
                <c:pt idx="2">
                  <c:v>5 міс. 2021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228.90799999999999</c:v>
                </c:pt>
                <c:pt idx="1">
                  <c:v>52.005000000000003</c:v>
                </c:pt>
                <c:pt idx="2">
                  <c:v>231.94800000000001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58659328"/>
        <c:axId val="51562752"/>
        <c:axId val="0"/>
      </c:bar3DChart>
      <c:catAx>
        <c:axId val="5865932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 algn="ctr">
              <a:defRPr lang="uk-UA" sz="1200" b="0" i="0" u="none" strike="noStrike" kern="1200" baseline="0">
                <a:solidFill>
                  <a:prstClr val="black">
                    <a:lumMod val="65000"/>
                    <a:lumOff val="35000"/>
                  </a:prstClr>
                </a:solidFill>
                <a:latin typeface="e-Ukraine Bold" pitchFamily="50" charset="-52"/>
                <a:ea typeface="+mn-ea"/>
                <a:cs typeface="+mn-cs"/>
              </a:defRPr>
            </a:pPr>
            <a:endParaRPr lang="uk-UA"/>
          </a:p>
        </c:txPr>
        <c:crossAx val="51562752"/>
        <c:crosses val="autoZero"/>
        <c:auto val="1"/>
        <c:lblAlgn val="ctr"/>
        <c:lblOffset val="100"/>
        <c:noMultiLvlLbl val="0"/>
      </c:catAx>
      <c:valAx>
        <c:axId val="51562752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extTo"/>
        <c:crossAx val="586593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>
              <a:defRPr sz="1400" i="1" u="sng">
                <a:solidFill>
                  <a:schemeClr val="tx1">
                    <a:lumMod val="65000"/>
                    <a:lumOff val="35000"/>
                  </a:schemeClr>
                </a:solidFill>
                <a:latin typeface="e-Ukraine Bold" pitchFamily="50" charset="-52"/>
              </a:defRPr>
            </a:pPr>
            <a:r>
              <a:rPr lang="uk-UA" sz="1400" i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e-Ukraine Bold" pitchFamily="50" charset="-52"/>
              </a:rPr>
              <a:t>Категорії справ</a:t>
            </a:r>
          </a:p>
        </c:rich>
      </c:tx>
      <c:layout>
        <c:manualLayout>
          <c:xMode val="edge"/>
          <c:yMode val="edge"/>
          <c:x val="6.8365667703588484E-2"/>
          <c:y val="9.9224862902938856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9042632415842686"/>
          <c:y val="0.12812590557633127"/>
          <c:w val="0.71069338649872227"/>
          <c:h val="0.5311210149168438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За позовами ДПС</c:v>
                </c:pt>
              </c:strCache>
            </c:strRef>
          </c:tx>
          <c:dPt>
            <c:idx val="0"/>
            <c:bubble3D val="0"/>
            <c:spPr>
              <a:solidFill>
                <a:srgbClr val="9276C4"/>
              </a:solidFill>
            </c:spPr>
          </c:dPt>
          <c:dPt>
            <c:idx val="1"/>
            <c:bubble3D val="0"/>
            <c:spPr>
              <a:solidFill>
                <a:srgbClr val="FF5050"/>
              </a:solidFill>
            </c:spPr>
          </c:dPt>
          <c:dPt>
            <c:idx val="2"/>
            <c:bubble3D val="0"/>
            <c:spPr>
              <a:solidFill>
                <a:srgbClr val="005800"/>
              </a:solidFill>
            </c:spPr>
          </c:dPt>
          <c:dPt>
            <c:idx val="3"/>
            <c:bubble3D val="0"/>
            <c:spPr>
              <a:solidFill>
                <a:srgbClr val="FFCC66"/>
              </a:solidFill>
            </c:spPr>
          </c:dPt>
          <c:dPt>
            <c:idx val="4"/>
            <c:bubble3D val="0"/>
            <c:spPr>
              <a:solidFill>
                <a:srgbClr val="99CCFF"/>
              </a:solidFill>
            </c:spPr>
          </c:dPt>
          <c:dLbls>
            <c:dLbl>
              <c:idx val="0"/>
              <c:layout>
                <c:manualLayout>
                  <c:x val="3.5735624915461853E-2"/>
                  <c:y val="6.2015871816012189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6.9814291467614711E-2"/>
                  <c:y val="1.40878690596017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6.3646357001999776E-2"/>
                  <c:y val="-6.833707036864243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6.6445091170425505E-2"/>
                  <c:y val="-1.619419805200649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0.1222307764415065"/>
                  <c:y val="-7.0209885330016139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16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e-Ukraine Bold" pitchFamily="50" charset="-52"/>
                  </a:defRPr>
                </a:pPr>
                <a:endParaRPr lang="uk-UA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>
                  <a:solidFill>
                    <a:srgbClr val="004C92"/>
                  </a:solidFill>
                </a:ln>
              </c:spPr>
            </c:leaderLines>
          </c:dLbls>
          <c:cat>
            <c:strRef>
              <c:f>Лист1!$A$2:$A$6</c:f>
              <c:strCache>
                <c:ptCount val="5"/>
                <c:pt idx="0">
                  <c:v>Стягнення заборгованості </c:v>
                </c:pt>
                <c:pt idx="1">
                  <c:v>Припинення юр. особи </c:v>
                </c:pt>
                <c:pt idx="2">
                  <c:v>Визнання угод недійсними </c:v>
                </c:pt>
                <c:pt idx="3">
                  <c:v>Банкрутство </c:v>
                </c:pt>
                <c:pt idx="4">
                  <c:v>Інші справи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10882</c:v>
                </c:pt>
                <c:pt idx="1">
                  <c:v>283</c:v>
                </c:pt>
                <c:pt idx="2">
                  <c:v>55</c:v>
                </c:pt>
                <c:pt idx="3">
                  <c:v>3394</c:v>
                </c:pt>
                <c:pt idx="4">
                  <c:v>736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4.9589823691406631E-2"/>
          <c:y val="0.72456568040710934"/>
          <c:w val="0.90130393497944683"/>
          <c:h val="0.27543431959289161"/>
        </c:manualLayout>
      </c:layout>
      <c:overlay val="0"/>
      <c:txPr>
        <a:bodyPr/>
        <a:lstStyle/>
        <a:p>
          <a:pPr>
            <a:defRPr sz="1100">
              <a:solidFill>
                <a:schemeClr val="tx1">
                  <a:lumMod val="65000"/>
                  <a:lumOff val="35000"/>
                </a:schemeClr>
              </a:solidFill>
              <a:latin typeface="e-Ukraine Bold" pitchFamily="50" charset="-52"/>
            </a:defRPr>
          </a:pPr>
          <a:endParaRPr lang="uk-UA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 algn="ctr" rtl="0">
              <a:defRPr lang="uk-UA" sz="1400" b="1" i="1" u="sng" strike="noStrike" kern="120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e-Ukraine Bold" pitchFamily="50" charset="-52"/>
                <a:ea typeface="+mn-ea"/>
                <a:cs typeface="+mn-cs"/>
              </a:defRPr>
            </a:pPr>
            <a:r>
              <a:rPr lang="uk-UA" sz="1400" b="1" i="1" u="sng" strike="noStrike" kern="1200" baseline="0" noProof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-Ukraine Bold" pitchFamily="50" charset="-52"/>
                <a:ea typeface="+mn-ea"/>
                <a:cs typeface="+mn-cs"/>
              </a:rPr>
              <a:t>По кількості справ</a:t>
            </a:r>
            <a:endParaRPr lang="uk-UA" sz="1400" b="1" i="1" u="sng" strike="noStrike" kern="1200" baseline="0" noProof="0" dirty="0">
              <a:solidFill>
                <a:schemeClr val="tx1">
                  <a:lumMod val="65000"/>
                  <a:lumOff val="35000"/>
                </a:schemeClr>
              </a:solidFill>
              <a:latin typeface="e-Ukraine Bold" pitchFamily="50" charset="-52"/>
              <a:ea typeface="+mn-ea"/>
              <a:cs typeface="+mn-cs"/>
            </a:endParaRPr>
          </a:p>
        </c:rich>
      </c:tx>
      <c:layout>
        <c:manualLayout>
          <c:xMode val="edge"/>
          <c:yMode val="edge"/>
          <c:x val="8.8073224422092478E-3"/>
          <c:y val="2.2101710921008776E-3"/>
        </c:manualLayout>
      </c:layout>
      <c:overlay val="0"/>
    </c:title>
    <c:autoTitleDeleted val="0"/>
    <c:view3D>
      <c:rotX val="10"/>
      <c:rotY val="20"/>
      <c:depthPercent val="10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3.5950866570381074E-2"/>
          <c:y val="7.4630999945576593E-2"/>
          <c:w val="0.78441996028219085"/>
          <c:h val="0.7829366850089335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користь податкових органів</c:v>
                </c:pt>
              </c:strCache>
            </c:strRef>
          </c:tx>
          <c:spPr>
            <a:solidFill>
              <a:srgbClr val="99CCFF"/>
            </a:solidFill>
          </c:spPr>
          <c:invertIfNegative val="0"/>
          <c:dLbls>
            <c:dLbl>
              <c:idx val="0"/>
              <c:layout>
                <c:manualLayout>
                  <c:x val="-5.5518389482922701E-3"/>
                  <c:y val="9.477178765864891E-4"/>
                </c:manualLayout>
              </c:layout>
              <c:spPr/>
              <c:txPr>
                <a:bodyPr/>
                <a:lstStyle/>
                <a:p>
                  <a:pPr algn="ctr" rtl="0">
                    <a:defRPr lang="uk-UA" sz="1300" b="1" i="0" u="none" strike="noStrike" kern="1200" baseline="0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effectLst/>
                      <a:latin typeface="e-Ukraine Bold" pitchFamily="50" charset="-52"/>
                      <a:ea typeface="+mn-ea"/>
                      <a:cs typeface="+mn-cs"/>
                    </a:defRPr>
                  </a:pPr>
                  <a:endParaRPr lang="uk-UA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 rtl="0">
                  <a:defRPr lang="uk-UA" sz="1300" b="1" i="0" u="none" strike="noStrike" kern="1200" baseline="0">
                    <a:solidFill>
                      <a:prstClr val="black">
                        <a:lumMod val="65000"/>
                        <a:lumOff val="35000"/>
                      </a:prstClr>
                    </a:solidFill>
                    <a:effectLst/>
                    <a:latin typeface="e-Ukraine Bold" pitchFamily="50" charset="-52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5 міс. 2019</c:v>
                </c:pt>
                <c:pt idx="1">
                  <c:v>5 міс. 2020</c:v>
                </c:pt>
                <c:pt idx="2">
                  <c:v>5 міс. 2021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2785</c:v>
                </c:pt>
                <c:pt idx="1">
                  <c:v>2679</c:v>
                </c:pt>
                <c:pt idx="2">
                  <c:v>3156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користь платників</c:v>
                </c:pt>
              </c:strCache>
            </c:strRef>
          </c:tx>
          <c:spPr>
            <a:solidFill>
              <a:srgbClr val="FF5050"/>
            </a:solidFill>
          </c:spPr>
          <c:invertIfNegative val="0"/>
          <c:dLbls>
            <c:dLbl>
              <c:idx val="0"/>
              <c:layout>
                <c:manualLayout>
                  <c:x val="2.2046161537606933E-2"/>
                  <c:y val="-4.2926215918866074E-3"/>
                </c:manualLayout>
              </c:layout>
              <c:spPr/>
              <c:txPr>
                <a:bodyPr/>
                <a:lstStyle/>
                <a:p>
                  <a:pPr algn="ctr" rtl="0">
                    <a:defRPr lang="uk-UA" sz="1300" b="1" i="0" u="none" strike="noStrike" kern="1200" baseline="0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effectLst/>
                      <a:latin typeface="e-Ukraine Bold" pitchFamily="50" charset="-52"/>
                      <a:ea typeface="+mn-ea"/>
                      <a:cs typeface="+mn-cs"/>
                    </a:defRPr>
                  </a:pPr>
                  <a:endParaRPr lang="uk-UA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227696922564159E-2"/>
                  <c:y val="-8.5852431837732147E-3"/>
                </c:manualLayout>
              </c:layout>
              <c:spPr/>
              <c:txPr>
                <a:bodyPr/>
                <a:lstStyle/>
                <a:p>
                  <a:pPr algn="ctr" rtl="0">
                    <a:defRPr lang="uk-UA" sz="1300" b="1" i="0" u="none" strike="noStrike" kern="1200" baseline="0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effectLst/>
                      <a:latin typeface="e-Ukraine Bold" pitchFamily="50" charset="-52"/>
                      <a:ea typeface="+mn-ea"/>
                      <a:cs typeface="+mn-cs"/>
                    </a:defRPr>
                  </a:pPr>
                  <a:endParaRPr lang="uk-UA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4250777691367627E-2"/>
                  <c:y val="-1.28778647756598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 rtl="0">
                  <a:defRPr lang="uk-UA" sz="1300" b="1" i="0" u="none" strike="noStrike" kern="1200" baseline="0">
                    <a:solidFill>
                      <a:prstClr val="black">
                        <a:lumMod val="65000"/>
                        <a:lumOff val="35000"/>
                      </a:prstClr>
                    </a:solidFill>
                    <a:effectLst/>
                    <a:latin typeface="e-Ukraine Bold" pitchFamily="50" charset="-52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5 міс. 2019</c:v>
                </c:pt>
                <c:pt idx="1">
                  <c:v>5 міс. 2020</c:v>
                </c:pt>
                <c:pt idx="2">
                  <c:v>5 міс. 2021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3476</c:v>
                </c:pt>
                <c:pt idx="1">
                  <c:v>4180</c:v>
                </c:pt>
                <c:pt idx="2">
                  <c:v>4057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21593344"/>
        <c:axId val="59859520"/>
        <c:axId val="0"/>
      </c:bar3DChart>
      <c:catAx>
        <c:axId val="12159334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 algn="ctr">
              <a:defRPr lang="uk-UA" sz="1200" b="0" i="0" u="none" strike="noStrike" kern="1200" baseline="0">
                <a:solidFill>
                  <a:prstClr val="black">
                    <a:lumMod val="65000"/>
                    <a:lumOff val="35000"/>
                  </a:prstClr>
                </a:solidFill>
                <a:latin typeface="e-Ukraine Bold" pitchFamily="50" charset="-52"/>
                <a:ea typeface="+mn-ea"/>
                <a:cs typeface="+mn-cs"/>
              </a:defRPr>
            </a:pPr>
            <a:endParaRPr lang="uk-UA"/>
          </a:p>
        </c:txPr>
        <c:crossAx val="59859520"/>
        <c:crosses val="autoZero"/>
        <c:auto val="1"/>
        <c:lblAlgn val="ctr"/>
        <c:lblOffset val="100"/>
        <c:noMultiLvlLbl val="0"/>
      </c:catAx>
      <c:valAx>
        <c:axId val="5985952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215933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0.23073</cdr:x>
      <cdr:y>0.14891</cdr:y>
    </cdr:from>
    <cdr:to>
      <cdr:x>0.47209</cdr:x>
      <cdr:y>0.28028</cdr:y>
    </cdr:to>
    <cdr:sp macro="" textlink="">
      <cdr:nvSpPr>
        <cdr:cNvPr id="9" name="Прямокутник 93"/>
        <cdr:cNvSpPr/>
      </cdr:nvSpPr>
      <cdr:spPr>
        <a:xfrm xmlns:a="http://schemas.openxmlformats.org/drawingml/2006/main" rot="20425737">
          <a:off x="1528514" y="471804"/>
          <a:ext cx="1598946" cy="41622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marL="0" algn="l" defTabSz="1038279" rtl="0" eaLnBrk="1" latinLnBrk="0" hangingPunct="1">
            <a:defRPr sz="2100" kern="1200">
              <a:solidFill>
                <a:sysClr val="window" lastClr="FFFFFF"/>
              </a:solidFill>
              <a:latin typeface="Calibri"/>
            </a:defRPr>
          </a:lvl1pPr>
          <a:lvl2pPr marL="519142" algn="l" defTabSz="1038279" rtl="0" eaLnBrk="1" latinLnBrk="0" hangingPunct="1">
            <a:defRPr sz="2100" kern="1200">
              <a:solidFill>
                <a:sysClr val="window" lastClr="FFFFFF"/>
              </a:solidFill>
              <a:latin typeface="Calibri"/>
            </a:defRPr>
          </a:lvl2pPr>
          <a:lvl3pPr marL="1038279" algn="l" defTabSz="1038279" rtl="0" eaLnBrk="1" latinLnBrk="0" hangingPunct="1">
            <a:defRPr sz="2100" kern="1200">
              <a:solidFill>
                <a:sysClr val="window" lastClr="FFFFFF"/>
              </a:solidFill>
              <a:latin typeface="Calibri"/>
            </a:defRPr>
          </a:lvl3pPr>
          <a:lvl4pPr marL="1557423" algn="l" defTabSz="1038279" rtl="0" eaLnBrk="1" latinLnBrk="0" hangingPunct="1">
            <a:defRPr sz="2100" kern="1200">
              <a:solidFill>
                <a:sysClr val="window" lastClr="FFFFFF"/>
              </a:solidFill>
              <a:latin typeface="Calibri"/>
            </a:defRPr>
          </a:lvl4pPr>
          <a:lvl5pPr marL="2076565" algn="l" defTabSz="1038279" rtl="0" eaLnBrk="1" latinLnBrk="0" hangingPunct="1">
            <a:defRPr sz="2100" kern="1200">
              <a:solidFill>
                <a:sysClr val="window" lastClr="FFFFFF"/>
              </a:solidFill>
              <a:latin typeface="Calibri"/>
            </a:defRPr>
          </a:lvl5pPr>
          <a:lvl6pPr marL="2595702" algn="l" defTabSz="1038279" rtl="0" eaLnBrk="1" latinLnBrk="0" hangingPunct="1">
            <a:defRPr sz="2100" kern="1200">
              <a:solidFill>
                <a:sysClr val="window" lastClr="FFFFFF"/>
              </a:solidFill>
              <a:latin typeface="Calibri"/>
            </a:defRPr>
          </a:lvl6pPr>
          <a:lvl7pPr marL="3114841" algn="l" defTabSz="1038279" rtl="0" eaLnBrk="1" latinLnBrk="0" hangingPunct="1">
            <a:defRPr sz="2100" kern="1200">
              <a:solidFill>
                <a:sysClr val="window" lastClr="FFFFFF"/>
              </a:solidFill>
              <a:latin typeface="Calibri"/>
            </a:defRPr>
          </a:lvl7pPr>
          <a:lvl8pPr marL="3633986" algn="l" defTabSz="1038279" rtl="0" eaLnBrk="1" latinLnBrk="0" hangingPunct="1">
            <a:defRPr sz="2100" kern="1200">
              <a:solidFill>
                <a:sysClr val="window" lastClr="FFFFFF"/>
              </a:solidFill>
              <a:latin typeface="Calibri"/>
            </a:defRPr>
          </a:lvl8pPr>
          <a:lvl9pPr marL="4153124" algn="l" defTabSz="1038279" rtl="0" eaLnBrk="1" latinLnBrk="0" hangingPunct="1">
            <a:defRPr sz="2100" kern="12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>
            <a:lnSpc>
              <a:spcPct val="80000"/>
            </a:lnSpc>
            <a:buClr>
              <a:srgbClr val="FFFFFF">
                <a:lumMod val="50000"/>
              </a:srgbClr>
            </a:buClr>
            <a:defRPr/>
          </a:pPr>
          <a:r>
            <a:rPr lang="uk-UA" sz="1200" b="1" i="1" kern="0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glow rad="139700">
                  <a:srgbClr val="FFFFFF"/>
                </a:glow>
              </a:effectLst>
              <a:latin typeface="e-Ukraine Bold" pitchFamily="50" charset="-52"/>
              <a:cs typeface="Arial"/>
            </a:rPr>
            <a:t>+</a:t>
          </a:r>
          <a:r>
            <a:rPr lang="ru-RU" sz="1200" b="1" i="1" kern="0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glow rad="139700">
                  <a:srgbClr val="FFFFFF"/>
                </a:glow>
              </a:effectLst>
              <a:latin typeface="e-Ukraine Bold" pitchFamily="50" charset="-52"/>
              <a:cs typeface="Arial"/>
            </a:rPr>
            <a:t>141</a:t>
          </a:r>
          <a:r>
            <a:rPr lang="uk-UA" sz="1200" b="1" i="1" kern="0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glow rad="139700">
                  <a:srgbClr val="FFFFFF"/>
                </a:glow>
              </a:effectLst>
              <a:latin typeface="e-Ukraine Bold" pitchFamily="50" charset="-52"/>
              <a:cs typeface="Arial"/>
            </a:rPr>
            <a:t>%</a:t>
          </a:r>
          <a:endParaRPr lang="uk-UA" sz="1200" b="1" i="1" kern="0" dirty="0">
            <a:solidFill>
              <a:schemeClr val="tx1">
                <a:lumMod val="65000"/>
                <a:lumOff val="35000"/>
              </a:schemeClr>
            </a:solidFill>
            <a:effectLst>
              <a:glow rad="139700">
                <a:srgbClr val="FFFFFF"/>
              </a:glow>
            </a:effectLst>
            <a:latin typeface="e-Ukraine Bold" pitchFamily="50" charset="-52"/>
            <a:cs typeface="Arial"/>
          </a:endParaRPr>
        </a:p>
        <a:p xmlns:a="http://schemas.openxmlformats.org/drawingml/2006/main">
          <a:pPr algn="ctr">
            <a:lnSpc>
              <a:spcPct val="80000"/>
            </a:lnSpc>
            <a:buClr>
              <a:srgbClr val="FFFFFF">
                <a:lumMod val="50000"/>
              </a:srgbClr>
            </a:buClr>
            <a:defRPr/>
          </a:pPr>
          <a:r>
            <a:rPr lang="uk-UA" sz="1200" b="1" i="1" kern="0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glow rad="139700">
                  <a:srgbClr val="FFFFFF"/>
                </a:glow>
              </a:effectLst>
              <a:latin typeface="e-Ukraine Bold" pitchFamily="50" charset="-52"/>
              <a:cs typeface="Arial"/>
            </a:rPr>
            <a:t>+</a:t>
          </a:r>
          <a:r>
            <a:rPr lang="ru-RU" sz="1200" b="1" i="1" kern="0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glow rad="139700">
                  <a:srgbClr val="FFFFFF"/>
                </a:glow>
              </a:effectLst>
              <a:latin typeface="e-Ukraine Bold" pitchFamily="50" charset="-52"/>
              <a:cs typeface="Arial"/>
            </a:rPr>
            <a:t>2 </a:t>
          </a:r>
          <a:r>
            <a:rPr lang="ru-RU" sz="1200" b="1" i="1" kern="0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glow rad="139700">
                  <a:srgbClr val="FFFFFF"/>
                </a:glow>
              </a:effectLst>
              <a:latin typeface="e-Ukraine Bold" pitchFamily="50" charset="-52"/>
              <a:cs typeface="Arial"/>
            </a:rPr>
            <a:t>471 </a:t>
          </a:r>
          <a:r>
            <a:rPr lang="uk-UA" sz="1200" b="1" i="1" kern="0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glow rad="139700">
                  <a:srgbClr val="FFFFFF"/>
                </a:glow>
              </a:effectLst>
              <a:latin typeface="e-Ukraine Bold" pitchFamily="50" charset="-52"/>
              <a:cs typeface="Arial"/>
            </a:rPr>
            <a:t>справа</a:t>
          </a:r>
          <a:endParaRPr lang="ru-RU" sz="1200" b="1" dirty="0">
            <a:solidFill>
              <a:schemeClr val="tx1">
                <a:lumMod val="65000"/>
                <a:lumOff val="35000"/>
              </a:schemeClr>
            </a:solidFill>
            <a:effectLst>
              <a:glow rad="139700">
                <a:srgbClr val="FFFFFF"/>
              </a:glow>
            </a:effectLst>
            <a:latin typeface="e-Ukraine Bold" pitchFamily="50" charset="-52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0.22739</cdr:x>
      <cdr:y>0.28387</cdr:y>
    </cdr:from>
    <cdr:to>
      <cdr:x>0.51095</cdr:x>
      <cdr:y>0.39423</cdr:y>
    </cdr:to>
    <cdr:sp macro="" textlink="">
      <cdr:nvSpPr>
        <cdr:cNvPr id="9" name="Прямокутник 93"/>
        <cdr:cNvSpPr/>
      </cdr:nvSpPr>
      <cdr:spPr>
        <a:xfrm xmlns:a="http://schemas.openxmlformats.org/drawingml/2006/main" rot="20624650">
          <a:off x="1479960" y="899395"/>
          <a:ext cx="1845571" cy="34965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>
            <a:lnSpc>
              <a:spcPct val="80000"/>
            </a:lnSpc>
            <a:buClr>
              <a:srgbClr val="FFFFFF">
                <a:lumMod val="50000"/>
              </a:srgbClr>
            </a:buClr>
            <a:defRPr/>
          </a:pPr>
          <a:r>
            <a:rPr lang="uk-UA" sz="1200" b="1" i="1" kern="0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glow rad="139700">
                  <a:srgbClr val="FFFFFF"/>
                </a:glow>
              </a:effectLst>
              <a:latin typeface="e-Ukraine Bold" pitchFamily="50" charset="-52"/>
              <a:cs typeface="Arial"/>
            </a:rPr>
            <a:t>+</a:t>
          </a:r>
          <a:r>
            <a:rPr lang="ru-RU" sz="1200" b="1" i="1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glow rad="139700">
                  <a:srgbClr val="FFFFFF"/>
                </a:glow>
              </a:effectLst>
              <a:latin typeface="e-Ukraine Bold" pitchFamily="50" charset="-52"/>
              <a:cs typeface="Arial"/>
            </a:rPr>
            <a:t>116,7</a:t>
          </a:r>
          <a:r>
            <a:rPr lang="uk-UA" sz="1200" b="1" i="1" kern="0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glow rad="139700">
                  <a:srgbClr val="FFFFFF"/>
                </a:glow>
              </a:effectLst>
              <a:latin typeface="e-Ukraine Bold" pitchFamily="50" charset="-52"/>
              <a:cs typeface="Arial"/>
            </a:rPr>
            <a:t>%</a:t>
          </a:r>
          <a:endParaRPr lang="uk-UA" sz="1200" b="1" i="1" kern="0" dirty="0">
            <a:solidFill>
              <a:schemeClr val="tx1">
                <a:lumMod val="65000"/>
                <a:lumOff val="35000"/>
              </a:schemeClr>
            </a:solidFill>
            <a:effectLst>
              <a:glow rad="139700">
                <a:srgbClr val="FFFFFF"/>
              </a:glow>
            </a:effectLst>
            <a:latin typeface="e-Ukraine Bold" pitchFamily="50" charset="-52"/>
            <a:cs typeface="Arial"/>
          </a:endParaRPr>
        </a:p>
        <a:p xmlns:a="http://schemas.openxmlformats.org/drawingml/2006/main">
          <a:pPr algn="ctr">
            <a:lnSpc>
              <a:spcPct val="80000"/>
            </a:lnSpc>
            <a:buClr>
              <a:srgbClr val="FFFFFF">
                <a:lumMod val="50000"/>
              </a:srgbClr>
            </a:buClr>
            <a:defRPr/>
          </a:pPr>
          <a:r>
            <a:rPr lang="uk-UA" sz="1200" b="1" i="1" kern="0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glow rad="139700">
                  <a:srgbClr val="FFFFFF"/>
                </a:glow>
              </a:effectLst>
              <a:latin typeface="e-Ukraine Bold" pitchFamily="50" charset="-52"/>
              <a:cs typeface="Arial"/>
            </a:rPr>
            <a:t>+</a:t>
          </a:r>
          <a:r>
            <a:rPr lang="ru-RU" sz="1200" b="1" i="1" kern="0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glow rad="139700">
                  <a:srgbClr val="FFFFFF"/>
                </a:glow>
              </a:effectLst>
              <a:latin typeface="e-Ukraine Bold" pitchFamily="50" charset="-52"/>
              <a:cs typeface="Arial"/>
            </a:rPr>
            <a:t>6 420,2 </a:t>
          </a:r>
          <a:r>
            <a:rPr lang="uk-UA" sz="1200" b="1" i="1" kern="0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glow rad="139700">
                  <a:srgbClr val="FFFFFF"/>
                </a:glow>
              </a:effectLst>
              <a:latin typeface="e-Ukraine Bold" pitchFamily="50" charset="-52"/>
              <a:cs typeface="Arial"/>
            </a:rPr>
            <a:t>млн </a:t>
          </a:r>
          <a:r>
            <a:rPr lang="uk-UA" sz="1200" b="1" i="1" kern="0" dirty="0">
              <a:solidFill>
                <a:schemeClr val="tx1">
                  <a:lumMod val="65000"/>
                  <a:lumOff val="35000"/>
                </a:schemeClr>
              </a:solidFill>
              <a:effectLst>
                <a:glow rad="139700">
                  <a:srgbClr val="FFFFFF"/>
                </a:glow>
              </a:effectLst>
              <a:latin typeface="e-Ukraine Bold" pitchFamily="50" charset="-52"/>
              <a:cs typeface="Arial"/>
            </a:rPr>
            <a:t>грн</a:t>
          </a:r>
          <a:endParaRPr lang="ru-RU" sz="1200" b="1" dirty="0">
            <a:solidFill>
              <a:schemeClr val="tx1">
                <a:lumMod val="65000"/>
                <a:lumOff val="35000"/>
              </a:schemeClr>
            </a:solidFill>
            <a:effectLst>
              <a:glow rad="139700">
                <a:srgbClr val="FFFFFF"/>
              </a:glow>
            </a:effectLst>
            <a:latin typeface="e-Ukraine Bold" pitchFamily="50" charset="-52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0.45604</cdr:x>
      <cdr:y>0.52753</cdr:y>
    </cdr:from>
    <cdr:to>
      <cdr:x>0.59865</cdr:x>
      <cdr:y>0.60974</cdr:y>
    </cdr:to>
    <cdr:sp macro="" textlink="">
      <cdr:nvSpPr>
        <cdr:cNvPr id="4" name="Прямоугольник 3"/>
        <cdr:cNvSpPr/>
      </cdr:nvSpPr>
      <cdr:spPr>
        <a:xfrm xmlns:a="http://schemas.openxmlformats.org/drawingml/2006/main" rot="20664802">
          <a:off x="3129605" y="1405503"/>
          <a:ext cx="978664" cy="2190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lIns="58407" tIns="29203" rIns="58407" bIns="29203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>
            <a:lnSpc>
              <a:spcPct val="80000"/>
            </a:lnSpc>
            <a:buClr>
              <a:srgbClr val="FFFFFF">
                <a:lumMod val="50000"/>
              </a:srgbClr>
            </a:buClr>
            <a:defRPr/>
          </a:pPr>
          <a:r>
            <a:rPr lang="uk-UA" sz="1300" b="1" i="1" kern="0" dirty="0" smtClean="0">
              <a:solidFill>
                <a:srgbClr val="005800"/>
              </a:solidFill>
              <a:effectLst>
                <a:glow rad="139700">
                  <a:srgbClr val="FFFFFF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-Ukraine Bold" pitchFamily="50" charset="-52"/>
              <a:cs typeface="Arial"/>
            </a:rPr>
            <a:t>+</a:t>
          </a:r>
          <a:r>
            <a:rPr lang="ru-RU" sz="1300" b="1" i="1" kern="0" dirty="0" smtClean="0">
              <a:solidFill>
                <a:srgbClr val="005800"/>
              </a:solidFill>
              <a:effectLst>
                <a:glow rad="139700">
                  <a:srgbClr val="FFFFFF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-Ukraine Bold" pitchFamily="50" charset="-52"/>
              <a:cs typeface="Arial"/>
            </a:rPr>
            <a:t>17,8</a:t>
          </a:r>
          <a:r>
            <a:rPr lang="uk-UA" sz="1300" b="1" i="1" kern="0" dirty="0" smtClean="0">
              <a:solidFill>
                <a:srgbClr val="005800"/>
              </a:solidFill>
              <a:effectLst>
                <a:glow rad="139700">
                  <a:srgbClr val="FFFFFF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-Ukraine Bold" pitchFamily="50" charset="-52"/>
              <a:cs typeface="Arial"/>
            </a:rPr>
            <a:t>%</a:t>
          </a:r>
          <a:endParaRPr lang="uk-UA" sz="1300" b="1" i="1" kern="0" dirty="0">
            <a:solidFill>
              <a:srgbClr val="005800"/>
            </a:solidFill>
            <a:effectLst>
              <a:glow rad="139700">
                <a:srgbClr val="FFFFFF"/>
              </a:glow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e-Ukraine Bold" pitchFamily="50" charset="-52"/>
            <a:cs typeface="Arial"/>
          </a:endParaRPr>
        </a:p>
      </cdr:txBody>
    </cdr:sp>
  </cdr:relSizeAnchor>
  <cdr:relSizeAnchor xmlns:cdr="http://schemas.openxmlformats.org/drawingml/2006/chartDrawing">
    <cdr:from>
      <cdr:x>0.25712</cdr:x>
      <cdr:y>0.58908</cdr:y>
    </cdr:from>
    <cdr:to>
      <cdr:x>0.35232</cdr:x>
      <cdr:y>0.67128</cdr:y>
    </cdr:to>
    <cdr:sp macro="" textlink="">
      <cdr:nvSpPr>
        <cdr:cNvPr id="6" name="Прямоугольник 5"/>
        <cdr:cNvSpPr/>
      </cdr:nvSpPr>
      <cdr:spPr>
        <a:xfrm xmlns:a="http://schemas.openxmlformats.org/drawingml/2006/main" rot="629291">
          <a:off x="1764501" y="1569479"/>
          <a:ext cx="653359" cy="2190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lIns="58407" tIns="29203" rIns="58407" bIns="29203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>
            <a:lnSpc>
              <a:spcPct val="80000"/>
            </a:lnSpc>
            <a:buClr>
              <a:srgbClr val="FFFFFF">
                <a:lumMod val="50000"/>
              </a:srgbClr>
            </a:buClr>
            <a:defRPr/>
          </a:pPr>
          <a:r>
            <a:rPr lang="ru-RU" sz="1300" b="1" i="1" kern="0" dirty="0" smtClean="0">
              <a:solidFill>
                <a:srgbClr val="FF0000"/>
              </a:solidFill>
              <a:effectLst>
                <a:glow rad="139700">
                  <a:srgbClr val="FFFFFF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-Ukraine Bold" pitchFamily="50" charset="-52"/>
              <a:cs typeface="Arial"/>
            </a:rPr>
            <a:t>-3,8</a:t>
          </a:r>
          <a:r>
            <a:rPr lang="uk-UA" sz="1300" b="1" i="1" dirty="0" smtClean="0">
              <a:solidFill>
                <a:srgbClr val="FF0000"/>
              </a:solidFill>
              <a:effectLst>
                <a:glow rad="139700">
                  <a:srgbClr val="FFFFFF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-Ukraine Bold" pitchFamily="50" charset="-52"/>
              <a:cs typeface="Arial"/>
            </a:rPr>
            <a:t>%</a:t>
          </a:r>
          <a:endParaRPr lang="ru-RU" sz="1300" b="1" i="1" kern="0" dirty="0" smtClean="0">
            <a:solidFill>
              <a:srgbClr val="FF0000"/>
            </a:solidFill>
            <a:effectLst>
              <a:glow rad="139700">
                <a:srgbClr val="FFFFFF"/>
              </a:glow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e-Ukraine Bold" pitchFamily="50" charset="-52"/>
            <a:cs typeface="Arial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0.21676</cdr:x>
      <cdr:y>0.73198</cdr:y>
    </cdr:from>
    <cdr:to>
      <cdr:x>0.32274</cdr:x>
      <cdr:y>0.79232</cdr:y>
    </cdr:to>
    <cdr:sp macro="" textlink="">
      <cdr:nvSpPr>
        <cdr:cNvPr id="5" name="Прямоугольник 4"/>
        <cdr:cNvSpPr/>
      </cdr:nvSpPr>
      <cdr:spPr>
        <a:xfrm xmlns:a="http://schemas.openxmlformats.org/drawingml/2006/main" rot="1155507">
          <a:off x="1464094" y="2507827"/>
          <a:ext cx="715875" cy="2067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lIns="58407" tIns="29203" rIns="58407" bIns="29203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>
            <a:lnSpc>
              <a:spcPct val="80000"/>
            </a:lnSpc>
            <a:buClr>
              <a:srgbClr val="FFFFFF">
                <a:lumMod val="50000"/>
              </a:srgbClr>
            </a:buClr>
            <a:defRPr/>
          </a:pPr>
          <a:r>
            <a:rPr lang="ru-RU" sz="1200" b="1" i="1" kern="0" dirty="0" smtClean="0">
              <a:solidFill>
                <a:srgbClr val="FF0000"/>
              </a:solidFill>
              <a:effectLst>
                <a:glow rad="139700">
                  <a:srgbClr val="FFFFFF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-Ukraine Bold" pitchFamily="50" charset="-52"/>
              <a:cs typeface="Arial"/>
            </a:rPr>
            <a:t>-</a:t>
          </a:r>
          <a:r>
            <a:rPr lang="ru-RU" sz="1200" b="1" i="1" kern="0" dirty="0" smtClean="0">
              <a:solidFill>
                <a:srgbClr val="FF0000"/>
              </a:solidFill>
              <a:effectLst>
                <a:glow rad="139700">
                  <a:srgbClr val="FFFFFF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-Ukraine Bold" pitchFamily="50" charset="-52"/>
              <a:cs typeface="Arial"/>
            </a:rPr>
            <a:t>70,8</a:t>
          </a:r>
          <a:r>
            <a:rPr lang="uk-UA" sz="1200" b="1" i="1" dirty="0" smtClean="0">
              <a:solidFill>
                <a:srgbClr val="FF0000"/>
              </a:solidFill>
              <a:effectLst>
                <a:glow rad="139700">
                  <a:srgbClr val="FFFFFF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-Ukraine Bold" pitchFamily="50" charset="-52"/>
              <a:cs typeface="Arial"/>
            </a:rPr>
            <a:t>%</a:t>
          </a:r>
          <a:endParaRPr lang="ru-RU" sz="1200" b="1" i="1" kern="0" dirty="0" smtClean="0">
            <a:solidFill>
              <a:srgbClr val="FF0000"/>
            </a:solidFill>
            <a:effectLst>
              <a:glow rad="139700">
                <a:srgbClr val="FFFFFF"/>
              </a:glow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e-Ukraine Bold" pitchFamily="50" charset="-52"/>
            <a:cs typeface="Arial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2945660" cy="496335"/>
          </a:xfrm>
          <a:prstGeom prst="rect">
            <a:avLst/>
          </a:prstGeom>
        </p:spPr>
        <p:txBody>
          <a:bodyPr vert="horz" lIns="91277" tIns="45640" rIns="91277" bIns="4564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8" y="0"/>
            <a:ext cx="2945660" cy="496335"/>
          </a:xfrm>
          <a:prstGeom prst="rect">
            <a:avLst/>
          </a:prstGeom>
        </p:spPr>
        <p:txBody>
          <a:bodyPr vert="horz" lIns="91277" tIns="45640" rIns="91277" bIns="45640" rtlCol="0"/>
          <a:lstStyle>
            <a:lvl1pPr algn="r">
              <a:defRPr sz="1200"/>
            </a:lvl1pPr>
          </a:lstStyle>
          <a:p>
            <a:fld id="{4DE6C5D3-92F3-41DF-9700-09B57D7C421B}" type="datetimeFigureOut">
              <a:rPr lang="en-GB" smtClean="0"/>
              <a:pPr/>
              <a:t>10/06/2021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5" y="9428584"/>
            <a:ext cx="2945660" cy="496335"/>
          </a:xfrm>
          <a:prstGeom prst="rect">
            <a:avLst/>
          </a:prstGeom>
        </p:spPr>
        <p:txBody>
          <a:bodyPr vert="horz" lIns="91277" tIns="45640" rIns="91277" bIns="4564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8" y="9428584"/>
            <a:ext cx="2945660" cy="496335"/>
          </a:xfrm>
          <a:prstGeom prst="rect">
            <a:avLst/>
          </a:prstGeom>
        </p:spPr>
        <p:txBody>
          <a:bodyPr vert="horz" lIns="91277" tIns="45640" rIns="91277" bIns="45640" rtlCol="0" anchor="b"/>
          <a:lstStyle>
            <a:lvl1pPr algn="r">
              <a:defRPr sz="1200"/>
            </a:lvl1pPr>
          </a:lstStyle>
          <a:p>
            <a:fld id="{F7F6A630-4341-49DA-A5CE-EDEBD261C65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92245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2945660" cy="496335"/>
          </a:xfrm>
          <a:prstGeom prst="rect">
            <a:avLst/>
          </a:prstGeom>
        </p:spPr>
        <p:txBody>
          <a:bodyPr vert="horz" lIns="91277" tIns="45640" rIns="91277" bIns="4564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8" y="0"/>
            <a:ext cx="2945660" cy="496335"/>
          </a:xfrm>
          <a:prstGeom prst="rect">
            <a:avLst/>
          </a:prstGeom>
        </p:spPr>
        <p:txBody>
          <a:bodyPr vert="horz" lIns="91277" tIns="45640" rIns="91277" bIns="45640" rtlCol="0"/>
          <a:lstStyle>
            <a:lvl1pPr algn="r">
              <a:defRPr sz="1200"/>
            </a:lvl1pPr>
          </a:lstStyle>
          <a:p>
            <a:fld id="{F1118A1D-0F22-4C53-8986-7C158881FC43}" type="datetimeFigureOut">
              <a:rPr lang="en-GB" smtClean="0"/>
              <a:pPr/>
              <a:t>10/06/2021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66763" y="744538"/>
            <a:ext cx="52641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77" tIns="45640" rIns="91277" bIns="4564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60"/>
            <a:ext cx="5438140" cy="4466990"/>
          </a:xfrm>
          <a:prstGeom prst="rect">
            <a:avLst/>
          </a:prstGeom>
        </p:spPr>
        <p:txBody>
          <a:bodyPr vert="horz" lIns="91277" tIns="45640" rIns="91277" bIns="4564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5" y="9428584"/>
            <a:ext cx="2945660" cy="496335"/>
          </a:xfrm>
          <a:prstGeom prst="rect">
            <a:avLst/>
          </a:prstGeom>
        </p:spPr>
        <p:txBody>
          <a:bodyPr vert="horz" lIns="91277" tIns="45640" rIns="91277" bIns="4564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8" y="9428584"/>
            <a:ext cx="2945660" cy="496335"/>
          </a:xfrm>
          <a:prstGeom prst="rect">
            <a:avLst/>
          </a:prstGeom>
        </p:spPr>
        <p:txBody>
          <a:bodyPr vert="horz" lIns="91277" tIns="45640" rIns="91277" bIns="45640" rtlCol="0" anchor="b"/>
          <a:lstStyle>
            <a:lvl1pPr algn="r">
              <a:defRPr sz="1200"/>
            </a:lvl1pPr>
          </a:lstStyle>
          <a:p>
            <a:fld id="{D11E67C2-88B7-4694-9D7A-E58A4EF5461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4089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3791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18958" algn="l" defTabSz="103791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37913" algn="l" defTabSz="103791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56873" algn="l" defTabSz="103791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75832" algn="l" defTabSz="103791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594786" algn="l" defTabSz="103791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13741" algn="l" defTabSz="103791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32704" algn="l" defTabSz="103791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51659" algn="l" defTabSz="103791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66763" y="744538"/>
            <a:ext cx="52641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E67C2-88B7-4694-9D7A-E58A4EF5461D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60495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66763" y="744538"/>
            <a:ext cx="52641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E67C2-88B7-4694-9D7A-E58A4EF5461D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66763" y="744538"/>
            <a:ext cx="52641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E67C2-88B7-4694-9D7A-E58A4EF5461D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8203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005" y="2348924"/>
            <a:ext cx="9089390" cy="162077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010" y="4284720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89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379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568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758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947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137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327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516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A80EA-86ED-4F44-BDA2-F61CECDC2488}" type="datetime1">
              <a:rPr lang="ru-RU" smtClean="0"/>
              <a:t>10.06.2021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D8D266-65C0-427E-BB82-5F698E2628E7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0903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05AAD-BFA7-45A6-A679-A9AD99E36278}" type="datetime1">
              <a:rPr lang="ru-RU" smtClean="0"/>
              <a:t>10.06.2021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38CB5D-307D-4A2E-A688-AC387CCC0661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39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2715" y="302807"/>
            <a:ext cx="2406015" cy="645157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670" y="302807"/>
            <a:ext cx="7039822" cy="645157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A1834-B4B0-4EEB-A953-DA5E01E15525}" type="datetime1">
              <a:rPr lang="ru-RU" smtClean="0"/>
              <a:t>10.06.2021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10134F-5F10-47A5-9C08-EC83339FF6F1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0604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005" y="2348897"/>
            <a:ext cx="9089390" cy="162077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010" y="4284720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3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46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57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81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692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23D82-3CC3-4B1D-9280-874B348B3716}" type="datetime1">
              <a:rPr lang="ru-RU" smtClean="0"/>
              <a:t>10.06.2021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D8D266-65C0-427E-BB82-5F698E2628E7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8378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2AA89-E68C-47D5-AD41-E75430CBA576}" type="datetime1">
              <a:rPr lang="ru-RU" smtClean="0"/>
              <a:t>10.06.2021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1CF5C-6A11-42C7-97F6-9BC8E8C90FFE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02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4705" y="4858816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1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32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34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464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579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69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4812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6927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6BBE9-838B-4B1F-B498-936EADF8FF39}" type="datetime1">
              <a:rPr lang="ru-RU" smtClean="0"/>
              <a:t>10.06.2021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12F096-6373-4ABF-98AC-05FA9E9B2B0C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6364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4670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35812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1E3DE5-8CEA-4A2F-8439-150EA82941B2}" type="datetime1">
              <a:rPr lang="ru-RU" smtClean="0"/>
              <a:t>10.06.2021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82F7D4-20B0-4D7E-984B-D1D4B9EB8EE2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0903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160" indent="0">
              <a:buNone/>
              <a:defRPr sz="2300" b="1"/>
            </a:lvl2pPr>
            <a:lvl3pPr marL="1042320" indent="0">
              <a:buNone/>
              <a:defRPr sz="2100" b="1"/>
            </a:lvl3pPr>
            <a:lvl4pPr marL="1563480" indent="0">
              <a:buNone/>
              <a:defRPr sz="1800" b="1"/>
            </a:lvl4pPr>
            <a:lvl5pPr marL="2084641" indent="0">
              <a:buNone/>
              <a:defRPr sz="1800" b="1"/>
            </a:lvl5pPr>
            <a:lvl6pPr marL="2605799" indent="0">
              <a:buNone/>
              <a:defRPr sz="1800" b="1"/>
            </a:lvl6pPr>
            <a:lvl7pPr marL="3126960" indent="0">
              <a:buNone/>
              <a:defRPr sz="1800" b="1"/>
            </a:lvl7pPr>
            <a:lvl8pPr marL="3648121" indent="0">
              <a:buNone/>
              <a:defRPr sz="1800" b="1"/>
            </a:lvl8pPr>
            <a:lvl9pPr marL="4169279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32104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160" indent="0">
              <a:buNone/>
              <a:defRPr sz="2300" b="1"/>
            </a:lvl2pPr>
            <a:lvl3pPr marL="1042320" indent="0">
              <a:buNone/>
              <a:defRPr sz="2100" b="1"/>
            </a:lvl3pPr>
            <a:lvl4pPr marL="1563480" indent="0">
              <a:buNone/>
              <a:defRPr sz="1800" b="1"/>
            </a:lvl4pPr>
            <a:lvl5pPr marL="2084641" indent="0">
              <a:buNone/>
              <a:defRPr sz="1800" b="1"/>
            </a:lvl5pPr>
            <a:lvl6pPr marL="2605799" indent="0">
              <a:buNone/>
              <a:defRPr sz="1800" b="1"/>
            </a:lvl6pPr>
            <a:lvl7pPr marL="3126960" indent="0">
              <a:buNone/>
              <a:defRPr sz="1800" b="1"/>
            </a:lvl7pPr>
            <a:lvl8pPr marL="3648121" indent="0">
              <a:buNone/>
              <a:defRPr sz="1800" b="1"/>
            </a:lvl8pPr>
            <a:lvl9pPr marL="4169279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432104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A8308-993D-4B82-BD44-587FDCA3D252}" type="datetime1">
              <a:rPr lang="ru-RU" smtClean="0"/>
              <a:t>10.06.2021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FC8A42-3EA0-4FC6-8E7C-449207B55EBC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7269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7AE1C-A16E-471F-854F-3D5C7D76E9BE}" type="datetime1">
              <a:rPr lang="ru-RU" smtClean="0"/>
              <a:t>10.06.2021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38282B-A126-456E-89E0-CAC268B4E36E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5038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9DBC0-6526-40DF-AAD2-E678AF01F2BE}" type="datetime1">
              <a:rPr lang="ru-RU" smtClean="0"/>
              <a:t>10.06.2021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6BFB21-66FE-473F-A075-7C264C4A8B4B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6583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5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5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160" indent="0">
              <a:buNone/>
              <a:defRPr sz="1400"/>
            </a:lvl2pPr>
            <a:lvl3pPr marL="1042320" indent="0">
              <a:buNone/>
              <a:defRPr sz="1100"/>
            </a:lvl3pPr>
            <a:lvl4pPr marL="1563480" indent="0">
              <a:buNone/>
              <a:defRPr sz="1000"/>
            </a:lvl4pPr>
            <a:lvl5pPr marL="2084641" indent="0">
              <a:buNone/>
              <a:defRPr sz="1000"/>
            </a:lvl5pPr>
            <a:lvl6pPr marL="2605799" indent="0">
              <a:buNone/>
              <a:defRPr sz="1000"/>
            </a:lvl6pPr>
            <a:lvl7pPr marL="3126960" indent="0">
              <a:buNone/>
              <a:defRPr sz="1000"/>
            </a:lvl7pPr>
            <a:lvl8pPr marL="3648121" indent="0">
              <a:buNone/>
              <a:defRPr sz="1000"/>
            </a:lvl8pPr>
            <a:lvl9pPr marL="4169279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6D5BD-72F7-439A-9119-85AAEC9F873B}" type="datetime1">
              <a:rPr lang="ru-RU" smtClean="0"/>
              <a:t>10.06.2021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D4A679-C2FC-49A0-8BD5-F6DB175D5FC4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9927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DD830-AC3D-4E27-9E9C-8862BAF56336}" type="datetime1">
              <a:rPr lang="ru-RU" smtClean="0"/>
              <a:t>10.06.2021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1CF5C-6A11-42C7-97F6-9BC8E8C90FFE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9268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 rtlCol="0">
            <a:normAutofit/>
          </a:bodyPr>
          <a:lstStyle>
            <a:lvl1pPr marL="0" indent="0">
              <a:buNone/>
              <a:defRPr sz="3700"/>
            </a:lvl1pPr>
            <a:lvl2pPr marL="521160" indent="0">
              <a:buNone/>
              <a:defRPr sz="3200"/>
            </a:lvl2pPr>
            <a:lvl3pPr marL="1042320" indent="0">
              <a:buNone/>
              <a:defRPr sz="2700"/>
            </a:lvl3pPr>
            <a:lvl4pPr marL="1563480" indent="0">
              <a:buNone/>
              <a:defRPr sz="2300"/>
            </a:lvl4pPr>
            <a:lvl5pPr marL="2084641" indent="0">
              <a:buNone/>
              <a:defRPr sz="2300"/>
            </a:lvl5pPr>
            <a:lvl6pPr marL="2605799" indent="0">
              <a:buNone/>
              <a:defRPr sz="2300"/>
            </a:lvl6pPr>
            <a:lvl7pPr marL="3126960" indent="0">
              <a:buNone/>
              <a:defRPr sz="2300"/>
            </a:lvl7pPr>
            <a:lvl8pPr marL="3648121" indent="0">
              <a:buNone/>
              <a:defRPr sz="2300"/>
            </a:lvl8pPr>
            <a:lvl9pPr marL="4169279" indent="0">
              <a:buNone/>
              <a:defRPr sz="23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160" indent="0">
              <a:buNone/>
              <a:defRPr sz="1400"/>
            </a:lvl2pPr>
            <a:lvl3pPr marL="1042320" indent="0">
              <a:buNone/>
              <a:defRPr sz="1100"/>
            </a:lvl3pPr>
            <a:lvl4pPr marL="1563480" indent="0">
              <a:buNone/>
              <a:defRPr sz="1000"/>
            </a:lvl4pPr>
            <a:lvl5pPr marL="2084641" indent="0">
              <a:buNone/>
              <a:defRPr sz="1000"/>
            </a:lvl5pPr>
            <a:lvl6pPr marL="2605799" indent="0">
              <a:buNone/>
              <a:defRPr sz="1000"/>
            </a:lvl6pPr>
            <a:lvl7pPr marL="3126960" indent="0">
              <a:buNone/>
              <a:defRPr sz="1000"/>
            </a:lvl7pPr>
            <a:lvl8pPr marL="3648121" indent="0">
              <a:buNone/>
              <a:defRPr sz="1000"/>
            </a:lvl8pPr>
            <a:lvl9pPr marL="4169279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4E47C-7511-49B8-9752-18F43400F47C}" type="datetime1">
              <a:rPr lang="ru-RU" smtClean="0"/>
              <a:t>10.06.2021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955368-EB5B-4C2F-BFFA-D933FE19D30C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7353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6CEAB-6D0B-4A80-9BD6-A913092453F5}" type="datetime1">
              <a:rPr lang="ru-RU" smtClean="0"/>
              <a:t>10.06.2021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38CB5D-307D-4A2E-A688-AC387CCC0661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0072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2715" y="302806"/>
            <a:ext cx="2406015" cy="645157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670" y="302806"/>
            <a:ext cx="7039822" cy="645157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EA6A1-C8B9-412B-AA31-19F4BBF31F8E}" type="datetime1">
              <a:rPr lang="ru-RU" smtClean="0"/>
              <a:t>10.06.2021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10134F-5F10-47A5-9C08-EC83339FF6F1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1100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4705" y="4858843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895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3791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568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758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947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1374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327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5165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11D80-18CF-4C55-8C57-99E29D856BEC}" type="datetime1">
              <a:rPr lang="ru-RU" smtClean="0"/>
              <a:t>10.06.2021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12F096-6373-4ABF-98AC-05FA9E9B2B0C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7302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4670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35812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1804E-7AC0-46D0-8C86-3B845E204C99}" type="datetime1">
              <a:rPr lang="ru-RU" smtClean="0"/>
              <a:t>10.06.2021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82F7D4-20B0-4D7E-984B-D1D4B9EB8EE2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736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8958" indent="0">
              <a:buNone/>
              <a:defRPr sz="2300" b="1"/>
            </a:lvl2pPr>
            <a:lvl3pPr marL="1037913" indent="0">
              <a:buNone/>
              <a:defRPr sz="2100" b="1"/>
            </a:lvl3pPr>
            <a:lvl4pPr marL="1556873" indent="0">
              <a:buNone/>
              <a:defRPr sz="1800" b="1"/>
            </a:lvl4pPr>
            <a:lvl5pPr marL="2075832" indent="0">
              <a:buNone/>
              <a:defRPr sz="1800" b="1"/>
            </a:lvl5pPr>
            <a:lvl6pPr marL="2594786" indent="0">
              <a:buNone/>
              <a:defRPr sz="1800" b="1"/>
            </a:lvl6pPr>
            <a:lvl7pPr marL="3113741" indent="0">
              <a:buNone/>
              <a:defRPr sz="1800" b="1"/>
            </a:lvl7pPr>
            <a:lvl8pPr marL="3632704" indent="0">
              <a:buNone/>
              <a:defRPr sz="1800" b="1"/>
            </a:lvl8pPr>
            <a:lvl9pPr marL="4151659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32132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8958" indent="0">
              <a:buNone/>
              <a:defRPr sz="2300" b="1"/>
            </a:lvl2pPr>
            <a:lvl3pPr marL="1037913" indent="0">
              <a:buNone/>
              <a:defRPr sz="2100" b="1"/>
            </a:lvl3pPr>
            <a:lvl4pPr marL="1556873" indent="0">
              <a:buNone/>
              <a:defRPr sz="1800" b="1"/>
            </a:lvl4pPr>
            <a:lvl5pPr marL="2075832" indent="0">
              <a:buNone/>
              <a:defRPr sz="1800" b="1"/>
            </a:lvl5pPr>
            <a:lvl6pPr marL="2594786" indent="0">
              <a:buNone/>
              <a:defRPr sz="1800" b="1"/>
            </a:lvl6pPr>
            <a:lvl7pPr marL="3113741" indent="0">
              <a:buNone/>
              <a:defRPr sz="1800" b="1"/>
            </a:lvl7pPr>
            <a:lvl8pPr marL="3632704" indent="0">
              <a:buNone/>
              <a:defRPr sz="1800" b="1"/>
            </a:lvl8pPr>
            <a:lvl9pPr marL="4151659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432132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54170-2A40-4EBD-9FA2-649087AE44DD}" type="datetime1">
              <a:rPr lang="ru-RU" smtClean="0"/>
              <a:t>10.06.2021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FC8A42-3EA0-4FC6-8E7C-449207B55EBC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9722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A4EB9-42BA-4B51-9CEA-063A0B827343}" type="datetime1">
              <a:rPr lang="ru-RU" smtClean="0"/>
              <a:t>10.06.2021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38282B-A126-456E-89E0-CAC268B4E36E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033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52D56-B4EE-4511-8B4A-074A126EF5CA}" type="datetime1">
              <a:rPr lang="ru-RU" smtClean="0"/>
              <a:t>10.06.2021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6BFB21-66FE-473F-A075-7C264C4A8B4B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3243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703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703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18958" indent="0">
              <a:buNone/>
              <a:defRPr sz="1400"/>
            </a:lvl2pPr>
            <a:lvl3pPr marL="1037913" indent="0">
              <a:buNone/>
              <a:defRPr sz="1100"/>
            </a:lvl3pPr>
            <a:lvl4pPr marL="1556873" indent="0">
              <a:buNone/>
              <a:defRPr sz="1000"/>
            </a:lvl4pPr>
            <a:lvl5pPr marL="2075832" indent="0">
              <a:buNone/>
              <a:defRPr sz="1000"/>
            </a:lvl5pPr>
            <a:lvl6pPr marL="2594786" indent="0">
              <a:buNone/>
              <a:defRPr sz="1000"/>
            </a:lvl6pPr>
            <a:lvl7pPr marL="3113741" indent="0">
              <a:buNone/>
              <a:defRPr sz="1000"/>
            </a:lvl7pPr>
            <a:lvl8pPr marL="3632704" indent="0">
              <a:buNone/>
              <a:defRPr sz="1000"/>
            </a:lvl8pPr>
            <a:lvl9pPr marL="4151659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6422A-1616-4F0F-A0FA-5404E9D3988C}" type="datetime1">
              <a:rPr lang="ru-RU" smtClean="0"/>
              <a:t>10.06.2021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D4A679-C2FC-49A0-8BD5-F6DB175D5FC4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1795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 rtlCol="0">
            <a:normAutofit/>
          </a:bodyPr>
          <a:lstStyle>
            <a:lvl1pPr marL="0" indent="0">
              <a:buNone/>
              <a:defRPr sz="3700"/>
            </a:lvl1pPr>
            <a:lvl2pPr marL="518958" indent="0">
              <a:buNone/>
              <a:defRPr sz="3200"/>
            </a:lvl2pPr>
            <a:lvl3pPr marL="1037913" indent="0">
              <a:buNone/>
              <a:defRPr sz="2700"/>
            </a:lvl3pPr>
            <a:lvl4pPr marL="1556873" indent="0">
              <a:buNone/>
              <a:defRPr sz="2300"/>
            </a:lvl4pPr>
            <a:lvl5pPr marL="2075832" indent="0">
              <a:buNone/>
              <a:defRPr sz="2300"/>
            </a:lvl5pPr>
            <a:lvl6pPr marL="2594786" indent="0">
              <a:buNone/>
              <a:defRPr sz="2300"/>
            </a:lvl6pPr>
            <a:lvl7pPr marL="3113741" indent="0">
              <a:buNone/>
              <a:defRPr sz="2300"/>
            </a:lvl7pPr>
            <a:lvl8pPr marL="3632704" indent="0">
              <a:buNone/>
              <a:defRPr sz="2300"/>
            </a:lvl8pPr>
            <a:lvl9pPr marL="4151659" indent="0">
              <a:buNone/>
              <a:defRPr sz="23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18958" indent="0">
              <a:buNone/>
              <a:defRPr sz="1400"/>
            </a:lvl2pPr>
            <a:lvl3pPr marL="1037913" indent="0">
              <a:buNone/>
              <a:defRPr sz="1100"/>
            </a:lvl3pPr>
            <a:lvl4pPr marL="1556873" indent="0">
              <a:buNone/>
              <a:defRPr sz="1000"/>
            </a:lvl4pPr>
            <a:lvl5pPr marL="2075832" indent="0">
              <a:buNone/>
              <a:defRPr sz="1000"/>
            </a:lvl5pPr>
            <a:lvl6pPr marL="2594786" indent="0">
              <a:buNone/>
              <a:defRPr sz="1000"/>
            </a:lvl6pPr>
            <a:lvl7pPr marL="3113741" indent="0">
              <a:buNone/>
              <a:defRPr sz="1000"/>
            </a:lvl7pPr>
            <a:lvl8pPr marL="3632704" indent="0">
              <a:buNone/>
              <a:defRPr sz="1000"/>
            </a:lvl8pPr>
            <a:lvl9pPr marL="4151659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36B04-6346-4500-BE3D-E4848C0AC95A}" type="datetime1">
              <a:rPr lang="ru-RU" smtClean="0"/>
              <a:t>10.06.2021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955368-EB5B-4C2F-BFFA-D933FE19D30C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4898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534670" y="302802"/>
            <a:ext cx="9624060" cy="126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3795" tIns="51897" rIns="103795" bIns="518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534670" y="1764295"/>
            <a:ext cx="9624060" cy="4990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3795" tIns="51897" rIns="103795" bIns="518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1" y="7008202"/>
            <a:ext cx="2495127" cy="402567"/>
          </a:xfrm>
          <a:prstGeom prst="rect">
            <a:avLst/>
          </a:prstGeom>
        </p:spPr>
        <p:txBody>
          <a:bodyPr vert="horz" lIns="103795" tIns="51897" rIns="103795" bIns="51897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 defTabSz="909884">
              <a:defRPr/>
            </a:pPr>
            <a:fld id="{0C43B680-2523-491A-B8C6-45287A4DBC32}" type="datetime1">
              <a:rPr lang="ru-RU" smtClean="0"/>
              <a:pPr defTabSz="909884">
                <a:defRPr/>
              </a:pPr>
              <a:t>10.06.2021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82" y="7008202"/>
            <a:ext cx="3386243" cy="402567"/>
          </a:xfrm>
          <a:prstGeom prst="rect">
            <a:avLst/>
          </a:prstGeom>
        </p:spPr>
        <p:txBody>
          <a:bodyPr vert="horz" lIns="103795" tIns="51897" rIns="103795" bIns="51897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 defTabSz="909884"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663603" y="7008202"/>
            <a:ext cx="2495127" cy="402567"/>
          </a:xfrm>
          <a:prstGeom prst="rect">
            <a:avLst/>
          </a:prstGeom>
        </p:spPr>
        <p:txBody>
          <a:bodyPr vert="horz" wrap="square" lIns="103795" tIns="51897" rIns="103795" bIns="51897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909884" fontAlgn="base">
              <a:spcBef>
                <a:spcPct val="0"/>
              </a:spcBef>
              <a:spcAft>
                <a:spcPct val="0"/>
              </a:spcAft>
            </a:pPr>
            <a:fld id="{F0D6F035-FBD1-453A-ABEB-A687C64E1D54}" type="slidenum">
              <a:rPr lang="ru-RU" smtClean="0">
                <a:cs typeface="Arial" panose="020B0604020202020204" pitchFamily="34" charset="0"/>
              </a:rPr>
              <a:pPr defTabSz="909884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077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5pPr>
      <a:lvl6pPr marL="518958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6pPr>
      <a:lvl7pPr marL="1037913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7pPr>
      <a:lvl8pPr marL="1556873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8pPr>
      <a:lvl9pPr marL="2075832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9pPr>
    </p:titleStyle>
    <p:bodyStyle>
      <a:lvl1pPr marL="389215" indent="-38921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3306" indent="-324356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97393" indent="-25947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16353" indent="-25947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35308" indent="-25947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54268" indent="-259478" algn="l" defTabSz="1037913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73224" indent="-259478" algn="l" defTabSz="1037913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92180" indent="-259478" algn="l" defTabSz="1037913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11143" indent="-259478" algn="l" defTabSz="1037913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379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8958" algn="l" defTabSz="10379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37913" algn="l" defTabSz="10379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56873" algn="l" defTabSz="10379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75832" algn="l" defTabSz="10379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594786" algn="l" defTabSz="10379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3741" algn="l" defTabSz="10379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32704" algn="l" defTabSz="10379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51659" algn="l" defTabSz="10379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534670" y="302802"/>
            <a:ext cx="9624060" cy="126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33" tIns="52116" rIns="104233" bIns="521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534670" y="1764295"/>
            <a:ext cx="9624060" cy="4990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33" tIns="52116" rIns="104233" bIns="521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1" y="7008176"/>
            <a:ext cx="2495127" cy="402567"/>
          </a:xfrm>
          <a:prstGeom prst="rect">
            <a:avLst/>
          </a:prstGeom>
        </p:spPr>
        <p:txBody>
          <a:bodyPr vert="horz" lIns="104233" tIns="52116" rIns="104233" bIns="52116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 defTabSz="913753">
              <a:defRPr/>
            </a:pPr>
            <a:fld id="{CEE8784C-439F-43ED-9D9C-3B2AEFCFDC28}" type="datetime1">
              <a:rPr lang="ru-RU" smtClean="0"/>
              <a:pPr defTabSz="913753">
                <a:defRPr/>
              </a:pPr>
              <a:t>10.06.2021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82" y="7008176"/>
            <a:ext cx="3386243" cy="402567"/>
          </a:xfrm>
          <a:prstGeom prst="rect">
            <a:avLst/>
          </a:prstGeom>
        </p:spPr>
        <p:txBody>
          <a:bodyPr vert="horz" lIns="104233" tIns="52116" rIns="104233" bIns="52116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 defTabSz="913753"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663603" y="7008176"/>
            <a:ext cx="2495127" cy="402567"/>
          </a:xfrm>
          <a:prstGeom prst="rect">
            <a:avLst/>
          </a:prstGeom>
        </p:spPr>
        <p:txBody>
          <a:bodyPr vert="horz" wrap="square" lIns="104233" tIns="52116" rIns="104233" bIns="52116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913753" fontAlgn="base">
              <a:spcBef>
                <a:spcPct val="0"/>
              </a:spcBef>
              <a:spcAft>
                <a:spcPct val="0"/>
              </a:spcAft>
            </a:pPr>
            <a:fld id="{F0D6F035-FBD1-453A-ABEB-A687C64E1D54}" type="slidenum">
              <a:rPr lang="ru-RU" smtClean="0">
                <a:cs typeface="Arial" panose="020B0604020202020204" pitchFamily="34" charset="0"/>
              </a:rPr>
              <a:pPr defTabSz="913753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216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5pPr>
      <a:lvl6pPr marL="521160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6pPr>
      <a:lvl7pPr marL="1042320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7pPr>
      <a:lvl8pPr marL="1563480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8pPr>
      <a:lvl9pPr marL="2084641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9pPr>
    </p:titleStyle>
    <p:bodyStyle>
      <a:lvl1pPr marL="390869" indent="-39086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6885" indent="-325727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2900" indent="-26058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4060" indent="-26058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5220" indent="-26058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6381" indent="-260580" algn="l" defTabSz="104232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7539" indent="-260580" algn="l" defTabSz="104232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08700" indent="-260580" algn="l" defTabSz="104232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29861" indent="-260580" algn="l" defTabSz="104232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160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320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3480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4641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5799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6960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8121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69279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.png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.png"/><Relationship Id="rId5" Type="http://schemas.openxmlformats.org/officeDocument/2006/relationships/image" Target="../media/image2.png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.png"/><Relationship Id="rId4" Type="http://schemas.openxmlformats.org/officeDocument/2006/relationships/chart" Target="../charts/char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.png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E1E4D-1FA3-49A0-BAD3-D7745048AAEA}" type="slidenum">
              <a:rPr lang="ru-RU" altLang="uk-UA" smtClean="0">
                <a:solidFill>
                  <a:schemeClr val="bg1"/>
                </a:solidFill>
              </a:rPr>
              <a:pPr/>
              <a:t>0</a:t>
            </a:fld>
            <a:endParaRPr lang="ru-RU" altLang="uk-UA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5288" y="2196455"/>
            <a:ext cx="10153128" cy="2554545"/>
          </a:xfrm>
          <a:prstGeom prst="rect">
            <a:avLst/>
          </a:prstGeom>
        </p:spPr>
        <p:txBody>
          <a:bodyPr wrap="square" lIns="72000">
            <a:spAutoFit/>
          </a:bodyPr>
          <a:lstStyle/>
          <a:p>
            <a:pPr algn="ctr">
              <a:buNone/>
            </a:pPr>
            <a:r>
              <a:rPr lang="uk-UA" sz="3500" b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-Ukraine Bold" pitchFamily="50" charset="-52"/>
              </a:rPr>
              <a:t>СТАН </a:t>
            </a:r>
            <a:endParaRPr lang="en-US" sz="3500" b="1" dirty="0" smtClean="0"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-Ukraine Bold" pitchFamily="50" charset="-52"/>
            </a:endParaRPr>
          </a:p>
          <a:p>
            <a:pPr algn="ctr">
              <a:buNone/>
            </a:pPr>
            <a:r>
              <a:rPr lang="uk-UA" sz="3500" b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-Ukraine Bold" pitchFamily="50" charset="-52"/>
              </a:rPr>
              <a:t>СУПРОВОДЖЕННЯ</a:t>
            </a:r>
            <a:r>
              <a:rPr lang="en-US" sz="3500" b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-Ukraine Bold" pitchFamily="50" charset="-52"/>
              </a:rPr>
              <a:t> </a:t>
            </a:r>
            <a:r>
              <a:rPr lang="uk-UA" sz="3500" b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-Ukraine Bold" pitchFamily="50" charset="-52"/>
              </a:rPr>
              <a:t>СУДОВИХ </a:t>
            </a:r>
            <a:r>
              <a:rPr lang="uk-UA" sz="3500" b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-Ukraine Bold" pitchFamily="50" charset="-52"/>
              </a:rPr>
              <a:t>СПРАВ</a:t>
            </a:r>
          </a:p>
          <a:p>
            <a:pPr algn="ctr">
              <a:buNone/>
            </a:pPr>
            <a:r>
              <a:rPr lang="uk-UA" sz="3500" b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-Ukraine Bold" pitchFamily="50" charset="-52"/>
              </a:rPr>
              <a:t> ПОДАТКОВИМИ ОРГАНАМИ</a:t>
            </a:r>
            <a:endParaRPr lang="uk-UA" sz="3500" b="1" dirty="0"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-Ukraine Bold" pitchFamily="50" charset="-52"/>
            </a:endParaRPr>
          </a:p>
          <a:p>
            <a:pPr algn="ctr">
              <a:buNone/>
            </a:pPr>
            <a:endParaRPr lang="uk-UA" sz="3000" b="1" i="1" dirty="0" smtClean="0"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-Ukraine Bold" pitchFamily="50" charset="-52"/>
            </a:endParaRPr>
          </a:p>
          <a:p>
            <a:pPr algn="ctr">
              <a:buNone/>
            </a:pPr>
            <a:r>
              <a:rPr lang="uk-UA" sz="2500" b="1" i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-Ukraine Bold" pitchFamily="50" charset="-52"/>
              </a:rPr>
              <a:t>станом </a:t>
            </a:r>
            <a:r>
              <a:rPr lang="uk-UA" sz="2500" b="1" i="1" dirty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-Ukraine Bold" pitchFamily="50" charset="-52"/>
              </a:rPr>
              <a:t>на 01.</a:t>
            </a:r>
            <a:r>
              <a:rPr lang="en-US" sz="2500" b="1" i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-Ukraine Bold" pitchFamily="50" charset="-52"/>
              </a:rPr>
              <a:t>06</a:t>
            </a:r>
            <a:r>
              <a:rPr lang="uk-UA" sz="2500" b="1" i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-Ukraine Bold" pitchFamily="50" charset="-52"/>
              </a:rPr>
              <a:t>.202</a:t>
            </a:r>
            <a:r>
              <a:rPr lang="en-US" sz="2500" b="1" i="1" dirty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-Ukraine Bold" pitchFamily="50" charset="-52"/>
              </a:rPr>
              <a:t>1</a:t>
            </a:r>
            <a:r>
              <a:rPr lang="uk-UA" sz="2500" b="1" i="1" dirty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-Ukraine Bold" pitchFamily="50" charset="-52"/>
              </a:rPr>
              <a:t> року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0693400" cy="1157521"/>
          </a:xfrm>
          <a:solidFill>
            <a:srgbClr val="99CCFF"/>
          </a:solidFill>
        </p:spPr>
        <p:txBody>
          <a:bodyPr>
            <a:noAutofit/>
          </a:bodyPr>
          <a:lstStyle/>
          <a:p>
            <a:pPr algn="l"/>
            <a:r>
              <a:rPr lang="uk-UA" sz="2000" b="1" dirty="0" smtClean="0"/>
              <a:t/>
            </a:r>
            <a:br>
              <a:rPr lang="uk-UA" sz="2000" b="1" dirty="0" smtClean="0"/>
            </a:br>
            <a:r>
              <a:rPr lang="uk-UA" sz="2200" b="1" dirty="0" smtClean="0">
                <a:latin typeface="e-Ukraine Bold" pitchFamily="50" charset="-52"/>
              </a:rPr>
              <a:t>Кількість </a:t>
            </a:r>
            <a:r>
              <a:rPr lang="uk-UA" sz="2200" b="1" dirty="0">
                <a:latin typeface="e-Ukraine Bold" pitchFamily="50" charset="-52"/>
              </a:rPr>
              <a:t>справ, що знаходилась </a:t>
            </a:r>
            <a:r>
              <a:rPr lang="uk-UA" sz="2200" b="1" dirty="0" smtClean="0">
                <a:latin typeface="e-Ukraine Bold" pitchFamily="50" charset="-52"/>
              </a:rPr>
              <a:t/>
            </a:r>
            <a:br>
              <a:rPr lang="uk-UA" sz="2200" b="1" dirty="0" smtClean="0">
                <a:latin typeface="e-Ukraine Bold" pitchFamily="50" charset="-52"/>
              </a:rPr>
            </a:br>
            <a:r>
              <a:rPr lang="uk-UA" sz="2200" b="1" dirty="0" smtClean="0">
                <a:latin typeface="e-Ukraine Bold" pitchFamily="50" charset="-52"/>
              </a:rPr>
              <a:t>на </a:t>
            </a:r>
            <a:r>
              <a:rPr lang="uk-UA" sz="2200" b="1" dirty="0">
                <a:latin typeface="e-Ukraine Bold" pitchFamily="50" charset="-52"/>
              </a:rPr>
              <a:t>розгляді у судах </a:t>
            </a:r>
            <a:r>
              <a:rPr lang="uk-UA" sz="2200" i="1" dirty="0">
                <a:latin typeface="e-Ukraine Bold" pitchFamily="50" charset="-52"/>
              </a:rPr>
              <a:t>(у розрізі позивачів)</a:t>
            </a:r>
            <a:r>
              <a:rPr lang="ru-RU" sz="2200" i="1" dirty="0">
                <a:latin typeface="e-Ukraine Bold" pitchFamily="50" charset="-52"/>
              </a:rPr>
              <a:t/>
            </a:r>
            <a:br>
              <a:rPr lang="ru-RU" sz="2200" i="1" dirty="0">
                <a:latin typeface="e-Ukraine Bold" pitchFamily="50" charset="-52"/>
              </a:rPr>
            </a:br>
            <a:r>
              <a:rPr lang="uk-UA" sz="1800" b="1" dirty="0" smtClean="0">
                <a:latin typeface="e-Ukraine Bold" pitchFamily="50" charset="-52"/>
              </a:rPr>
              <a:t>станом </a:t>
            </a:r>
            <a:r>
              <a:rPr lang="uk-UA" sz="1800" b="1" dirty="0">
                <a:latin typeface="e-Ukraine Bold" pitchFamily="50" charset="-52"/>
              </a:rPr>
              <a:t>на 01.</a:t>
            </a:r>
            <a:r>
              <a:rPr lang="en-US" sz="1800" b="1" dirty="0" smtClean="0">
                <a:latin typeface="e-Ukraine Bold" pitchFamily="50" charset="-52"/>
              </a:rPr>
              <a:t>06</a:t>
            </a:r>
            <a:r>
              <a:rPr lang="uk-UA" sz="1800" b="1" dirty="0" smtClean="0">
                <a:latin typeface="e-Ukraine Bold" pitchFamily="50" charset="-52"/>
              </a:rPr>
              <a:t>.2021</a:t>
            </a:r>
            <a:r>
              <a:rPr lang="uk-UA" sz="2000" b="1" dirty="0"/>
              <a:t/>
            </a:r>
            <a:br>
              <a:rPr lang="uk-UA" sz="2000" b="1" dirty="0"/>
            </a:br>
            <a:endParaRPr lang="ru-RU" sz="2000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9171765"/>
              </p:ext>
            </p:extLst>
          </p:nvPr>
        </p:nvGraphicFramePr>
        <p:xfrm>
          <a:off x="222081" y="1260351"/>
          <a:ext cx="5124619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10275686" y="7050474"/>
            <a:ext cx="275526" cy="402567"/>
          </a:xfrm>
        </p:spPr>
        <p:txBody>
          <a:bodyPr/>
          <a:lstStyle/>
          <a:p>
            <a:fld id="{703E1E4D-1FA3-49A0-BAD3-D7745048AAEA}" type="slidenum">
              <a:rPr lang="ru-RU" altLang="uk-UA" smtClean="0">
                <a:latin typeface="+mj-lt"/>
              </a:rPr>
              <a:pPr/>
              <a:t>1</a:t>
            </a:fld>
            <a:endParaRPr lang="ru-RU" altLang="uk-UA" dirty="0">
              <a:latin typeface="+mj-lt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986660" y="1557694"/>
            <a:ext cx="5544616" cy="1336395"/>
          </a:xfrm>
          <a:prstGeom prst="rect">
            <a:avLst/>
          </a:prstGeom>
          <a:solidFill>
            <a:schemeClr val="bg1">
              <a:lumMod val="85000"/>
              <a:alpha val="43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104269" tIns="52135" rIns="104269" bIns="52135" numCol="1" anchor="ctr" anchorCtr="0" compatLnSpc="1">
            <a:prstTxWarp prst="textNoShape">
              <a:avLst/>
            </a:prstTxWarp>
            <a:spAutoFit/>
          </a:bodyPr>
          <a:lstStyle/>
          <a:p>
            <a:pPr algn="just" defTabSz="1042688" fontAlgn="base">
              <a:spcBef>
                <a:spcPct val="0"/>
              </a:spcBef>
              <a:spcAft>
                <a:spcPct val="0"/>
              </a:spcAft>
            </a:pPr>
            <a:r>
              <a:rPr lang="uk-UA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e-Ukraine Head Light" pitchFamily="50" charset="-52"/>
                <a:ea typeface="Times New Roman" pitchFamily="18" charset="0"/>
                <a:cs typeface="Arial" pitchFamily="34" charset="0"/>
              </a:rPr>
              <a:t>На розгляді у судах перебувало 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-Ukraine Head Light" pitchFamily="50" charset="-52"/>
                <a:ea typeface="Times New Roman" pitchFamily="18" charset="0"/>
                <a:cs typeface="Arial" pitchFamily="34" charset="0"/>
              </a:rPr>
              <a:t>57,6</a:t>
            </a:r>
            <a: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-Ukraine Head Light" pitchFamily="50" charset="-52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e-Ukraine Head Light" pitchFamily="50" charset="-52"/>
                <a:ea typeface="Times New Roman" pitchFamily="18" charset="0"/>
                <a:cs typeface="Arial" pitchFamily="34" charset="0"/>
              </a:rPr>
              <a:t>тис справ на </a:t>
            </a:r>
            <a: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-Ukraine Head Light" pitchFamily="50" charset="-52"/>
                <a:ea typeface="Times New Roman" pitchFamily="18" charset="0"/>
                <a:cs typeface="Arial" pitchFamily="34" charset="0"/>
              </a:rPr>
              <a:t>суму 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-Ukraine Head Light" pitchFamily="50" charset="-52"/>
                <a:ea typeface="Times New Roman" pitchFamily="18" charset="0"/>
                <a:cs typeface="Arial" pitchFamily="34" charset="0"/>
              </a:rPr>
              <a:t>249,2</a:t>
            </a:r>
            <a: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-Ukraine Head Light" pitchFamily="50" charset="-52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e-Ukraine Head Light" pitchFamily="50" charset="-52"/>
                <a:ea typeface="Times New Roman" pitchFamily="18" charset="0"/>
                <a:cs typeface="Arial" pitchFamily="34" charset="0"/>
              </a:rPr>
              <a:t>млрд </a:t>
            </a:r>
            <a: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-Ukraine Head Light" pitchFamily="50" charset="-52"/>
                <a:ea typeface="Times New Roman" pitchFamily="18" charset="0"/>
                <a:cs typeface="Arial" pitchFamily="34" charset="0"/>
              </a:rPr>
              <a:t>грн</a:t>
            </a:r>
            <a:r>
              <a:rPr lang="ru-RU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e-Ukraine Head Light" pitchFamily="50" charset="-52"/>
                <a:ea typeface="Times New Roman" pitchFamily="18" charset="0"/>
                <a:cs typeface="Arial" pitchFamily="34" charset="0"/>
              </a:rPr>
              <a:t> </a:t>
            </a:r>
            <a:r>
              <a:rPr lang="uk-UA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-Ukraine Head Light" pitchFamily="50" charset="-52"/>
                <a:ea typeface="Times New Roman" pitchFamily="18" charset="0"/>
                <a:cs typeface="Arial" pitchFamily="34" charset="0"/>
              </a:rPr>
              <a:t>(у </a:t>
            </a:r>
            <a:r>
              <a:rPr lang="uk-UA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e-Ukraine Head Light" pitchFamily="50" charset="-52"/>
                <a:ea typeface="Times New Roman" pitchFamily="18" charset="0"/>
                <a:cs typeface="Arial" pitchFamily="34" charset="0"/>
              </a:rPr>
              <a:t>т.ч., справи 202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e-Ukraine Head Light" pitchFamily="50" charset="-52"/>
                <a:ea typeface="Times New Roman" pitchFamily="18" charset="0"/>
                <a:cs typeface="Arial" pitchFamily="34" charset="0"/>
              </a:rPr>
              <a:t>1</a:t>
            </a:r>
            <a:r>
              <a:rPr lang="uk-UA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e-Ukraine Head Light" pitchFamily="50" charset="-52"/>
                <a:ea typeface="Times New Roman" pitchFamily="18" charset="0"/>
                <a:cs typeface="Arial" pitchFamily="34" charset="0"/>
              </a:rPr>
              <a:t> року –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-Ukraine Head Light" pitchFamily="50" charset="-52"/>
                <a:ea typeface="Times New Roman" pitchFamily="18" charset="0"/>
                <a:cs typeface="Arial" pitchFamily="34" charset="0"/>
              </a:rPr>
              <a:t>8,9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-Ukraine Head Light" pitchFamily="50" charset="-52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e-Ukraine Head Light" pitchFamily="50" charset="-52"/>
                <a:ea typeface="Times New Roman" pitchFamily="18" charset="0"/>
                <a:cs typeface="Arial" pitchFamily="34" charset="0"/>
              </a:rPr>
              <a:t>тис справ 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-Ukraine Head Light" pitchFamily="50" charset="-52"/>
                <a:ea typeface="Times New Roman" pitchFamily="18" charset="0"/>
                <a:cs typeface="Arial" pitchFamily="34" charset="0"/>
              </a:rPr>
              <a:t>на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-Ukraine Head Light" pitchFamily="50" charset="-52"/>
                <a:ea typeface="Times New Roman" pitchFamily="18" charset="0"/>
                <a:cs typeface="Arial" pitchFamily="34" charset="0"/>
              </a:rPr>
              <a:t>14,3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-Ukraine Head Light" pitchFamily="50" charset="-52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e-Ukraine Head Light" pitchFamily="50" charset="-52"/>
                <a:ea typeface="Times New Roman" pitchFamily="18" charset="0"/>
                <a:cs typeface="Arial" pitchFamily="34" charset="0"/>
              </a:rPr>
              <a:t>млрд грн</a:t>
            </a:r>
            <a:r>
              <a:rPr lang="uk-UA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e-Ukraine Head Light" pitchFamily="50" charset="-52"/>
                <a:ea typeface="Times New Roman" pitchFamily="18" charset="0"/>
                <a:cs typeface="Arial" pitchFamily="34" charset="0"/>
              </a:rPr>
              <a:t>) </a:t>
            </a:r>
            <a:r>
              <a:rPr lang="uk-UA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-Ukraine Head Light" pitchFamily="50" charset="-52"/>
                <a:ea typeface="Times New Roman" pitchFamily="18" charset="0"/>
                <a:cs typeface="Arial" pitchFamily="34" charset="0"/>
              </a:rPr>
              <a:t>(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-Ukraine Head Light" pitchFamily="50" charset="-52"/>
                <a:ea typeface="Times New Roman" pitchFamily="18" charset="0"/>
                <a:cs typeface="Arial" pitchFamily="34" charset="0"/>
              </a:rPr>
              <a:t>15,4%</a:t>
            </a:r>
            <a:r>
              <a:rPr lang="uk-UA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-Ukraine Head Light" pitchFamily="50" charset="-52"/>
                <a:ea typeface="Times New Roman" pitchFamily="18" charset="0"/>
                <a:cs typeface="Arial" pitchFamily="34" charset="0"/>
              </a:rPr>
              <a:t> </a:t>
            </a:r>
            <a:r>
              <a:rPr lang="uk-UA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e-Ukraine Head Light" pitchFamily="50" charset="-52"/>
                <a:ea typeface="Times New Roman" pitchFamily="18" charset="0"/>
                <a:cs typeface="Arial" pitchFamily="34" charset="0"/>
              </a:rPr>
              <a:t>від кількості справ та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-Ukraine Head Light" pitchFamily="50" charset="-52"/>
                <a:ea typeface="Times New Roman" pitchFamily="18" charset="0"/>
                <a:cs typeface="Arial" pitchFamily="34" charset="0"/>
              </a:rPr>
              <a:t>5,7</a:t>
            </a:r>
            <a:r>
              <a:rPr lang="uk-UA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-Ukraine Head Light" pitchFamily="50" charset="-52"/>
                <a:ea typeface="Times New Roman" pitchFamily="18" charset="0"/>
                <a:cs typeface="Arial" pitchFamily="34" charset="0"/>
              </a:rPr>
              <a:t>% </a:t>
            </a:r>
            <a:r>
              <a:rPr lang="uk-UA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e-Ukraine Head Light" pitchFamily="50" charset="-52"/>
                <a:ea typeface="Times New Roman" pitchFamily="18" charset="0"/>
                <a:cs typeface="Arial" pitchFamily="34" charset="0"/>
              </a:rPr>
              <a:t>від їх </a:t>
            </a:r>
            <a:r>
              <a:rPr lang="uk-UA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-Ukraine Head Light" pitchFamily="50" charset="-52"/>
                <a:ea typeface="Times New Roman" pitchFamily="18" charset="0"/>
                <a:cs typeface="Arial" pitchFamily="34" charset="0"/>
              </a:rPr>
              <a:t>загальної </a:t>
            </a:r>
            <a:r>
              <a:rPr lang="uk-UA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e-Ukraine Head Light" pitchFamily="50" charset="-52"/>
                <a:ea typeface="Times New Roman" pitchFamily="18" charset="0"/>
                <a:cs typeface="Arial" pitchFamily="34" charset="0"/>
              </a:rPr>
              <a:t>суми).</a:t>
            </a:r>
            <a:endParaRPr lang="uk-UA" sz="1600" dirty="0">
              <a:solidFill>
                <a:schemeClr val="tx1">
                  <a:lumMod val="65000"/>
                  <a:lumOff val="35000"/>
                </a:schemeClr>
              </a:solidFill>
              <a:latin typeface="e-Ukraine Head Light" pitchFamily="50" charset="-52"/>
              <a:cs typeface="Arial" pitchFamily="34" charset="0"/>
            </a:endParaRPr>
          </a:p>
        </p:txBody>
      </p:sp>
      <p:graphicFrame>
        <p:nvGraphicFramePr>
          <p:cNvPr id="6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1539023"/>
              </p:ext>
            </p:extLst>
          </p:nvPr>
        </p:nvGraphicFramePr>
        <p:xfrm>
          <a:off x="5001592" y="3342160"/>
          <a:ext cx="5634732" cy="42191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34134" y="1694686"/>
            <a:ext cx="4392488" cy="351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269" tIns="52135" rIns="104269" bIns="52135" numCol="1" anchor="ctr" anchorCtr="0" compatLnSpc="1">
            <a:prstTxWarp prst="textNoShape">
              <a:avLst/>
            </a:prstTxWarp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1042688" fontAlgn="base">
              <a:spcBef>
                <a:spcPct val="0"/>
              </a:spcBef>
              <a:spcAft>
                <a:spcPct val="0"/>
              </a:spcAft>
            </a:pPr>
            <a:r>
              <a:rPr lang="uk-UA" sz="1600" b="1" i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e-Ukraine Head" pitchFamily="50" charset="-52"/>
                <a:ea typeface="Times New Roman" pitchFamily="18" charset="0"/>
                <a:cs typeface="Arial" pitchFamily="34" charset="0"/>
              </a:rPr>
              <a:t>Кількість справ</a:t>
            </a:r>
            <a:endParaRPr lang="uk-UA" sz="1600" b="1" i="1" u="sng" dirty="0">
              <a:solidFill>
                <a:schemeClr val="tx1">
                  <a:lumMod val="65000"/>
                  <a:lumOff val="35000"/>
                </a:schemeClr>
              </a:solidFill>
              <a:latin typeface="e-Ukraine Head" pitchFamily="50" charset="-52"/>
              <a:cs typeface="Arial" pitchFamily="34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5634732" y="3728104"/>
            <a:ext cx="4770638" cy="351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269" tIns="52135" rIns="104269" bIns="52135" numCol="1" anchor="ctr" anchorCtr="0" compatLnSpc="1">
            <a:prstTxWarp prst="textNoShape">
              <a:avLst/>
            </a:prstTxWarp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1042688" fontAlgn="base">
              <a:spcBef>
                <a:spcPct val="0"/>
              </a:spcBef>
              <a:spcAft>
                <a:spcPct val="0"/>
              </a:spcAft>
            </a:pPr>
            <a:r>
              <a:rPr lang="uk-UA" sz="1600" b="1" i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e-Ukraine Head" pitchFamily="50" charset="-52"/>
                <a:ea typeface="Times New Roman" pitchFamily="18" charset="0"/>
                <a:cs typeface="Arial" pitchFamily="34" charset="0"/>
              </a:rPr>
              <a:t>Сума по справах</a:t>
            </a:r>
            <a:r>
              <a:rPr lang="uk-UA" sz="16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e-Ukraine Head" pitchFamily="50" charset="-52"/>
                <a:ea typeface="Times New Roman" pitchFamily="18" charset="0"/>
                <a:cs typeface="Arial" pitchFamily="34" charset="0"/>
              </a:rPr>
              <a:t> </a:t>
            </a:r>
            <a:r>
              <a:rPr lang="uk-UA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e-Ukraine Head" pitchFamily="50" charset="-52"/>
                <a:ea typeface="Times New Roman" pitchFamily="18" charset="0"/>
                <a:cs typeface="Arial" pitchFamily="34" charset="0"/>
              </a:rPr>
              <a:t>(мл</a:t>
            </a:r>
            <a:r>
              <a:rPr lang="ru-RU" sz="16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e-Ukraine Head" pitchFamily="50" charset="-52"/>
                <a:ea typeface="Times New Roman" pitchFamily="18" charset="0"/>
                <a:cs typeface="Arial" pitchFamily="34" charset="0"/>
              </a:rPr>
              <a:t>рд</a:t>
            </a:r>
            <a:r>
              <a:rPr lang="uk-UA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e-Ukraine Head" pitchFamily="50" charset="-52"/>
                <a:ea typeface="Times New Roman" pitchFamily="18" charset="0"/>
                <a:cs typeface="Arial" pitchFamily="34" charset="0"/>
              </a:rPr>
              <a:t> грн)</a:t>
            </a:r>
            <a:endParaRPr lang="uk-UA" sz="1600" i="1" dirty="0">
              <a:solidFill>
                <a:schemeClr val="tx1">
                  <a:lumMod val="65000"/>
                  <a:lumOff val="35000"/>
                </a:schemeClr>
              </a:solidFill>
              <a:latin typeface="e-Ukraine Head" pitchFamily="50" charset="-52"/>
              <a:cs typeface="Arial" pitchFamily="34" charset="0"/>
            </a:endParaRPr>
          </a:p>
        </p:txBody>
      </p:sp>
      <p:pic>
        <p:nvPicPr>
          <p:cNvPr id="13" name="Image" descr="Imag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768787" y="324247"/>
            <a:ext cx="2680353" cy="64399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" y="0"/>
            <a:ext cx="10693400" cy="1116335"/>
          </a:xfrm>
          <a:prstGeom prst="rect">
            <a:avLst/>
          </a:prstGeom>
          <a:solidFill>
            <a:srgbClr val="99CCFF"/>
          </a:solidFill>
          <a:ln>
            <a:noFill/>
          </a:ln>
          <a:extLst/>
        </p:spPr>
        <p:txBody>
          <a:bodyPr lIns="90992" tIns="45497" rIns="90992" bIns="45497" anchor="ctr"/>
          <a:lstStyle>
            <a:defPPr>
              <a:defRPr lang="en-US"/>
            </a:defPPr>
            <a:lvl1pPr eaLnBrk="0" fontAlgn="base" hangingPunct="0">
              <a:spcBef>
                <a:spcPct val="0"/>
              </a:spcBef>
              <a:spcAft>
                <a:spcPct val="0"/>
              </a:spcAft>
              <a:defRPr sz="3000" b="1" spc="165">
                <a:solidFill>
                  <a:srgbClr val="FFFFFF"/>
                </a:solidFill>
                <a:latin typeface="+mj-lt"/>
                <a:ea typeface="+mj-ea"/>
                <a:cs typeface="Helvetica"/>
              </a:defRPr>
            </a:lvl1pPr>
            <a:lvl2pPr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197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395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592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789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uk-UA" sz="2200" dirty="0" smtClean="0">
                <a:solidFill>
                  <a:schemeClr val="tx1"/>
                </a:solidFill>
                <a:latin typeface="e-Ukraine Bold" pitchFamily="50" charset="-52"/>
              </a:rPr>
              <a:t>Динаміка кількості справ, </a:t>
            </a:r>
          </a:p>
          <a:p>
            <a:r>
              <a:rPr lang="uk-UA" sz="2200" dirty="0" smtClean="0">
                <a:solidFill>
                  <a:schemeClr val="tx1"/>
                </a:solidFill>
                <a:latin typeface="e-Ukraine Bold" pitchFamily="50" charset="-52"/>
              </a:rPr>
              <a:t>що знаходились  </a:t>
            </a:r>
            <a:r>
              <a:rPr lang="uk-UA" sz="2200" dirty="0">
                <a:solidFill>
                  <a:schemeClr val="tx1"/>
                </a:solidFill>
                <a:latin typeface="e-Ukraine Bold" pitchFamily="50" charset="-52"/>
              </a:rPr>
              <a:t>на </a:t>
            </a:r>
            <a:r>
              <a:rPr lang="uk-UA" sz="2200" dirty="0" smtClean="0">
                <a:solidFill>
                  <a:schemeClr val="tx1"/>
                </a:solidFill>
                <a:latin typeface="e-Ukraine Bold" pitchFamily="50" charset="-52"/>
              </a:rPr>
              <a:t>розгляді </a:t>
            </a:r>
            <a:r>
              <a:rPr lang="uk-UA" sz="2200" dirty="0">
                <a:solidFill>
                  <a:schemeClr val="tx1"/>
                </a:solidFill>
                <a:latin typeface="e-Ukraine Bold" pitchFamily="50" charset="-52"/>
              </a:rPr>
              <a:t>в </a:t>
            </a:r>
            <a:r>
              <a:rPr lang="uk-UA" sz="2200" dirty="0" smtClean="0">
                <a:solidFill>
                  <a:schemeClr val="tx1"/>
                </a:solidFill>
                <a:latin typeface="e-Ukraine Bold" pitchFamily="50" charset="-52"/>
              </a:rPr>
              <a:t>судах, </a:t>
            </a:r>
            <a:endParaRPr lang="uk-UA" sz="2200" dirty="0">
              <a:solidFill>
                <a:schemeClr val="tx1"/>
              </a:solidFill>
              <a:latin typeface="e-Ukraine Bold" pitchFamily="50" charset="-52"/>
            </a:endParaRPr>
          </a:p>
          <a:p>
            <a:r>
              <a:rPr lang="uk-UA" sz="2200" dirty="0" smtClean="0">
                <a:solidFill>
                  <a:schemeClr val="tx1"/>
                </a:solidFill>
                <a:latin typeface="e-Ukraine Bold" pitchFamily="50" charset="-52"/>
              </a:rPr>
              <a:t>за участю податкових органів</a:t>
            </a:r>
            <a:endParaRPr lang="uk-UA" sz="2200" b="0" dirty="0">
              <a:solidFill>
                <a:schemeClr val="tx1"/>
              </a:solidFill>
              <a:latin typeface="e-Ukraine Bold" pitchFamily="50" charset="-52"/>
            </a:endParaRPr>
          </a:p>
        </p:txBody>
      </p:sp>
      <p:cxnSp>
        <p:nvCxnSpPr>
          <p:cNvPr id="63" name="Прямая соединительная линия 29"/>
          <p:cNvCxnSpPr/>
          <p:nvPr/>
        </p:nvCxnSpPr>
        <p:spPr>
          <a:xfrm>
            <a:off x="4989510" y="1339186"/>
            <a:ext cx="0" cy="5782244"/>
          </a:xfrm>
          <a:prstGeom prst="line">
            <a:avLst/>
          </a:prstGeom>
          <a:ln w="31750">
            <a:solidFill>
              <a:srgbClr val="7F7F7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 Box 9"/>
          <p:cNvSpPr txBox="1">
            <a:spLocks noChangeArrowheads="1"/>
          </p:cNvSpPr>
          <p:nvPr/>
        </p:nvSpPr>
        <p:spPr bwMode="auto">
          <a:xfrm>
            <a:off x="368434" y="1207480"/>
            <a:ext cx="4119489" cy="429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8" tIns="45704" rIns="91408" bIns="45704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uk-UA" sz="1800" b="1" i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e-Ukraine Head" pitchFamily="50" charset="-52"/>
                <a:cs typeface="Arial" panose="020B0604020202020204" pitchFamily="34" charset="0"/>
              </a:rPr>
              <a:t>По </a:t>
            </a:r>
            <a:r>
              <a:rPr lang="uk-UA" sz="1800" b="1" i="1" u="sng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-Ukraine Head" pitchFamily="50" charset="-52"/>
                <a:cs typeface="Arial" panose="020B0604020202020204" pitchFamily="34" charset="0"/>
              </a:rPr>
              <a:t>кількості</a:t>
            </a:r>
            <a:r>
              <a:rPr lang="uk-UA" sz="1800" b="1" i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e-Ukraine Head" pitchFamily="50" charset="-52"/>
                <a:cs typeface="Arial" panose="020B0604020202020204" pitchFamily="34" charset="0"/>
              </a:rPr>
              <a:t> справ </a:t>
            </a:r>
            <a:r>
              <a:rPr lang="uk-UA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e-Ukraine Head" pitchFamily="50" charset="-52"/>
                <a:cs typeface="Arial" panose="020B0604020202020204" pitchFamily="34" charset="0"/>
              </a:rPr>
              <a:t>(тис)</a:t>
            </a:r>
          </a:p>
          <a:p>
            <a:pPr>
              <a:spcBef>
                <a:spcPct val="0"/>
              </a:spcBef>
              <a:buNone/>
            </a:pPr>
            <a:endParaRPr lang="ru-RU" sz="1800" i="1" dirty="0">
              <a:solidFill>
                <a:schemeClr val="tx1">
                  <a:lumMod val="65000"/>
                  <a:lumOff val="35000"/>
                </a:schemeClr>
              </a:solidFill>
              <a:latin typeface="e-Ukraine Head" pitchFamily="50" charset="-52"/>
              <a:cs typeface="Arial" panose="020B0604020202020204" pitchFamily="34" charset="0"/>
            </a:endParaRPr>
          </a:p>
        </p:txBody>
      </p:sp>
      <p:sp>
        <p:nvSpPr>
          <p:cNvPr id="37" name="Text Box 9"/>
          <p:cNvSpPr txBox="1">
            <a:spLocks noChangeArrowheads="1"/>
          </p:cNvSpPr>
          <p:nvPr/>
        </p:nvSpPr>
        <p:spPr bwMode="auto">
          <a:xfrm>
            <a:off x="5151050" y="1237980"/>
            <a:ext cx="5376771" cy="504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8" tIns="45704" rIns="91408" bIns="45704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456"/>
              </a:spcAft>
              <a:buNone/>
            </a:pPr>
            <a:r>
              <a:rPr lang="uk-UA" sz="18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e-Ukraine Head" pitchFamily="50" charset="-52"/>
                <a:cs typeface="Arial" panose="020B0604020202020204" pitchFamily="34" charset="0"/>
              </a:rPr>
              <a:t>   </a:t>
            </a:r>
            <a:r>
              <a:rPr lang="uk-UA" sz="1800" b="1" i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e-Ukraine Head" pitchFamily="50" charset="-52"/>
                <a:cs typeface="Arial" panose="020B0604020202020204" pitchFamily="34" charset="0"/>
              </a:rPr>
              <a:t>По сумі справ </a:t>
            </a:r>
            <a:r>
              <a:rPr lang="uk-UA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e-Ukraine Head" pitchFamily="50" charset="-52"/>
                <a:cs typeface="Arial" panose="020B0604020202020204" pitchFamily="34" charset="0"/>
              </a:rPr>
              <a:t>(млрд грн) </a:t>
            </a:r>
            <a:endParaRPr lang="en-US" sz="1800" b="1" i="1" dirty="0">
              <a:solidFill>
                <a:schemeClr val="tx1">
                  <a:lumMod val="65000"/>
                  <a:lumOff val="35000"/>
                </a:schemeClr>
              </a:solidFill>
              <a:latin typeface="e-Ukraine Head" pitchFamily="50" charset="-52"/>
              <a:cs typeface="Arial" panose="020B0604020202020204" pitchFamily="34" charset="0"/>
            </a:endParaRPr>
          </a:p>
        </p:txBody>
      </p:sp>
      <p:graphicFrame>
        <p:nvGraphicFramePr>
          <p:cNvPr id="53" name="Диаграмма 52"/>
          <p:cNvGraphicFramePr/>
          <p:nvPr>
            <p:extLst>
              <p:ext uri="{D42A27DB-BD31-4B8C-83A1-F6EECF244321}">
                <p14:modId xmlns:p14="http://schemas.microsoft.com/office/powerpoint/2010/main" val="1410523862"/>
              </p:ext>
            </p:extLst>
          </p:nvPr>
        </p:nvGraphicFramePr>
        <p:xfrm>
          <a:off x="92405" y="2384327"/>
          <a:ext cx="4489443" cy="44634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0" name="Диаграмма 29"/>
          <p:cNvGraphicFramePr/>
          <p:nvPr>
            <p:extLst>
              <p:ext uri="{D42A27DB-BD31-4B8C-83A1-F6EECF244321}">
                <p14:modId xmlns:p14="http://schemas.microsoft.com/office/powerpoint/2010/main" val="2831036059"/>
              </p:ext>
            </p:extLst>
          </p:nvPr>
        </p:nvGraphicFramePr>
        <p:xfrm>
          <a:off x="5507446" y="3019358"/>
          <a:ext cx="4489443" cy="40382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864278" y="6803086"/>
            <a:ext cx="1022015" cy="52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08" tIns="45704" rIns="91408" bIns="45704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1041512">
              <a:lnSpc>
                <a:spcPct val="100000"/>
              </a:lnSpc>
              <a:spcBef>
                <a:spcPct val="0"/>
              </a:spcBef>
              <a:buNone/>
            </a:pP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-Ukraine Head" pitchFamily="50" charset="-52"/>
                <a:cs typeface="Arial" panose="020B0604020202020204" pitchFamily="34" charset="0"/>
                <a:sym typeface="Calibri"/>
              </a:rPr>
              <a:t>5</a:t>
            </a:r>
            <a:r>
              <a:rPr lang="uk-UA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-Ukraine Head" pitchFamily="50" charset="-52"/>
                <a:cs typeface="Arial" panose="020B0604020202020204" pitchFamily="34" charset="0"/>
                <a:sym typeface="Calibri"/>
              </a:rPr>
              <a:t> </a:t>
            </a:r>
            <a:r>
              <a:rPr lang="uk-UA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e-Ukraine Head" pitchFamily="50" charset="-52"/>
                <a:cs typeface="Arial" panose="020B0604020202020204" pitchFamily="34" charset="0"/>
                <a:sym typeface="Calibri"/>
              </a:rPr>
              <a:t>міс</a:t>
            </a:r>
          </a:p>
          <a:p>
            <a:pPr algn="ctr" defTabSz="1041512">
              <a:lnSpc>
                <a:spcPct val="100000"/>
              </a:lnSpc>
              <a:spcBef>
                <a:spcPct val="0"/>
              </a:spcBef>
              <a:buNone/>
            </a:pPr>
            <a:r>
              <a:rPr lang="uk-UA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e-Ukraine Head" pitchFamily="50" charset="-52"/>
                <a:cs typeface="Arial" panose="020B0604020202020204" pitchFamily="34" charset="0"/>
                <a:sym typeface="Calibri"/>
              </a:rPr>
              <a:t>2019 </a:t>
            </a: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  <a:latin typeface="e-Ukraine Head" pitchFamily="50" charset="-52"/>
              <a:cs typeface="Arial" panose="020B0604020202020204" pitchFamily="34" charset="0"/>
              <a:sym typeface="Calibri"/>
            </a:endParaRP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1864230" y="6800852"/>
            <a:ext cx="1022015" cy="52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08" tIns="45704" rIns="91408" bIns="45704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1041512">
              <a:lnSpc>
                <a:spcPct val="100000"/>
              </a:lnSpc>
              <a:spcBef>
                <a:spcPct val="0"/>
              </a:spcBef>
              <a:buNone/>
            </a:pP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e-Ukraine Head" pitchFamily="50" charset="-52"/>
                <a:cs typeface="Arial" panose="020B0604020202020204" pitchFamily="34" charset="0"/>
                <a:sym typeface="Calibri"/>
              </a:rPr>
              <a:t>5</a:t>
            </a:r>
            <a:r>
              <a:rPr lang="uk-UA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-Ukraine Head" pitchFamily="50" charset="-52"/>
                <a:cs typeface="Arial" panose="020B0604020202020204" pitchFamily="34" charset="0"/>
                <a:sym typeface="Calibri"/>
              </a:rPr>
              <a:t> </a:t>
            </a:r>
            <a:r>
              <a:rPr lang="uk-UA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e-Ukraine Head" pitchFamily="50" charset="-52"/>
                <a:cs typeface="Arial" panose="020B0604020202020204" pitchFamily="34" charset="0"/>
                <a:sym typeface="Calibri"/>
              </a:rPr>
              <a:t>міс</a:t>
            </a:r>
          </a:p>
          <a:p>
            <a:pPr algn="ctr" defTabSz="1041512">
              <a:lnSpc>
                <a:spcPct val="100000"/>
              </a:lnSpc>
              <a:spcBef>
                <a:spcPct val="0"/>
              </a:spcBef>
              <a:buNone/>
            </a:pPr>
            <a:r>
              <a:rPr lang="uk-UA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e-Ukraine Head" pitchFamily="50" charset="-52"/>
                <a:cs typeface="Arial" panose="020B0604020202020204" pitchFamily="34" charset="0"/>
                <a:sym typeface="Calibri"/>
              </a:rPr>
              <a:t>2020 </a:t>
            </a: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  <a:latin typeface="e-Ukraine Head" pitchFamily="50" charset="-52"/>
              <a:cs typeface="Arial" panose="020B0604020202020204" pitchFamily="34" charset="0"/>
              <a:sym typeface="Calibri"/>
            </a:endParaRP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2879461" y="6803085"/>
            <a:ext cx="1022015" cy="52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08" tIns="45704" rIns="91408" bIns="45704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1041512">
              <a:lnSpc>
                <a:spcPct val="100000"/>
              </a:lnSpc>
              <a:spcBef>
                <a:spcPct val="0"/>
              </a:spcBef>
              <a:buNone/>
            </a:pP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e-Ukraine Head" pitchFamily="50" charset="-52"/>
                <a:cs typeface="Arial" panose="020B0604020202020204" pitchFamily="34" charset="0"/>
                <a:sym typeface="Calibri"/>
              </a:rPr>
              <a:t>5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-Ukraine Head" pitchFamily="50" charset="-52"/>
                <a:cs typeface="Arial" panose="020B0604020202020204" pitchFamily="34" charset="0"/>
                <a:sym typeface="Calibri"/>
              </a:rPr>
              <a:t> </a:t>
            </a:r>
            <a:r>
              <a:rPr lang="uk-UA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e-Ukraine Head" pitchFamily="50" charset="-52"/>
                <a:cs typeface="Arial" panose="020B0604020202020204" pitchFamily="34" charset="0"/>
                <a:sym typeface="Calibri"/>
              </a:rPr>
              <a:t>міс</a:t>
            </a:r>
          </a:p>
          <a:p>
            <a:pPr algn="ctr" defTabSz="1041512">
              <a:lnSpc>
                <a:spcPct val="100000"/>
              </a:lnSpc>
              <a:spcBef>
                <a:spcPct val="0"/>
              </a:spcBef>
              <a:buNone/>
            </a:pPr>
            <a:r>
              <a:rPr lang="uk-UA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e-Ukraine Head" pitchFamily="50" charset="-52"/>
                <a:cs typeface="Arial" panose="020B0604020202020204" pitchFamily="34" charset="0"/>
                <a:sym typeface="Calibri"/>
              </a:rPr>
              <a:t>2021 </a:t>
            </a: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  <a:latin typeface="e-Ukraine Head" pitchFamily="50" charset="-52"/>
              <a:cs typeface="Arial" panose="020B0604020202020204" pitchFamily="34" charset="0"/>
              <a:sym typeface="Calibri"/>
            </a:endParaRP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6202206" y="6803086"/>
            <a:ext cx="1022015" cy="52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08" tIns="45704" rIns="91408" bIns="45704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1041512">
              <a:lnSpc>
                <a:spcPct val="100000"/>
              </a:lnSpc>
              <a:spcBef>
                <a:spcPct val="0"/>
              </a:spcBef>
              <a:buNone/>
            </a:pPr>
            <a:r>
              <a:rPr lang="uk-UA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-Ukraine Head" pitchFamily="50" charset="-52"/>
                <a:cs typeface="Arial" panose="020B0604020202020204" pitchFamily="34" charset="0"/>
                <a:sym typeface="Calibri"/>
              </a:rPr>
              <a:t>5 </a:t>
            </a:r>
            <a:r>
              <a:rPr lang="uk-UA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e-Ukraine Head" pitchFamily="50" charset="-52"/>
                <a:cs typeface="Arial" panose="020B0604020202020204" pitchFamily="34" charset="0"/>
                <a:sym typeface="Calibri"/>
              </a:rPr>
              <a:t>міс</a:t>
            </a:r>
          </a:p>
          <a:p>
            <a:pPr algn="ctr" defTabSz="1041512">
              <a:lnSpc>
                <a:spcPct val="100000"/>
              </a:lnSpc>
              <a:spcBef>
                <a:spcPct val="0"/>
              </a:spcBef>
              <a:buNone/>
            </a:pPr>
            <a:r>
              <a:rPr lang="uk-UA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e-Ukraine Head" pitchFamily="50" charset="-52"/>
                <a:cs typeface="Arial" panose="020B0604020202020204" pitchFamily="34" charset="0"/>
                <a:sym typeface="Calibri"/>
              </a:rPr>
              <a:t>2019 </a:t>
            </a: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  <a:latin typeface="e-Ukraine Head" pitchFamily="50" charset="-52"/>
              <a:cs typeface="Arial" panose="020B0604020202020204" pitchFamily="34" charset="0"/>
              <a:sym typeface="Calibri"/>
            </a:endParaRP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7224222" y="6803086"/>
            <a:ext cx="1022015" cy="52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08" tIns="45704" rIns="91408" bIns="45704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1041512">
              <a:lnSpc>
                <a:spcPct val="100000"/>
              </a:lnSpc>
              <a:spcBef>
                <a:spcPct val="0"/>
              </a:spcBef>
              <a:buNone/>
            </a:pPr>
            <a:r>
              <a:rPr lang="uk-UA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-Ukraine Head" pitchFamily="50" charset="-52"/>
                <a:cs typeface="Arial" panose="020B0604020202020204" pitchFamily="34" charset="0"/>
                <a:sym typeface="Calibri"/>
              </a:rPr>
              <a:t>5 </a:t>
            </a:r>
            <a:r>
              <a:rPr lang="uk-UA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e-Ukraine Head" pitchFamily="50" charset="-52"/>
                <a:cs typeface="Arial" panose="020B0604020202020204" pitchFamily="34" charset="0"/>
                <a:sym typeface="Calibri"/>
              </a:rPr>
              <a:t>міс</a:t>
            </a:r>
          </a:p>
          <a:p>
            <a:pPr algn="ctr" defTabSz="1041512">
              <a:lnSpc>
                <a:spcPct val="100000"/>
              </a:lnSpc>
              <a:spcBef>
                <a:spcPct val="0"/>
              </a:spcBef>
              <a:buNone/>
            </a:pPr>
            <a:r>
              <a:rPr lang="uk-UA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e-Ukraine Head" pitchFamily="50" charset="-52"/>
                <a:cs typeface="Arial" panose="020B0604020202020204" pitchFamily="34" charset="0"/>
                <a:sym typeface="Calibri"/>
              </a:rPr>
              <a:t>2020 </a:t>
            </a: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  <a:latin typeface="e-Ukraine Head" pitchFamily="50" charset="-52"/>
              <a:cs typeface="Arial" panose="020B0604020202020204" pitchFamily="34" charset="0"/>
              <a:sym typeface="Calibri"/>
            </a:endParaRP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8226105" y="6796005"/>
            <a:ext cx="1022015" cy="52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08" tIns="45704" rIns="91408" bIns="45704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1041512">
              <a:lnSpc>
                <a:spcPct val="100000"/>
              </a:lnSpc>
              <a:spcBef>
                <a:spcPct val="0"/>
              </a:spcBef>
              <a:buNone/>
            </a:pPr>
            <a:r>
              <a:rPr lang="uk-UA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-Ukraine Head" pitchFamily="50" charset="-52"/>
                <a:cs typeface="Arial" panose="020B0604020202020204" pitchFamily="34" charset="0"/>
                <a:sym typeface="Calibri"/>
              </a:rPr>
              <a:t>5 міс</a:t>
            </a:r>
            <a:endParaRPr lang="uk-UA" sz="1400" dirty="0">
              <a:solidFill>
                <a:schemeClr val="tx1">
                  <a:lumMod val="65000"/>
                  <a:lumOff val="35000"/>
                </a:schemeClr>
              </a:solidFill>
              <a:latin typeface="e-Ukraine Head" pitchFamily="50" charset="-52"/>
              <a:cs typeface="Arial" panose="020B0604020202020204" pitchFamily="34" charset="0"/>
              <a:sym typeface="Calibri"/>
            </a:endParaRPr>
          </a:p>
          <a:p>
            <a:pPr algn="ctr" defTabSz="1041512">
              <a:lnSpc>
                <a:spcPct val="100000"/>
              </a:lnSpc>
              <a:spcBef>
                <a:spcPct val="0"/>
              </a:spcBef>
              <a:buNone/>
            </a:pPr>
            <a:r>
              <a:rPr lang="uk-UA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e-Ukraine Head" pitchFamily="50" charset="-52"/>
                <a:cs typeface="Arial" panose="020B0604020202020204" pitchFamily="34" charset="0"/>
                <a:sym typeface="Calibri"/>
              </a:rPr>
              <a:t>2021 </a:t>
            </a: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  <a:latin typeface="e-Ukraine Head" pitchFamily="50" charset="-52"/>
              <a:cs typeface="Arial" panose="020B0604020202020204" pitchFamily="34" charset="0"/>
              <a:sym typeface="Calibri"/>
            </a:endParaRPr>
          </a:p>
        </p:txBody>
      </p:sp>
      <p:cxnSp>
        <p:nvCxnSpPr>
          <p:cNvPr id="41" name="Прямая со стрелкой 40"/>
          <p:cNvCxnSpPr/>
          <p:nvPr/>
        </p:nvCxnSpPr>
        <p:spPr>
          <a:xfrm>
            <a:off x="1503119" y="4276547"/>
            <a:ext cx="1983498" cy="765766"/>
          </a:xfrm>
          <a:prstGeom prst="straightConnector1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Прямокутник 93"/>
          <p:cNvSpPr/>
          <p:nvPr/>
        </p:nvSpPr>
        <p:spPr>
          <a:xfrm rot="1288186">
            <a:off x="1378810" y="4331242"/>
            <a:ext cx="2098739" cy="5770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8" tIns="45704" rIns="91408" bIns="45704" rtlCol="0" anchor="ctr"/>
          <a:lstStyle/>
          <a:p>
            <a:pPr algn="ctr">
              <a:lnSpc>
                <a:spcPct val="80000"/>
              </a:lnSpc>
              <a:buClr>
                <a:srgbClr val="FFFFFF">
                  <a:lumMod val="50000"/>
                </a:srgbClr>
              </a:buClr>
              <a:defRPr/>
            </a:pPr>
            <a:r>
              <a:rPr lang="ru-RU" b="1" i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glow rad="139700">
                    <a:srgbClr val="FFFFFF"/>
                  </a:glow>
                </a:effectLst>
                <a:latin typeface="e-Ukraine Head" pitchFamily="50" charset="-52"/>
                <a:cs typeface="Arial"/>
              </a:rPr>
              <a:t>-</a:t>
            </a:r>
            <a:r>
              <a:rPr lang="en-US" b="1" i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glow rad="139700">
                    <a:srgbClr val="FFFFFF"/>
                  </a:glow>
                </a:effectLst>
                <a:latin typeface="e-Ukraine Head" pitchFamily="50" charset="-52"/>
                <a:cs typeface="Arial"/>
              </a:rPr>
              <a:t>28,3</a:t>
            </a:r>
            <a:r>
              <a:rPr lang="uk-UA" b="1" i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glow rad="139700">
                    <a:srgbClr val="FFFFFF"/>
                  </a:glow>
                </a:effectLst>
                <a:latin typeface="e-Ukraine Head" pitchFamily="50" charset="-52"/>
                <a:cs typeface="Arial"/>
              </a:rPr>
              <a:t>%</a:t>
            </a:r>
            <a:endParaRPr lang="en-US" b="1" i="1" kern="0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glow rad="139700">
                  <a:srgbClr val="FFFFFF"/>
                </a:glow>
              </a:effectLst>
              <a:latin typeface="e-Ukraine Head" pitchFamily="50" charset="-52"/>
              <a:cs typeface="Arial"/>
            </a:endParaRPr>
          </a:p>
          <a:p>
            <a:pPr algn="ctr">
              <a:lnSpc>
                <a:spcPct val="80000"/>
              </a:lnSpc>
              <a:buClr>
                <a:srgbClr val="FFFFFF">
                  <a:lumMod val="50000"/>
                </a:srgbClr>
              </a:buClr>
              <a:defRPr/>
            </a:pPr>
            <a:endParaRPr lang="en-US" sz="800" b="1" i="1" kern="0" dirty="0">
              <a:solidFill>
                <a:schemeClr val="tx1">
                  <a:lumMod val="65000"/>
                  <a:lumOff val="35000"/>
                </a:schemeClr>
              </a:solidFill>
              <a:effectLst>
                <a:glow rad="139700">
                  <a:srgbClr val="FFFFFF"/>
                </a:glow>
              </a:effectLst>
              <a:latin typeface="e-Ukraine Head" pitchFamily="50" charset="-52"/>
              <a:cs typeface="Arial"/>
            </a:endParaRPr>
          </a:p>
          <a:p>
            <a:pPr algn="ctr">
              <a:lnSpc>
                <a:spcPct val="80000"/>
              </a:lnSpc>
              <a:buClr>
                <a:srgbClr val="FFFFFF">
                  <a:lumMod val="50000"/>
                </a:srgbClr>
              </a:buClr>
              <a:defRPr/>
            </a:pPr>
            <a:r>
              <a:rPr lang="ru-RU" sz="1300" b="1" i="1" kern="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glow rad="139700">
                    <a:srgbClr val="FFFFFF"/>
                  </a:glow>
                </a:effectLst>
                <a:latin typeface="e-Ukraine Head" pitchFamily="50" charset="-52"/>
                <a:cs typeface="Arial"/>
              </a:rPr>
              <a:t>-</a:t>
            </a:r>
            <a:r>
              <a:rPr lang="en-US" sz="1300" b="1" i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glow rad="139700">
                    <a:srgbClr val="FFFFFF"/>
                  </a:glow>
                </a:effectLst>
                <a:latin typeface="e-Ukraine Head" pitchFamily="50" charset="-52"/>
                <a:cs typeface="Arial"/>
              </a:rPr>
              <a:t>22,7 </a:t>
            </a:r>
            <a:r>
              <a:rPr lang="uk-UA" sz="1300" b="1" i="1" kern="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glow rad="139700">
                    <a:srgbClr val="FFFFFF"/>
                  </a:glow>
                </a:effectLst>
                <a:latin typeface="e-Ukraine Head" pitchFamily="50" charset="-52"/>
                <a:cs typeface="Arial"/>
              </a:rPr>
              <a:t>тис. справ</a:t>
            </a:r>
            <a:endParaRPr lang="ru-RU" b="1" dirty="0">
              <a:solidFill>
                <a:schemeClr val="tx1">
                  <a:lumMod val="65000"/>
                  <a:lumOff val="35000"/>
                </a:schemeClr>
              </a:solidFill>
              <a:effectLst>
                <a:glow rad="139700">
                  <a:srgbClr val="FFFFFF"/>
                </a:glow>
              </a:effectLst>
              <a:latin typeface="e-Ukraine Head" pitchFamily="50" charset="-52"/>
            </a:endParaRPr>
          </a:p>
        </p:txBody>
      </p:sp>
      <p:sp>
        <p:nvSpPr>
          <p:cNvPr id="45" name="Прямокутник 93"/>
          <p:cNvSpPr/>
          <p:nvPr/>
        </p:nvSpPr>
        <p:spPr>
          <a:xfrm rot="906127">
            <a:off x="6668507" y="4797940"/>
            <a:ext cx="2404302" cy="2912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8" tIns="45704" rIns="91408" bIns="45704" rtlCol="0" anchor="ctr"/>
          <a:lstStyle/>
          <a:p>
            <a:pPr algn="ctr">
              <a:lnSpc>
                <a:spcPct val="80000"/>
              </a:lnSpc>
              <a:buClr>
                <a:srgbClr val="FFFFFF">
                  <a:lumMod val="50000"/>
                </a:srgbClr>
              </a:buClr>
            </a:pPr>
            <a:r>
              <a:rPr lang="en-US" b="1" i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glow rad="139700">
                    <a:srgbClr val="FFFFFF"/>
                  </a:glow>
                </a:effectLst>
                <a:latin typeface="e-Ukraine Head" pitchFamily="50" charset="-52"/>
                <a:cs typeface="Arial"/>
              </a:rPr>
              <a:t>-15,5</a:t>
            </a:r>
            <a:r>
              <a:rPr lang="uk-UA" b="1" i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glow rad="139700">
                    <a:srgbClr val="FFFFFF"/>
                  </a:glow>
                </a:effectLst>
                <a:latin typeface="e-Ukraine Head" pitchFamily="50" charset="-52"/>
                <a:cs typeface="Arial"/>
              </a:rPr>
              <a:t>%</a:t>
            </a:r>
            <a:endParaRPr lang="uk-UA" b="1" i="1" kern="0" dirty="0">
              <a:solidFill>
                <a:schemeClr val="tx1">
                  <a:lumMod val="65000"/>
                  <a:lumOff val="35000"/>
                </a:schemeClr>
              </a:solidFill>
              <a:effectLst>
                <a:glow rad="139700">
                  <a:srgbClr val="FFFFFF"/>
                </a:glow>
              </a:effectLst>
              <a:latin typeface="e-Ukraine Head" pitchFamily="50" charset="-52"/>
              <a:cs typeface="Arial"/>
            </a:endParaRPr>
          </a:p>
          <a:p>
            <a:pPr algn="ctr">
              <a:lnSpc>
                <a:spcPct val="80000"/>
              </a:lnSpc>
              <a:buClr>
                <a:srgbClr val="FFFFFF">
                  <a:lumMod val="50000"/>
                </a:srgbClr>
              </a:buClr>
            </a:pPr>
            <a:endParaRPr lang="uk-UA" sz="800" b="1" i="1" kern="0" dirty="0">
              <a:solidFill>
                <a:schemeClr val="tx1">
                  <a:lumMod val="65000"/>
                  <a:lumOff val="35000"/>
                </a:schemeClr>
              </a:solidFill>
              <a:effectLst>
                <a:glow rad="139700">
                  <a:srgbClr val="FFFFFF"/>
                </a:glow>
              </a:effectLst>
              <a:latin typeface="e-Ukraine Head" pitchFamily="50" charset="-52"/>
              <a:cs typeface="Arial"/>
            </a:endParaRPr>
          </a:p>
          <a:p>
            <a:pPr algn="ctr">
              <a:lnSpc>
                <a:spcPct val="80000"/>
              </a:lnSpc>
              <a:buClr>
                <a:srgbClr val="FFFFFF">
                  <a:lumMod val="50000"/>
                </a:srgbClr>
              </a:buClr>
            </a:pPr>
            <a:r>
              <a:rPr lang="en-US" sz="1300" b="1" i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glow rad="139700">
                    <a:srgbClr val="FFFFFF"/>
                  </a:glow>
                </a:effectLst>
                <a:latin typeface="e-Ukraine Head" pitchFamily="50" charset="-52"/>
                <a:cs typeface="Arial"/>
              </a:rPr>
              <a:t>-</a:t>
            </a:r>
            <a:r>
              <a:rPr lang="en-US" sz="1300" b="1" i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glow rad="139700">
                    <a:srgbClr val="FFFFFF"/>
                  </a:glow>
                </a:effectLst>
                <a:latin typeface="e-Ukraine Head" pitchFamily="50" charset="-52"/>
                <a:cs typeface="Arial"/>
              </a:rPr>
              <a:t>45,9 </a:t>
            </a:r>
            <a:r>
              <a:rPr lang="uk-UA" sz="1300" b="1" i="1" kern="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glow rad="139700">
                    <a:srgbClr val="FFFFFF"/>
                  </a:glow>
                </a:effectLst>
                <a:latin typeface="e-Ukraine Head" pitchFamily="50" charset="-52"/>
                <a:cs typeface="Arial"/>
              </a:rPr>
              <a:t>млрд грн</a:t>
            </a:r>
            <a:endParaRPr lang="ru-RU" sz="1300" b="1" i="1" kern="0" dirty="0">
              <a:solidFill>
                <a:schemeClr val="tx1">
                  <a:lumMod val="65000"/>
                  <a:lumOff val="35000"/>
                </a:schemeClr>
              </a:solidFill>
              <a:effectLst>
                <a:glow rad="139700">
                  <a:srgbClr val="FFFFFF"/>
                </a:glow>
              </a:effectLst>
              <a:latin typeface="e-Ukraine Head" pitchFamily="50" charset="-52"/>
              <a:cs typeface="Arial"/>
            </a:endParaRPr>
          </a:p>
        </p:txBody>
      </p:sp>
      <p:sp>
        <p:nvSpPr>
          <p:cNvPr id="51" name="Прямокутник 93"/>
          <p:cNvSpPr/>
          <p:nvPr/>
        </p:nvSpPr>
        <p:spPr>
          <a:xfrm rot="1313404">
            <a:off x="2605266" y="2037179"/>
            <a:ext cx="2089438" cy="3615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60" tIns="45680" rIns="91360" bIns="45680" rtlCol="0" anchor="ctr"/>
          <a:lstStyle/>
          <a:p>
            <a:pPr algn="ctr">
              <a:lnSpc>
                <a:spcPct val="80000"/>
              </a:lnSpc>
              <a:buClr>
                <a:srgbClr val="FFFFFF">
                  <a:lumMod val="50000"/>
                </a:srgbClr>
              </a:buClr>
              <a:defRPr/>
            </a:pPr>
            <a:r>
              <a:rPr lang="uk-UA" b="1" i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glow rad="139700">
                    <a:srgbClr val="FFFFFF"/>
                  </a:glow>
                </a:effectLst>
                <a:latin typeface="e-Ukraine Head" pitchFamily="50" charset="-52"/>
                <a:cs typeface="Arial"/>
              </a:rPr>
              <a:t>-</a:t>
            </a:r>
            <a:r>
              <a:rPr lang="en-US" b="1" i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glow rad="139700">
                    <a:srgbClr val="FFFFFF"/>
                  </a:glow>
                </a:effectLst>
                <a:latin typeface="e-Ukraine Head" pitchFamily="50" charset="-52"/>
                <a:cs typeface="Arial"/>
              </a:rPr>
              <a:t>30,6</a:t>
            </a:r>
            <a:r>
              <a:rPr lang="uk-UA" b="1" i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glow rad="139700">
                    <a:srgbClr val="FFFFFF"/>
                  </a:glow>
                </a:effectLst>
                <a:latin typeface="e-Ukraine Head" pitchFamily="50" charset="-52"/>
                <a:cs typeface="Arial"/>
              </a:rPr>
              <a:t>%</a:t>
            </a:r>
            <a:endParaRPr lang="uk-UA" b="1" i="1" kern="0" dirty="0">
              <a:solidFill>
                <a:schemeClr val="tx1">
                  <a:lumMod val="65000"/>
                  <a:lumOff val="35000"/>
                </a:schemeClr>
              </a:solidFill>
              <a:effectLst>
                <a:glow rad="139700">
                  <a:srgbClr val="FFFFFF"/>
                </a:glow>
              </a:effectLst>
              <a:latin typeface="e-Ukraine Head" pitchFamily="50" charset="-52"/>
              <a:cs typeface="Arial"/>
            </a:endParaRPr>
          </a:p>
          <a:p>
            <a:pPr algn="ctr">
              <a:lnSpc>
                <a:spcPct val="80000"/>
              </a:lnSpc>
              <a:buClr>
                <a:srgbClr val="FFFFFF">
                  <a:lumMod val="50000"/>
                </a:srgbClr>
              </a:buClr>
              <a:defRPr/>
            </a:pPr>
            <a:r>
              <a:rPr lang="ru-RU" sz="1300" b="1" i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glow rad="139700">
                    <a:srgbClr val="FFFFFF"/>
                  </a:glow>
                </a:effectLst>
                <a:latin typeface="e-Ukraine Head" pitchFamily="50" charset="-52"/>
                <a:cs typeface="Arial"/>
              </a:rPr>
              <a:t>-</a:t>
            </a:r>
            <a:r>
              <a:rPr lang="en-US" sz="1300" b="1" i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glow rad="139700">
                    <a:srgbClr val="FFFFFF"/>
                  </a:glow>
                </a:effectLst>
                <a:latin typeface="e-Ukraine Head" pitchFamily="50" charset="-52"/>
                <a:cs typeface="Arial"/>
              </a:rPr>
              <a:t>25,4</a:t>
            </a:r>
            <a:r>
              <a:rPr lang="uk-UA" sz="1300" b="1" i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glow rad="139700">
                    <a:srgbClr val="FFFFFF"/>
                  </a:glow>
                </a:effectLst>
                <a:latin typeface="e-Ukraine Head" pitchFamily="50" charset="-52"/>
                <a:cs typeface="Arial"/>
              </a:rPr>
              <a:t>тис</a:t>
            </a:r>
            <a:r>
              <a:rPr lang="uk-UA" sz="1300" b="1" i="1" kern="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glow rad="139700">
                    <a:srgbClr val="FFFFFF"/>
                  </a:glow>
                </a:effectLst>
                <a:latin typeface="e-Ukraine Head" pitchFamily="50" charset="-52"/>
                <a:cs typeface="Arial"/>
              </a:rPr>
              <a:t>. справ</a:t>
            </a:r>
            <a:endParaRPr lang="ru-RU" sz="1300" b="1" i="1" kern="0" dirty="0">
              <a:solidFill>
                <a:schemeClr val="tx1">
                  <a:lumMod val="65000"/>
                  <a:lumOff val="35000"/>
                </a:schemeClr>
              </a:solidFill>
              <a:effectLst>
                <a:glow rad="139700">
                  <a:srgbClr val="FFFFFF"/>
                </a:glow>
              </a:effectLst>
              <a:latin typeface="e-Ukraine Head" pitchFamily="50" charset="-52"/>
              <a:cs typeface="Arial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10243244" y="7074887"/>
            <a:ext cx="328892" cy="402567"/>
          </a:xfrm>
        </p:spPr>
        <p:txBody>
          <a:bodyPr/>
          <a:lstStyle/>
          <a:p>
            <a:fld id="{90FA3A62-8639-4BC9-A21C-4FC5A8D92A72}" type="slidenum">
              <a:rPr lang="ru-RU" altLang="uk-UA" smtClean="0"/>
              <a:pPr/>
              <a:t>2</a:t>
            </a:fld>
            <a:endParaRPr lang="ru-RU" altLang="uk-UA" dirty="0"/>
          </a:p>
        </p:txBody>
      </p:sp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48907">
            <a:off x="8017120" y="2745903"/>
            <a:ext cx="160577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7" name="Прямая со стрелкой 26"/>
          <p:cNvCxnSpPr/>
          <p:nvPr/>
        </p:nvCxnSpPr>
        <p:spPr>
          <a:xfrm>
            <a:off x="6858868" y="4697219"/>
            <a:ext cx="1961137" cy="523572"/>
          </a:xfrm>
          <a:prstGeom prst="straightConnector1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Image" descr="Image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7752168" y="236168"/>
            <a:ext cx="2680353" cy="643998"/>
          </a:xfrm>
          <a:prstGeom prst="rect">
            <a:avLst/>
          </a:prstGeom>
          <a:ln w="12700">
            <a:miter lim="400000"/>
          </a:ln>
        </p:spPr>
      </p:pic>
      <p:sp>
        <p:nvSpPr>
          <p:cNvPr id="32" name="Прямокутник 93"/>
          <p:cNvSpPr/>
          <p:nvPr/>
        </p:nvSpPr>
        <p:spPr>
          <a:xfrm rot="955091">
            <a:off x="8123295" y="2301282"/>
            <a:ext cx="1763467" cy="3615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60" tIns="45680" rIns="91360" bIns="45680" rtlCol="0" anchor="ctr"/>
          <a:lstStyle/>
          <a:p>
            <a:pPr algn="ctr">
              <a:lnSpc>
                <a:spcPct val="80000"/>
              </a:lnSpc>
              <a:buClr>
                <a:srgbClr val="FFFFFF">
                  <a:lumMod val="50000"/>
                </a:srgbClr>
              </a:buClr>
              <a:defRPr/>
            </a:pPr>
            <a:r>
              <a:rPr lang="uk-UA" b="1" i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glow rad="139700">
                    <a:srgbClr val="FFFFFF"/>
                  </a:glow>
                </a:effectLst>
                <a:latin typeface="e-Ukraine Head" pitchFamily="50" charset="-52"/>
                <a:cs typeface="Arial"/>
              </a:rPr>
              <a:t>-</a:t>
            </a:r>
            <a:r>
              <a:rPr lang="en-US" b="1" i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glow rad="139700">
                    <a:srgbClr val="FFFFFF"/>
                  </a:glow>
                </a:effectLst>
                <a:latin typeface="e-Ukraine Head" pitchFamily="50" charset="-52"/>
                <a:cs typeface="Arial"/>
              </a:rPr>
              <a:t>22,1</a:t>
            </a:r>
            <a:r>
              <a:rPr lang="uk-UA" b="1" i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glow rad="139700">
                    <a:srgbClr val="FFFFFF"/>
                  </a:glow>
                </a:effectLst>
                <a:latin typeface="e-Ukraine Head" pitchFamily="50" charset="-52"/>
                <a:cs typeface="Arial"/>
              </a:rPr>
              <a:t>%</a:t>
            </a:r>
            <a:endParaRPr lang="uk-UA" b="1" i="1" kern="0" dirty="0">
              <a:solidFill>
                <a:schemeClr val="tx1">
                  <a:lumMod val="65000"/>
                  <a:lumOff val="35000"/>
                </a:schemeClr>
              </a:solidFill>
              <a:effectLst>
                <a:glow rad="139700">
                  <a:srgbClr val="FFFFFF"/>
                </a:glow>
              </a:effectLst>
              <a:latin typeface="e-Ukraine Head" pitchFamily="50" charset="-52"/>
              <a:cs typeface="Arial"/>
            </a:endParaRPr>
          </a:p>
          <a:p>
            <a:pPr algn="ctr">
              <a:lnSpc>
                <a:spcPct val="80000"/>
              </a:lnSpc>
              <a:buClr>
                <a:srgbClr val="FFFFFF">
                  <a:lumMod val="50000"/>
                </a:srgbClr>
              </a:buClr>
              <a:defRPr/>
            </a:pPr>
            <a:r>
              <a:rPr lang="ru-RU" sz="1300" b="1" i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glow rad="139700">
                    <a:srgbClr val="FFFFFF"/>
                  </a:glow>
                </a:effectLst>
                <a:latin typeface="e-Ukraine Head" pitchFamily="50" charset="-52"/>
                <a:cs typeface="Arial"/>
              </a:rPr>
              <a:t>-</a:t>
            </a:r>
            <a:r>
              <a:rPr lang="en-US" sz="1300" b="1" i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glow rad="139700">
                    <a:srgbClr val="FFFFFF"/>
                  </a:glow>
                </a:effectLst>
                <a:latin typeface="e-Ukraine Head" pitchFamily="50" charset="-52"/>
                <a:cs typeface="Arial"/>
              </a:rPr>
              <a:t>70,9</a:t>
            </a:r>
            <a:r>
              <a:rPr lang="ru-RU" sz="1300" b="1" i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glow rad="139700">
                    <a:srgbClr val="FFFFFF"/>
                  </a:glow>
                </a:effectLst>
                <a:latin typeface="e-Ukraine Head" pitchFamily="50" charset="-52"/>
                <a:cs typeface="Arial"/>
              </a:rPr>
              <a:t> </a:t>
            </a:r>
            <a:r>
              <a:rPr lang="uk-UA" sz="1300" b="1" i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glow rad="139700">
                    <a:srgbClr val="FFFFFF"/>
                  </a:glow>
                </a:effectLst>
                <a:latin typeface="e-Ukraine Head" pitchFamily="50" charset="-52"/>
                <a:cs typeface="Arial"/>
              </a:rPr>
              <a:t> </a:t>
            </a:r>
            <a:r>
              <a:rPr lang="uk-UA" sz="1300" b="1" i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glow rad="139700">
                    <a:srgbClr val="FFFFFF"/>
                  </a:glow>
                </a:effectLst>
                <a:latin typeface="e-Ukraine Head" pitchFamily="50" charset="-52"/>
                <a:cs typeface="Arial"/>
              </a:rPr>
              <a:t>млрд грн</a:t>
            </a:r>
            <a:endParaRPr lang="ru-RU" sz="1300" b="1" i="1" kern="0" dirty="0">
              <a:solidFill>
                <a:schemeClr val="tx1">
                  <a:lumMod val="65000"/>
                  <a:lumOff val="35000"/>
                </a:schemeClr>
              </a:solidFill>
              <a:effectLst>
                <a:glow rad="139700">
                  <a:srgbClr val="FFFFFF"/>
                </a:glow>
              </a:effectLst>
              <a:latin typeface="e-Ukraine Head" pitchFamily="50" charset="-52"/>
              <a:cs typeface="Arial"/>
            </a:endParaRPr>
          </a:p>
        </p:txBody>
      </p:sp>
      <p:pic>
        <p:nvPicPr>
          <p:cNvPr id="4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48907">
            <a:off x="2568135" y="2364146"/>
            <a:ext cx="160577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6134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0693400" cy="1116355"/>
          </a:xfrm>
          <a:solidFill>
            <a:srgbClr val="99CCFF"/>
          </a:solidFill>
        </p:spPr>
        <p:txBody>
          <a:bodyPr/>
          <a:lstStyle/>
          <a:p>
            <a:pPr algn="l"/>
            <a:r>
              <a:rPr lang="uk-UA" sz="2200" b="1" dirty="0">
                <a:latin typeface="e-Ukraine Head" pitchFamily="50" charset="-52"/>
              </a:rPr>
              <a:t>Результати розгляду справ </a:t>
            </a:r>
            <a:r>
              <a:rPr lang="uk-UA" sz="2200" b="1" dirty="0" smtClean="0">
                <a:latin typeface="e-Ukraine Head" pitchFamily="50" charset="-52"/>
              </a:rPr>
              <a:t/>
            </a:r>
            <a:br>
              <a:rPr lang="uk-UA" sz="2200" b="1" dirty="0" smtClean="0">
                <a:latin typeface="e-Ukraine Head" pitchFamily="50" charset="-52"/>
              </a:rPr>
            </a:br>
            <a:r>
              <a:rPr lang="uk-UA" sz="1800" b="1" dirty="0" smtClean="0">
                <a:latin typeface="e-Ukraine Head" pitchFamily="50" charset="-52"/>
              </a:rPr>
              <a:t>станом </a:t>
            </a:r>
            <a:r>
              <a:rPr lang="uk-UA" sz="1800" b="1" dirty="0">
                <a:latin typeface="e-Ukraine Head" pitchFamily="50" charset="-52"/>
              </a:rPr>
              <a:t>на </a:t>
            </a:r>
            <a:r>
              <a:rPr lang="uk-UA" sz="1800" b="1" dirty="0" smtClean="0">
                <a:latin typeface="e-Ukraine Head" pitchFamily="50" charset="-52"/>
              </a:rPr>
              <a:t>01.05.2021</a:t>
            </a:r>
            <a:endParaRPr lang="ru-RU" sz="1800" b="1" dirty="0">
              <a:latin typeface="e-Ukraine Head" pitchFamily="50" charset="-52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6404529"/>
              </p:ext>
            </p:extLst>
          </p:nvPr>
        </p:nvGraphicFramePr>
        <p:xfrm>
          <a:off x="0" y="2160000"/>
          <a:ext cx="9955212" cy="5229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10321505" y="7093001"/>
            <a:ext cx="275526" cy="402567"/>
          </a:xfrm>
        </p:spPr>
        <p:txBody>
          <a:bodyPr/>
          <a:lstStyle/>
          <a:p>
            <a:fld id="{703E1E4D-1FA3-49A0-BAD3-D7745048AAEA}" type="slidenum">
              <a:rPr lang="ru-RU" altLang="uk-UA" smtClean="0">
                <a:latin typeface="+mj-lt"/>
              </a:rPr>
              <a:pPr/>
              <a:t>3</a:t>
            </a:fld>
            <a:endParaRPr lang="ru-RU" altLang="uk-UA" dirty="0">
              <a:latin typeface="+mj-lt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62123" y="1424691"/>
            <a:ext cx="10297145" cy="75161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104269" tIns="52135" rIns="104269" bIns="52135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uk-UA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e-Ukraine Head Light" pitchFamily="50" charset="-52"/>
              </a:rPr>
              <a:t>Розглянуто </a:t>
            </a:r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-Ukraine Head Light" pitchFamily="50" charset="-52"/>
              </a:rPr>
              <a:t>11,5 </a:t>
            </a: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-Ukraine Head Light" pitchFamily="50" charset="-52"/>
              </a:rPr>
              <a:t>тис </a:t>
            </a: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e-Ukraine Head Light" pitchFamily="50" charset="-52"/>
              </a:rPr>
              <a:t>справ 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e-Ukraine Head Light" pitchFamily="50" charset="-52"/>
              </a:rPr>
              <a:t>на суму </a:t>
            </a:r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-Ukraine Head Light" pitchFamily="50" charset="-52"/>
              </a:rPr>
              <a:t>49,6</a:t>
            </a: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-Ukraine Head Light" pitchFamily="50" charset="-52"/>
              </a:rPr>
              <a:t>  </a:t>
            </a: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e-Ukraine Head Light" pitchFamily="50" charset="-52"/>
              </a:rPr>
              <a:t>млрд </a:t>
            </a: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-Ukraine Head Light" pitchFamily="50" charset="-52"/>
              </a:rPr>
              <a:t>грн</a:t>
            </a: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-Ukraine Head Light" pitchFamily="50" charset="-52"/>
              </a:rPr>
              <a:t>, 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e-Ukraine Head Light" pitchFamily="50" charset="-52"/>
              </a:rPr>
              <a:t>з них: </a:t>
            </a:r>
          </a:p>
          <a:p>
            <a:r>
              <a:rPr lang="uk-UA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e-Ukraine Head Light" pitchFamily="50" charset="-52"/>
              </a:rPr>
              <a:t>на користь податкових органів  –  </a:t>
            </a:r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-Ukraine Head Light" pitchFamily="50" charset="-52"/>
              </a:rPr>
              <a:t>7,4</a:t>
            </a: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-Ukraine Head Light" pitchFamily="50" charset="-52"/>
              </a:rPr>
              <a:t> </a:t>
            </a: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e-Ukraine Head Light" pitchFamily="50" charset="-52"/>
              </a:rPr>
              <a:t>тис справ 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e-Ukraine Head Light" pitchFamily="50" charset="-52"/>
              </a:rPr>
              <a:t>(у т.ч. немайнові спори) на суму </a:t>
            </a: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-Ukraine Head Light" pitchFamily="50" charset="-52"/>
              </a:rPr>
              <a:t>3</a:t>
            </a:r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e-Ukraine Head Light" pitchFamily="50" charset="-52"/>
              </a:rPr>
              <a:t>9</a:t>
            </a: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-Ukraine Head Light" pitchFamily="50" charset="-52"/>
              </a:rPr>
              <a:t>,4 </a:t>
            </a: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e-Ukraine Head Light" pitchFamily="50" charset="-52"/>
              </a:rPr>
              <a:t>млрд грн;</a:t>
            </a:r>
          </a:p>
          <a:p>
            <a:r>
              <a:rPr lang="uk-UA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e-Ukraine Head Light" pitchFamily="50" charset="-52"/>
              </a:rPr>
              <a:t>на користь платників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e-Ukraine Head Light" pitchFamily="50" charset="-52"/>
              </a:rPr>
              <a:t> </a:t>
            </a:r>
            <a:r>
              <a:rPr lang="uk-UA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e-Ukraine Head Light" pitchFamily="50" charset="-52"/>
              </a:rPr>
              <a:t>–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e-Ukraine Head Light" pitchFamily="50" charset="-52"/>
              </a:rPr>
              <a:t>   </a:t>
            </a:r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-Ukraine Head Light" pitchFamily="50" charset="-52"/>
              </a:rPr>
              <a:t>4,1 </a:t>
            </a: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e-Ukraine Head Light" pitchFamily="50" charset="-52"/>
              </a:rPr>
              <a:t>тис справ 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e-Ukraine Head Light" pitchFamily="50" charset="-52"/>
              </a:rPr>
              <a:t>на </a:t>
            </a:r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-Ukraine Head Light" pitchFamily="50" charset="-52"/>
              </a:rPr>
              <a:t>10,2</a:t>
            </a: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-Ukraine Head Light" pitchFamily="50" charset="-52"/>
              </a:rPr>
              <a:t> </a:t>
            </a: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e-Ukraine Head Light" pitchFamily="50" charset="-52"/>
              </a:rPr>
              <a:t>млрд грн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e-Ukraine Head Light" pitchFamily="50" charset="-52"/>
              </a:rPr>
              <a:t>. </a:t>
            </a:r>
            <a:endParaRPr lang="uk-UA" sz="1400" dirty="0">
              <a:solidFill>
                <a:schemeClr val="tx1">
                  <a:lumMod val="65000"/>
                  <a:lumOff val="35000"/>
                </a:schemeClr>
              </a:solidFill>
              <a:latin typeface="e-Ukraine Head Light" pitchFamily="50" charset="-52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6930876" y="2309693"/>
            <a:ext cx="3528393" cy="35523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104269" tIns="52135" rIns="104269" bIns="52135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uk-UA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-Ukraine Head Light" pitchFamily="50" charset="-52"/>
              </a:rPr>
              <a:t>Закінчено</a:t>
            </a:r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-Ukraine Head Light" pitchFamily="50" charset="-52"/>
              </a:rPr>
              <a:t> </a:t>
            </a:r>
            <a:r>
              <a:rPr lang="uk-UA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-Ukraine Head Light" pitchFamily="50" charset="-52"/>
              </a:rPr>
              <a:t>провадження </a:t>
            </a:r>
            <a:r>
              <a:rPr lang="uk-UA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e-Ukraine Head Light" pitchFamily="50" charset="-52"/>
              </a:rPr>
              <a:t>(винесено остаточні рішення) по</a:t>
            </a:r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e-Ukraine Head Light" pitchFamily="50" charset="-52"/>
              </a:rPr>
              <a:t> </a:t>
            </a:r>
            <a:r>
              <a:rPr lang="uk-UA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-Ukraine Head Light" pitchFamily="50" charset="-52"/>
              </a:rPr>
              <a:t>5,2</a:t>
            </a: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-Ukraine Head Light" pitchFamily="50" charset="-52"/>
              </a:rPr>
              <a:t> </a:t>
            </a: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e-Ukraine Head Light" pitchFamily="50" charset="-52"/>
              </a:rPr>
              <a:t>тис справ </a:t>
            </a:r>
            <a:r>
              <a:rPr lang="uk-UA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e-Ukraine Head Light" pitchFamily="50" charset="-52"/>
              </a:rPr>
              <a:t>на </a:t>
            </a:r>
            <a:r>
              <a:rPr lang="uk-UA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-Ukraine Head Light" pitchFamily="50" charset="-52"/>
              </a:rPr>
              <a:t>12,2 </a:t>
            </a: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-Ukraine Head Light" pitchFamily="50" charset="-52"/>
              </a:rPr>
              <a:t>млрд </a:t>
            </a: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e-Ukraine Head Light" pitchFamily="50" charset="-52"/>
              </a:rPr>
              <a:t>грн</a:t>
            </a:r>
            <a:r>
              <a:rPr lang="uk-UA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e-Ukraine Head Light" pitchFamily="50" charset="-52"/>
              </a:rPr>
              <a:t>, з них на користь:</a:t>
            </a:r>
          </a:p>
          <a:p>
            <a:pPr algn="just"/>
            <a:endParaRPr lang="uk-UA" sz="1400" dirty="0">
              <a:solidFill>
                <a:schemeClr val="tx1">
                  <a:lumMod val="65000"/>
                  <a:lumOff val="35000"/>
                </a:schemeClr>
              </a:solidFill>
              <a:latin typeface="e-Ukraine Head Light" pitchFamily="50" charset="-52"/>
            </a:endParaRPr>
          </a:p>
          <a:p>
            <a:pPr algn="just"/>
            <a:r>
              <a:rPr lang="uk-UA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e-Ukraine Head Light" pitchFamily="50" charset="-52"/>
              </a:rPr>
              <a:t>податкових органів – 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-Ukraine Head Light" pitchFamily="50" charset="-52"/>
              </a:rPr>
              <a:t>3,5 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e-Ukraine Head Light" pitchFamily="50" charset="-52"/>
              </a:rPr>
              <a:t>тис справ на суму 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-Ukraine Head Light" pitchFamily="50" charset="-52"/>
              </a:rPr>
              <a:t>10,76</a:t>
            </a: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-Ukraine Head Light" pitchFamily="50" charset="-52"/>
              </a:rPr>
              <a:t> 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e-Ukraine Head Light" pitchFamily="50" charset="-52"/>
              </a:rPr>
              <a:t>млрд грн </a:t>
            </a:r>
            <a:r>
              <a:rPr lang="ru-RU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e-Ukraine Head Light" pitchFamily="50" charset="-52"/>
              </a:rPr>
              <a:t>(або </a:t>
            </a:r>
            <a:r>
              <a:rPr lang="ru-RU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-Ukraine Head Light" pitchFamily="50" charset="-52"/>
              </a:rPr>
              <a:t>6</a:t>
            </a:r>
            <a:r>
              <a:rPr lang="en-US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-Ukraine Head Light" pitchFamily="50" charset="-52"/>
              </a:rPr>
              <a:t>7,7</a:t>
            </a:r>
            <a:r>
              <a:rPr lang="ru-RU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-Ukraine Head Light" pitchFamily="50" charset="-52"/>
              </a:rPr>
              <a:t>%</a:t>
            </a:r>
            <a:r>
              <a:rPr lang="en-US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-Ukraine Head Light" pitchFamily="50" charset="-52"/>
              </a:rPr>
              <a:t> </a:t>
            </a:r>
            <a:r>
              <a:rPr lang="ru-RU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-Ukraine Head Light" pitchFamily="50" charset="-52"/>
              </a:rPr>
              <a:t>від </a:t>
            </a:r>
            <a:r>
              <a:rPr lang="ru-RU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e-Ukraine Head Light" pitchFamily="50" charset="-52"/>
              </a:rPr>
              <a:t>кількості справ, по яких закінчено провадження та </a:t>
            </a:r>
            <a:r>
              <a:rPr lang="en-US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-Ukraine Head Light" pitchFamily="50" charset="-52"/>
              </a:rPr>
              <a:t>88,2</a:t>
            </a:r>
            <a:r>
              <a:rPr lang="ru-RU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-Ukraine Head Light" pitchFamily="50" charset="-52"/>
              </a:rPr>
              <a:t>% </a:t>
            </a:r>
            <a:r>
              <a:rPr lang="ru-RU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e-Ukraine Head Light" pitchFamily="50" charset="-52"/>
              </a:rPr>
              <a:t>від їх суми) ;</a:t>
            </a:r>
          </a:p>
          <a:p>
            <a:pPr algn="just"/>
            <a:endParaRPr lang="ru-RU" sz="1400" i="1" dirty="0">
              <a:solidFill>
                <a:schemeClr val="tx1">
                  <a:lumMod val="65000"/>
                  <a:lumOff val="35000"/>
                </a:schemeClr>
              </a:solidFill>
              <a:latin typeface="e-Ukraine Head Light" pitchFamily="50" charset="-52"/>
            </a:endParaRPr>
          </a:p>
          <a:p>
            <a:pPr algn="just"/>
            <a:r>
              <a:rPr lang="uk-UA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e-Ukraine Head Light" pitchFamily="50" charset="-52"/>
              </a:rPr>
              <a:t>платників – </a:t>
            </a: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-Ukraine Head Light" pitchFamily="50" charset="-52"/>
              </a:rPr>
              <a:t>1,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-Ukraine Head Light" pitchFamily="50" charset="-52"/>
              </a:rPr>
              <a:t>7 </a:t>
            </a: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-Ukraine Head Light" pitchFamily="50" charset="-52"/>
              </a:rPr>
              <a:t>тис справ 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e-Ukraine Head Light" pitchFamily="50" charset="-52"/>
              </a:rPr>
              <a:t>на суму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e-Ukraine Head Light" pitchFamily="50" charset="-52"/>
              </a:rPr>
              <a:t> 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e-Ukraine Head Light" pitchFamily="50" charset="-52"/>
              </a:rPr>
              <a:t>               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-Ukraine Head Light" pitchFamily="50" charset="-52"/>
              </a:rPr>
              <a:t>1,45</a:t>
            </a: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-Ukraine Head Light" pitchFamily="50" charset="-52"/>
              </a:rPr>
              <a:t> м</a:t>
            </a: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-Ukraine Head Light" pitchFamily="50" charset="-52"/>
              </a:rPr>
              <a:t>лрд</a:t>
            </a: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-Ukraine Head Light" pitchFamily="50" charset="-52"/>
              </a:rPr>
              <a:t> 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e-Ukraine Head Light" pitchFamily="50" charset="-52"/>
              </a:rPr>
              <a:t>грн </a:t>
            </a:r>
            <a:r>
              <a:rPr lang="ru-RU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e-Ukraine Head Light" pitchFamily="50" charset="-52"/>
              </a:rPr>
              <a:t>(або </a:t>
            </a:r>
            <a:r>
              <a:rPr lang="ru-RU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-Ukraine Head Light" pitchFamily="50" charset="-52"/>
              </a:rPr>
              <a:t>32,3% </a:t>
            </a:r>
            <a:r>
              <a:rPr lang="ru-RU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e-Ukraine Head Light" pitchFamily="50" charset="-52"/>
              </a:rPr>
              <a:t>від кількості справ, по яких закінчено провадження та </a:t>
            </a:r>
            <a:r>
              <a:rPr lang="ru-RU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-Ukraine Head Light" pitchFamily="50" charset="-52"/>
              </a:rPr>
              <a:t>11,8% </a:t>
            </a:r>
            <a:r>
              <a:rPr lang="ru-RU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e-Ukraine Head Light" pitchFamily="50" charset="-52"/>
              </a:rPr>
              <a:t>від їх суми).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3330476" y="2643163"/>
            <a:ext cx="0" cy="401778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265806" y="2355132"/>
            <a:ext cx="3068779" cy="57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8" tIns="45704" rIns="91408" bIns="45704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  <a:defRPr lang="uk-UA" sz="1400" b="1" i="1" u="sng" strike="noStrike" kern="1200" baseline="0" noProof="0" dirty="0">
                <a:solidFill>
                  <a:prstClr val="black">
                    <a:lumMod val="65000"/>
                    <a:lumOff val="35000"/>
                  </a:prstClr>
                </a:solidFill>
                <a:latin typeface="e-Ukraine Bold" pitchFamily="50" charset="-52"/>
                <a:ea typeface="+mn-ea"/>
                <a:cs typeface="+mn-cs"/>
              </a:defRPr>
            </a:pPr>
            <a:r>
              <a:rPr lang="uk-UA" sz="1400" b="1" i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e-Ukraine Bold" pitchFamily="50" charset="-52"/>
              </a:rPr>
              <a:t>Справи на користь податкових органів</a:t>
            </a:r>
          </a:p>
          <a:p>
            <a:pPr>
              <a:spcBef>
                <a:spcPct val="0"/>
              </a:spcBef>
              <a:buNone/>
            </a:pPr>
            <a:endParaRPr lang="ru-RU" sz="600" b="1" i="1" dirty="0">
              <a:solidFill>
                <a:schemeClr val="tx1">
                  <a:lumMod val="65000"/>
                  <a:lumOff val="35000"/>
                </a:schemeClr>
              </a:solidFill>
              <a:latin typeface="e-Ukraine Head" pitchFamily="50" charset="-52"/>
              <a:cs typeface="Arial" panose="020B0604020202020204" pitchFamily="34" charset="0"/>
            </a:endParaRP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3762524" y="2408239"/>
            <a:ext cx="2376264" cy="537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8" tIns="45704" rIns="91408" bIns="45704"/>
          <a:lstStyle>
            <a:defPPr>
              <a:defRPr lang="en-US"/>
            </a:defPPr>
            <a:lvl1pPr>
              <a:spcBef>
                <a:spcPct val="0"/>
              </a:spcBef>
              <a:buFont typeface="Arial" panose="020B0604020202020204" pitchFamily="34" charset="0"/>
              <a:buNone/>
              <a:defRPr sz="1400" b="1" i="1" u="sng" strike="noStrike" baseline="0">
                <a:solidFill>
                  <a:schemeClr val="tx1">
                    <a:lumMod val="65000"/>
                    <a:lumOff val="35000"/>
                  </a:schemeClr>
                </a:solidFill>
                <a:latin typeface="e-Ukraine Bold" pitchFamily="50" charset="-5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9pPr>
          </a:lstStyle>
          <a:p>
            <a:r>
              <a:rPr lang="uk-UA" dirty="0"/>
              <a:t>Справи на користь платників</a:t>
            </a:r>
          </a:p>
          <a:p>
            <a:endParaRPr lang="ru-RU" dirty="0"/>
          </a:p>
        </p:txBody>
      </p:sp>
      <p:pic>
        <p:nvPicPr>
          <p:cNvPr id="17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779651" y="180231"/>
            <a:ext cx="2680353" cy="64399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" y="2"/>
            <a:ext cx="10693398" cy="1116333"/>
          </a:xfrm>
          <a:solidFill>
            <a:srgbClr val="99CCFF"/>
          </a:solidFill>
        </p:spPr>
        <p:txBody>
          <a:bodyPr>
            <a:normAutofit/>
          </a:bodyPr>
          <a:lstStyle/>
          <a:p>
            <a:pPr algn="l"/>
            <a:r>
              <a:rPr lang="uk-UA" sz="2200" b="1" dirty="0">
                <a:latin typeface="e-Ukraine Head" pitchFamily="50" charset="-52"/>
              </a:rPr>
              <a:t>Результати розгляду справ за позовами </a:t>
            </a:r>
            <a:r>
              <a:rPr lang="uk-UA" sz="2200" b="1" dirty="0">
                <a:latin typeface="e-Ukraine Head" pitchFamily="50" charset="-52"/>
              </a:rPr>
              <a:t/>
            </a:r>
            <a:br>
              <a:rPr lang="uk-UA" sz="2200" b="1" dirty="0">
                <a:latin typeface="e-Ukraine Head" pitchFamily="50" charset="-52"/>
              </a:rPr>
            </a:br>
            <a:r>
              <a:rPr lang="uk-UA" sz="2200" b="1" dirty="0">
                <a:latin typeface="e-Ukraine Head" pitchFamily="50" charset="-52"/>
              </a:rPr>
              <a:t>податкових </a:t>
            </a:r>
            <a:r>
              <a:rPr lang="uk-UA" sz="2200" b="1" dirty="0">
                <a:latin typeface="e-Ukraine Head" pitchFamily="50" charset="-52"/>
              </a:rPr>
              <a:t>органів </a:t>
            </a:r>
            <a:r>
              <a:rPr lang="uk-UA" sz="2200" b="1" dirty="0">
                <a:latin typeface="e-Ukraine Head" pitchFamily="50" charset="-52"/>
              </a:rPr>
              <a:t>станом</a:t>
            </a:r>
            <a:br>
              <a:rPr lang="uk-UA" sz="2200" b="1" dirty="0">
                <a:latin typeface="e-Ukraine Head" pitchFamily="50" charset="-52"/>
              </a:rPr>
            </a:br>
            <a:r>
              <a:rPr lang="uk-UA" sz="1800" b="1" dirty="0">
                <a:latin typeface="e-Ukraine Head" pitchFamily="50" charset="-52"/>
              </a:rPr>
              <a:t>на </a:t>
            </a:r>
            <a:r>
              <a:rPr lang="uk-UA" sz="1800" b="1" dirty="0" smtClean="0">
                <a:latin typeface="e-Ukraine Head" pitchFamily="50" charset="-52"/>
              </a:rPr>
              <a:t>01.06.2021 </a:t>
            </a:r>
            <a:endParaRPr lang="ru-RU" sz="1800" b="1" dirty="0">
              <a:latin typeface="e-Ukraine Head" pitchFamily="50" charset="-52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0457478"/>
              </p:ext>
            </p:extLst>
          </p:nvPr>
        </p:nvGraphicFramePr>
        <p:xfrm>
          <a:off x="4626620" y="1188344"/>
          <a:ext cx="6624736" cy="31683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>
          <a:xfrm>
            <a:off x="10315252" y="7093001"/>
            <a:ext cx="275526" cy="402567"/>
          </a:xfrm>
        </p:spPr>
        <p:txBody>
          <a:bodyPr/>
          <a:lstStyle/>
          <a:p>
            <a:fld id="{703E1E4D-1FA3-49A0-BAD3-D7745048AAEA}" type="slidenum">
              <a:rPr lang="ru-RU" altLang="uk-UA" smtClean="0"/>
              <a:pPr/>
              <a:t>4</a:t>
            </a:fld>
            <a:endParaRPr lang="ru-RU" altLang="uk-UA" dirty="0"/>
          </a:p>
        </p:txBody>
      </p:sp>
      <p:graphicFrame>
        <p:nvGraphicFramePr>
          <p:cNvPr id="9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173880"/>
              </p:ext>
            </p:extLst>
          </p:nvPr>
        </p:nvGraphicFramePr>
        <p:xfrm>
          <a:off x="4742884" y="4284687"/>
          <a:ext cx="6508472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Содержимое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9648415"/>
              </p:ext>
            </p:extLst>
          </p:nvPr>
        </p:nvGraphicFramePr>
        <p:xfrm>
          <a:off x="306140" y="1260351"/>
          <a:ext cx="4032448" cy="6070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Выгнутая вверх стрелка 13"/>
          <p:cNvSpPr/>
          <p:nvPr/>
        </p:nvSpPr>
        <p:spPr>
          <a:xfrm rot="20451842">
            <a:off x="5260748" y="1422040"/>
            <a:ext cx="3568511" cy="428670"/>
          </a:xfrm>
          <a:prstGeom prst="curvedDownArrow">
            <a:avLst/>
          </a:prstGeom>
          <a:solidFill>
            <a:srgbClr val="0058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8" tIns="45704" rIns="91408" bIns="45704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Выгнутая вверх стрелка 11"/>
          <p:cNvSpPr/>
          <p:nvPr/>
        </p:nvSpPr>
        <p:spPr>
          <a:xfrm rot="20767211">
            <a:off x="5549458" y="5061050"/>
            <a:ext cx="3514325" cy="355919"/>
          </a:xfrm>
          <a:prstGeom prst="curvedDownArrow">
            <a:avLst/>
          </a:prstGeom>
          <a:solidFill>
            <a:srgbClr val="0058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8" tIns="45704" rIns="91408" bIns="45704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8" name="Image" descr="Imag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779651" y="180231"/>
            <a:ext cx="2680353" cy="64399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"/>
            <a:ext cx="10693399" cy="1116333"/>
          </a:xfrm>
          <a:solidFill>
            <a:srgbClr val="99CCFF"/>
          </a:solidFill>
        </p:spPr>
        <p:txBody>
          <a:bodyPr>
            <a:normAutofit/>
          </a:bodyPr>
          <a:lstStyle/>
          <a:p>
            <a:pPr algn="l"/>
            <a:r>
              <a:rPr lang="uk-UA" sz="2200" b="1" dirty="0">
                <a:latin typeface="e-Ukraine Head" pitchFamily="50" charset="-52"/>
              </a:rPr>
              <a:t>Результати розгляду справ </a:t>
            </a:r>
            <a:r>
              <a:rPr lang="uk-UA" sz="2200" b="1" dirty="0" smtClean="0">
                <a:latin typeface="e-Ukraine Head" pitchFamily="50" charset="-52"/>
              </a:rPr>
              <a:t/>
            </a:r>
            <a:br>
              <a:rPr lang="uk-UA" sz="2200" b="1" dirty="0" smtClean="0">
                <a:latin typeface="e-Ukraine Head" pitchFamily="50" charset="-52"/>
              </a:rPr>
            </a:br>
            <a:r>
              <a:rPr lang="uk-UA" sz="2200" b="1" dirty="0" smtClean="0">
                <a:latin typeface="e-Ukraine Head" pitchFamily="50" charset="-52"/>
              </a:rPr>
              <a:t>за </a:t>
            </a:r>
            <a:r>
              <a:rPr lang="uk-UA" sz="2200" b="1" dirty="0">
                <a:latin typeface="e-Ukraine Head" pitchFamily="50" charset="-52"/>
              </a:rPr>
              <a:t>позовами </a:t>
            </a:r>
            <a:r>
              <a:rPr lang="uk-UA" sz="2200" b="1" dirty="0" smtClean="0">
                <a:latin typeface="e-Ukraine Head" pitchFamily="50" charset="-52"/>
              </a:rPr>
              <a:t>платників</a:t>
            </a:r>
            <a:br>
              <a:rPr lang="uk-UA" sz="2200" b="1" dirty="0" smtClean="0">
                <a:latin typeface="e-Ukraine Head" pitchFamily="50" charset="-52"/>
              </a:rPr>
            </a:br>
            <a:r>
              <a:rPr lang="uk-UA" sz="1400" b="1" dirty="0" smtClean="0">
                <a:latin typeface="e-Ukraine Head" pitchFamily="50" charset="-52"/>
              </a:rPr>
              <a:t>станом </a:t>
            </a:r>
            <a:r>
              <a:rPr lang="uk-UA" sz="1400" b="1" dirty="0">
                <a:latin typeface="e-Ukraine Head" pitchFamily="50" charset="-52"/>
              </a:rPr>
              <a:t>на </a:t>
            </a:r>
            <a:r>
              <a:rPr lang="uk-UA" sz="1400" b="1" dirty="0" smtClean="0">
                <a:latin typeface="e-Ukraine Head" pitchFamily="50" charset="-52"/>
              </a:rPr>
              <a:t>01.05.2021</a:t>
            </a:r>
            <a:endParaRPr lang="ru-RU" sz="1400" b="1" dirty="0">
              <a:latin typeface="e-Ukraine Head" pitchFamily="50" charset="-52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8097706"/>
              </p:ext>
            </p:extLst>
          </p:nvPr>
        </p:nvGraphicFramePr>
        <p:xfrm>
          <a:off x="4892820" y="1150220"/>
          <a:ext cx="6862591" cy="26642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10259342" y="7032393"/>
            <a:ext cx="291182" cy="402567"/>
          </a:xfrm>
        </p:spPr>
        <p:txBody>
          <a:bodyPr/>
          <a:lstStyle/>
          <a:p>
            <a:fld id="{703E1E4D-1FA3-49A0-BAD3-D7745048AAEA}" type="slidenum">
              <a:rPr lang="ru-RU" altLang="uk-UA" smtClean="0"/>
              <a:pPr/>
              <a:t>5</a:t>
            </a:fld>
            <a:endParaRPr lang="ru-RU" altLang="uk-UA" dirty="0"/>
          </a:p>
        </p:txBody>
      </p:sp>
      <p:graphicFrame>
        <p:nvGraphicFramePr>
          <p:cNvPr id="9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7336726"/>
              </p:ext>
            </p:extLst>
          </p:nvPr>
        </p:nvGraphicFramePr>
        <p:xfrm>
          <a:off x="4928824" y="3852639"/>
          <a:ext cx="6754580" cy="34260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Содержимое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2109103"/>
              </p:ext>
            </p:extLst>
          </p:nvPr>
        </p:nvGraphicFramePr>
        <p:xfrm>
          <a:off x="306140" y="250294"/>
          <a:ext cx="4464496" cy="70182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cxnSp>
        <p:nvCxnSpPr>
          <p:cNvPr id="17" name="Прямая со стрелкой 16"/>
          <p:cNvCxnSpPr/>
          <p:nvPr/>
        </p:nvCxnSpPr>
        <p:spPr>
          <a:xfrm>
            <a:off x="5850756" y="6012879"/>
            <a:ext cx="1478448" cy="473875"/>
          </a:xfrm>
          <a:prstGeom prst="straightConnector1">
            <a:avLst/>
          </a:prstGeom>
          <a:noFill/>
          <a:ln w="381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V="1">
            <a:off x="7440565" y="5797387"/>
            <a:ext cx="1506535" cy="713906"/>
          </a:xfrm>
          <a:prstGeom prst="straightConnector1">
            <a:avLst/>
          </a:prstGeom>
          <a:noFill/>
          <a:ln w="38100" cap="flat" cmpd="sng" algn="ctr">
            <a:solidFill>
              <a:srgbClr val="005800"/>
            </a:solidFill>
            <a:prstDash val="solid"/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 rot="19830018">
            <a:off x="7893827" y="6142207"/>
            <a:ext cx="904609" cy="206687"/>
          </a:xfrm>
          <a:prstGeom prst="rect">
            <a:avLst/>
          </a:prstGeom>
        </p:spPr>
        <p:txBody>
          <a:bodyPr wrap="square" lIns="58387" tIns="29192" rIns="58387" bIns="29192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  <a:buClr>
                <a:srgbClr val="FFFFFF">
                  <a:lumMod val="50000"/>
                </a:srgbClr>
              </a:buClr>
              <a:defRPr/>
            </a:pPr>
            <a:r>
              <a:rPr lang="uk-UA" sz="1200" b="1" i="1" kern="0" dirty="0" smtClean="0">
                <a:solidFill>
                  <a:srgbClr val="005800"/>
                </a:solidFill>
                <a:effectLst>
                  <a:glow rad="1397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-Ukraine Bold" pitchFamily="50" charset="-52"/>
                <a:cs typeface="Arial"/>
              </a:rPr>
              <a:t>+</a:t>
            </a:r>
            <a:r>
              <a:rPr lang="ru-RU" sz="1200" b="1" i="1" kern="0" dirty="0" smtClean="0">
                <a:solidFill>
                  <a:srgbClr val="005800"/>
                </a:solidFill>
                <a:effectLst>
                  <a:glow rad="1397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-Ukraine Bold" pitchFamily="50" charset="-52"/>
                <a:cs typeface="Arial"/>
              </a:rPr>
              <a:t>317,4</a:t>
            </a:r>
            <a:r>
              <a:rPr lang="uk-UA" sz="1200" b="1" i="1" kern="0" dirty="0" smtClean="0">
                <a:solidFill>
                  <a:srgbClr val="005800"/>
                </a:solidFill>
                <a:effectLst>
                  <a:glow rad="1397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-Ukraine Bold" pitchFamily="50" charset="-52"/>
                <a:cs typeface="Arial"/>
              </a:rPr>
              <a:t>%</a:t>
            </a:r>
            <a:endParaRPr lang="uk-UA" sz="1200" b="1" i="1" kern="0" dirty="0">
              <a:solidFill>
                <a:srgbClr val="005800"/>
              </a:solidFill>
              <a:effectLst>
                <a:glow rad="139700">
                  <a:srgbClr val="FFFFFF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-Ukraine Bold" pitchFamily="50" charset="-52"/>
              <a:cs typeface="Arial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flipV="1">
            <a:off x="7578948" y="2612040"/>
            <a:ext cx="1534369" cy="434341"/>
          </a:xfrm>
          <a:prstGeom prst="straightConnector1">
            <a:avLst/>
          </a:prstGeom>
          <a:noFill/>
          <a:ln w="38100" cap="flat" cmpd="sng" algn="ctr">
            <a:solidFill>
              <a:srgbClr val="005800"/>
            </a:solidFill>
            <a:prstDash val="solid"/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5994772" y="2772519"/>
            <a:ext cx="1512168" cy="273862"/>
          </a:xfrm>
          <a:prstGeom prst="straightConnector1">
            <a:avLst/>
          </a:prstGeom>
          <a:noFill/>
          <a:ln w="381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Image" descr="Image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7773141" y="225142"/>
            <a:ext cx="2680353" cy="64399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ДФ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ДФ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27854</TotalTime>
  <Words>315</Words>
  <Application>Microsoft Office PowerPoint</Application>
  <PresentationFormat>Произвольный</PresentationFormat>
  <Paragraphs>122</Paragraphs>
  <Slides>6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ДФС</vt:lpstr>
      <vt:lpstr>1_ДФС</vt:lpstr>
      <vt:lpstr>Презентация PowerPoint</vt:lpstr>
      <vt:lpstr> Кількість справ, що знаходилась  на розгляді у судах (у розрізі позивачів) станом на 01.06.2021 </vt:lpstr>
      <vt:lpstr>Презентация PowerPoint</vt:lpstr>
      <vt:lpstr>Результати розгляду справ  станом на 01.05.2021</vt:lpstr>
      <vt:lpstr>Результати розгляду справ за позовами  податкових органів станом на 01.06.2021 </vt:lpstr>
      <vt:lpstr>Результати розгляду справ  за позовами платників станом на 01.05.2021</vt:lpstr>
    </vt:vector>
  </TitlesOfParts>
  <Company>Article 10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Melody Brooks</dc:creator>
  <cp:lastModifiedBy>КРУК СВІТЛАНА МИКОЛАЇВНА</cp:lastModifiedBy>
  <cp:revision>1952</cp:revision>
  <cp:lastPrinted>2021-04-07T08:23:53Z</cp:lastPrinted>
  <dcterms:created xsi:type="dcterms:W3CDTF">2011-04-27T14:29:14Z</dcterms:created>
  <dcterms:modified xsi:type="dcterms:W3CDTF">2021-06-10T14:20:21Z</dcterms:modified>
</cp:coreProperties>
</file>