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806" r:id="rId2"/>
    <p:sldMasterId id="2147483818" r:id="rId3"/>
  </p:sldMasterIdLst>
  <p:notesMasterIdLst>
    <p:notesMasterId r:id="rId9"/>
  </p:notesMasterIdLst>
  <p:handoutMasterIdLst>
    <p:handoutMasterId r:id="rId10"/>
  </p:handoutMasterIdLst>
  <p:sldIdLst>
    <p:sldId id="494" r:id="rId4"/>
    <p:sldId id="493" r:id="rId5"/>
    <p:sldId id="495" r:id="rId6"/>
    <p:sldId id="497" r:id="rId7"/>
    <p:sldId id="496" r:id="rId8"/>
  </p:sldIdLst>
  <p:sldSz cx="10693400" cy="7561263"/>
  <p:notesSz cx="6797675" cy="9926638"/>
  <p:defaultTextStyle>
    <a:defPPr>
      <a:defRPr lang="en-US"/>
    </a:defPPr>
    <a:lvl1pPr marL="0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5A"/>
    <a:srgbClr val="9276C4"/>
    <a:srgbClr val="99CCFF"/>
    <a:srgbClr val="E0E0E0"/>
    <a:srgbClr val="FF5050"/>
    <a:srgbClr val="F3DC89"/>
    <a:srgbClr val="F2D180"/>
    <a:srgbClr val="FFCC66"/>
    <a:srgbClr val="03B54B"/>
    <a:srgbClr val="005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86400" autoAdjust="0"/>
  </p:normalViewPr>
  <p:slideViewPr>
    <p:cSldViewPr showGuides="1">
      <p:cViewPr>
        <p:scale>
          <a:sx n="75" d="100"/>
          <a:sy n="75" d="100"/>
        </p:scale>
        <p:origin x="-2298" y="-402"/>
      </p:cViewPr>
      <p:guideLst>
        <p:guide orient="horz" pos="975"/>
        <p:guide orient="horz" pos="4671"/>
        <p:guide orient="horz" pos="249"/>
        <p:guide orient="horz" pos="4425"/>
        <p:guide orient="horz" pos="431"/>
        <p:guide orient="horz" pos="2699"/>
        <p:guide pos="3368"/>
        <p:guide pos="242"/>
        <p:guide pos="6497"/>
        <p:guide pos="310"/>
        <p:guide pos="3867"/>
        <p:guide pos="2869"/>
        <p:guide pos="3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081470908612854"/>
          <c:y val="4.6764413728565893E-2"/>
          <c:w val="0.6877042406941366"/>
          <c:h val="0.794805573346731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explosion val="8"/>
          <c:dPt>
            <c:idx val="0"/>
            <c:bubble3D val="0"/>
            <c:spPr>
              <a:solidFill>
                <a:srgbClr val="03B54B">
                  <a:alpha val="72000"/>
                </a:srgbClr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16 003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8217781617398491"/>
                  <c:y val="-0.16967923469394278"/>
                </c:manualLayout>
              </c:layout>
              <c:tx>
                <c:rich>
                  <a:bodyPr/>
                  <a:lstStyle/>
                  <a:p>
                    <a:r>
                      <a:rPr lang="en-US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e-Ukraine Head" pitchFamily="50" charset="-52"/>
                      </a:rPr>
                      <a:t>4</a:t>
                    </a:r>
                    <a:r>
                      <a:rPr lang="uk-UA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e-Ukraine Head" pitchFamily="50" charset="-52"/>
                      </a:rPr>
                      <a:t>3</a:t>
                    </a:r>
                    <a:r>
                      <a:rPr lang="uk-UA" sz="2000" b="0" baseline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e-Ukraine Head" pitchFamily="50" charset="-52"/>
                      </a:rPr>
                      <a:t> 018</a:t>
                    </a:r>
                    <a:endParaRPr lang="uk-UA" sz="1800" baseline="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e-Ukraine Head" pitchFamily="50" charset="-52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 algn="ctr">
                  <a:defRPr lang="uk-UA" sz="2000" b="0" i="0" u="none" strike="noStrike" kern="1200" baseline="0">
                    <a:solidFill>
                      <a:srgbClr val="E0E0E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16003</c:v>
                </c:pt>
                <c:pt idx="1">
                  <c:v>43018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effectLst>
          <a:glow>
            <a:schemeClr val="accent1">
              <a:alpha val="40000"/>
            </a:schemeClr>
          </a:glow>
        </a:effectLst>
      </c:spPr>
    </c:plotArea>
    <c:legend>
      <c:legendPos val="l"/>
      <c:layout>
        <c:manualLayout>
          <c:xMode val="edge"/>
          <c:yMode val="edge"/>
          <c:x val="6.0045212118546454E-3"/>
          <c:y val="0.63318023325260053"/>
          <c:w val="0.26264907979461172"/>
          <c:h val="0.36681976674739947"/>
        </c:manualLayout>
      </c:layout>
      <c:overlay val="0"/>
      <c:txPr>
        <a:bodyPr/>
        <a:lstStyle/>
        <a:p>
          <a:pPr>
            <a:defRPr lang="uk-UA" sz="1200" b="0" i="0" u="none" strike="noStrike" kern="1200" baseline="0">
              <a:solidFill>
                <a:schemeClr val="bg1">
                  <a:lumMod val="50000"/>
                </a:schemeClr>
              </a:solidFill>
              <a:latin typeface="e-Ukraine Bold" pitchFamily="50" charset="-52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517157539404853"/>
          <c:y val="0"/>
          <c:w val="0.699508770427363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70C0"/>
            </a:solidFill>
          </c:spPr>
          <c:explosion val="8"/>
          <c:dPt>
            <c:idx val="0"/>
            <c:bubble3D val="0"/>
            <c:spPr>
              <a:solidFill>
                <a:srgbClr val="03B54B"/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2076189892723453"/>
                  <c:y val="6.12243660137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658124425543487"/>
                  <c:y val="-0.19502666796735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0">
                    <a:solidFill>
                      <a:srgbClr val="E0E0E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72.720293999999996</c:v>
                </c:pt>
                <c:pt idx="1">
                  <c:v>193.775338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2864065478026832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 міс. 2019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81.676000000000002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міс. 2020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1.9802006662740419E-2"/>
                  <c:y val="1.4226755665665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82.472999999999999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міс. 2021</c:v>
                </c:pt>
              </c:strCache>
            </c:strRef>
          </c:tx>
          <c:spPr>
            <a:solidFill>
              <a:srgbClr val="9276C4">
                <a:alpha val="82000"/>
              </a:srgbClr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59.021000000000001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645056"/>
        <c:axId val="94097344"/>
      </c:barChart>
      <c:catAx>
        <c:axId val="113645056"/>
        <c:scaling>
          <c:orientation val="minMax"/>
        </c:scaling>
        <c:delete val="1"/>
        <c:axPos val="b"/>
        <c:majorTickMark val="out"/>
        <c:minorTickMark val="none"/>
        <c:tickLblPos val="nextTo"/>
        <c:crossAx val="94097344"/>
        <c:crosses val="autoZero"/>
        <c:auto val="1"/>
        <c:lblAlgn val="ctr"/>
        <c:lblOffset val="100"/>
        <c:noMultiLvlLbl val="0"/>
      </c:catAx>
      <c:valAx>
        <c:axId val="9409734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1364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 міс. 2019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302.96293700000001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міс. 2020</c:v>
                </c:pt>
              </c:strCache>
            </c:strRef>
          </c:tx>
          <c:spPr>
            <a:solidFill>
              <a:srgbClr val="FFCC66">
                <a:alpha val="9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5050">
                  <a:alpha val="90000"/>
                </a:srgbClr>
              </a:solidFill>
            </c:spPr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318.62097599999998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міс. 2021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76C4">
                  <a:alpha val="84000"/>
                </a:srgbClr>
              </a:solidFill>
            </c:spPr>
          </c:dPt>
          <c:dLbls>
            <c:dLbl>
              <c:idx val="0"/>
              <c:layout>
                <c:manualLayout>
                  <c:x val="1.980200666274041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266.495632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944960"/>
        <c:axId val="94095616"/>
      </c:barChart>
      <c:catAx>
        <c:axId val="115944960"/>
        <c:scaling>
          <c:orientation val="minMax"/>
        </c:scaling>
        <c:delete val="1"/>
        <c:axPos val="b"/>
        <c:majorTickMark val="out"/>
        <c:minorTickMark val="none"/>
        <c:tickLblPos val="nextTo"/>
        <c:crossAx val="94095616"/>
        <c:crosses val="autoZero"/>
        <c:auto val="1"/>
        <c:lblAlgn val="ctr"/>
        <c:lblOffset val="100"/>
        <c:noMultiLvlLbl val="0"/>
      </c:catAx>
      <c:valAx>
        <c:axId val="9409561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15944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0"/>
      <c:rotY val="20"/>
      <c:depthPercent val="60"/>
      <c:rAngAx val="1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15146237173775379"/>
          <c:w val="0.97862232779097391"/>
          <c:h val="0.703142460057273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spPr>
            <a:solidFill>
              <a:srgbClr val="00B45A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5050"/>
              </a:solidFill>
            </c:spPr>
          </c:dPt>
          <c:dLbls>
            <c:dLbl>
              <c:idx val="0"/>
              <c:layout>
                <c:manualLayout>
                  <c:x val="1.7279160124399541E-2"/>
                  <c:y val="-2.4669322895902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775275940590906E-2"/>
                  <c:y val="-3.3691820417172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598499933573814E-2"/>
                  <c:y val="-3.4540045236454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548408374204609E-3"/>
                  <c:y val="-2.8444096994558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Bol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
(тис справ)</c:v>
                </c:pt>
                <c:pt idx="1">
                  <c:v>Сума справ 
(млрд грн)</c:v>
                </c:pt>
                <c:pt idx="2">
                  <c:v>Кількість справ 
(тис справ)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 formatCode="#,##0.00">
                  <c:v>8.2970000000000006</c:v>
                </c:pt>
                <c:pt idx="1">
                  <c:v>49.330077000000003</c:v>
                </c:pt>
                <c:pt idx="2">
                  <c:v>4.6189999999999998</c:v>
                </c:pt>
                <c:pt idx="3">
                  <c:v>11.728046000000001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323328"/>
        <c:axId val="94100800"/>
        <c:axId val="0"/>
      </c:bar3DChart>
      <c:catAx>
        <c:axId val="116323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defRPr>
            </a:pPr>
            <a:endParaRPr lang="uk-UA"/>
          </a:p>
        </c:txPr>
        <c:crossAx val="94100800"/>
        <c:crosses val="autoZero"/>
        <c:auto val="1"/>
        <c:lblAlgn val="ctr"/>
        <c:lblOffset val="100"/>
        <c:noMultiLvlLbl val="0"/>
      </c:catAx>
      <c:valAx>
        <c:axId val="9410080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16323328"/>
        <c:crosses val="autoZero"/>
        <c:crossBetween val="between"/>
      </c:valAx>
      <c:spPr>
        <a:noFill/>
        <a:ln w="6350">
          <a:noFill/>
        </a:ln>
        <a:effectLst>
          <a:outerShdw blurRad="50800" dist="50800" sx="1000" sy="1000" algn="ctr" rotWithShape="0">
            <a:schemeClr val="bg1"/>
          </a:outerShdw>
        </a:effectLst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60"/>
      <c:depthPercent val="80"/>
      <c:rAngAx val="0"/>
      <c:perspective val="30"/>
    </c:view3D>
    <c:floor>
      <c:thickness val="0"/>
    </c:floor>
    <c:sideWall>
      <c:thickness val="0"/>
      <c:spPr>
        <a:ln>
          <a:noFill/>
        </a:ln>
        <a:effectLst>
          <a:outerShdw blurRad="50800" dist="50800" dir="54000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ln>
          <a:noFill/>
        </a:ln>
        <a:effectLst>
          <a:outerShdw blurRad="50800" dist="50800" dir="54000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0"/>
          <c:y val="5.2777421747894959E-2"/>
          <c:w val="0.99824798465632936"/>
          <c:h val="0.8837549087559213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І  півріччя 2019 року</c:v>
                </c:pt>
              </c:strCache>
            </c:strRef>
          </c:tx>
          <c:spPr>
            <a:solidFill>
              <a:srgbClr val="9276C4"/>
            </a:solidFill>
            <a:ln>
              <a:solidFill>
                <a:srgbClr val="E7E200"/>
              </a:solidFill>
            </a:ln>
          </c:spPr>
          <c:invertIfNegative val="0"/>
          <c:dLbls>
            <c:dLbl>
              <c:idx val="0"/>
              <c:layout>
                <c:manualLayout>
                  <c:x val="5.9694222009520286E-2"/>
                  <c:y val="-9.5076781987816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30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Лист1!$A$2</c:f>
              <c:numCache>
                <c:formatCode>#,##0</c:formatCode>
                <c:ptCount val="1"/>
                <c:pt idx="0">
                  <c:v>585.46147168000005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І  півріччя 2020 року</c:v>
                </c:pt>
              </c:strCache>
            </c:strRef>
          </c:tx>
          <c:spPr>
            <a:solidFill>
              <a:srgbClr val="4685D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4685D2"/>
              </a:solidFill>
              <a:ln>
                <a:solidFill>
                  <a:srgbClr val="2E507A"/>
                </a:solidFill>
              </a:ln>
            </c:spPr>
          </c:dPt>
          <c:dLbls>
            <c:dLbl>
              <c:idx val="0"/>
              <c:layout>
                <c:manualLayout>
                  <c:x val="4.3413979643287498E-2"/>
                  <c:y val="-2.377106708715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30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#,##0</c:formatCode>
                <c:ptCount val="1"/>
                <c:pt idx="0">
                  <c:v>981.77743974999998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І  півріччя 2021 року</c:v>
                </c:pt>
              </c:strCache>
            </c:strRef>
          </c:tx>
          <c:spPr>
            <a:solidFill>
              <a:srgbClr val="00B45A"/>
            </a:solidFill>
          </c:spPr>
          <c:invertIfNegative val="0"/>
          <c:dLbls>
            <c:dLbl>
              <c:idx val="0"/>
              <c:layout>
                <c:manualLayout>
                  <c:x val="5.851974114874587E-2"/>
                  <c:y val="-4.4535393276453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30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</c:f>
              <c:numCache>
                <c:formatCode>#,##0</c:formatCode>
                <c:ptCount val="1"/>
                <c:pt idx="0">
                  <c:v>2437.0360000000001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13855488"/>
        <c:axId val="43077568"/>
        <c:axId val="40705152"/>
      </c:bar3DChart>
      <c:catAx>
        <c:axId val="113855488"/>
        <c:scaling>
          <c:orientation val="minMax"/>
        </c:scaling>
        <c:delete val="1"/>
        <c:axPos val="b"/>
        <c:majorTickMark val="out"/>
        <c:minorTickMark val="none"/>
        <c:tickLblPos val="nextTo"/>
        <c:crossAx val="43077568"/>
        <c:crosses val="autoZero"/>
        <c:auto val="1"/>
        <c:lblAlgn val="ctr"/>
        <c:lblOffset val="100"/>
        <c:noMultiLvlLbl val="0"/>
      </c:catAx>
      <c:valAx>
        <c:axId val="43077568"/>
        <c:scaling>
          <c:orientation val="minMax"/>
        </c:scaling>
        <c:delete val="1"/>
        <c:axPos val="l"/>
        <c:majorGridlines>
          <c:spPr>
            <a:ln w="3175"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13855488"/>
        <c:crosses val="autoZero"/>
        <c:crossBetween val="between"/>
      </c:valAx>
      <c:serAx>
        <c:axId val="40705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lang="uk-UA" sz="1200" b="0" i="0" u="none" strike="noStrike" kern="1200" baseline="0">
                <a:solidFill>
                  <a:srgbClr val="002060"/>
                </a:solidFill>
                <a:effectLst/>
                <a:latin typeface="e-Ukraine Head" pitchFamily="50" charset="-52"/>
                <a:ea typeface="+mn-ea"/>
                <a:cs typeface="+mn-cs"/>
              </a:defRPr>
            </a:pPr>
            <a:endParaRPr lang="uk-UA"/>
          </a:p>
        </c:txPr>
        <c:crossAx val="4307756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5F7C0-18A1-4292-860D-F24F9AF3D349}" type="doc">
      <dgm:prSet loTypeId="urn:microsoft.com/office/officeart/2009/3/layout/Descending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6C9C738-2023-4113-9FC1-F5A4BED113C0}">
      <dgm:prSet phldrT="[Текст]" custT="1"/>
      <dgm:spPr/>
      <dgm:t>
        <a:bodyPr/>
        <a:lstStyle/>
        <a:p>
          <a:pPr algn="l"/>
          <a:r>
            <a:rPr lang="ru-RU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-</a:t>
          </a:r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27,7%</a:t>
          </a:r>
        </a:p>
      </dgm:t>
    </dgm:pt>
    <dgm:pt modelId="{0B1350C6-A68F-4203-A988-4727C10D6DA5}" type="sibTrans" cxnId="{EF53BE61-D838-4739-9AA9-763F15C21101}">
      <dgm:prSet/>
      <dgm:spPr/>
      <dgm:t>
        <a:bodyPr/>
        <a:lstStyle/>
        <a:p>
          <a:endParaRPr lang="uk-UA"/>
        </a:p>
      </dgm:t>
    </dgm:pt>
    <dgm:pt modelId="{736971CF-07D2-46A2-ACC8-963ECC539FE4}" type="parTrans" cxnId="{EF53BE61-D838-4739-9AA9-763F15C21101}">
      <dgm:prSet/>
      <dgm:spPr/>
      <dgm:t>
        <a:bodyPr/>
        <a:lstStyle/>
        <a:p>
          <a:endParaRPr lang="uk-UA"/>
        </a:p>
      </dgm:t>
    </dgm:pt>
    <dgm:pt modelId="{A4D8FE7A-39A6-42C9-87C9-1FFB5DA8CAA0}" type="pres">
      <dgm:prSet presAssocID="{6F25F7C0-18A1-4292-860D-F24F9AF3D349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uk-UA"/>
        </a:p>
      </dgm:t>
    </dgm:pt>
    <dgm:pt modelId="{C89DB326-2F0C-4EDB-8B5C-A99C31652C1D}" type="pres">
      <dgm:prSet presAssocID="{6F25F7C0-18A1-4292-860D-F24F9AF3D349}" presName="arrowNode" presStyleLbl="node1" presStyleIdx="0" presStyleCnt="1" custAng="20067650" custScaleX="66297" custScaleY="81929" custLinFactNeighborX="-30352" custLinFactNeighborY="-11846"/>
      <dgm:spPr>
        <a:solidFill>
          <a:srgbClr val="00B45A">
            <a:alpha val="84000"/>
          </a:srgbClr>
        </a:solidFill>
        <a:ln>
          <a:solidFill>
            <a:schemeClr val="tx1">
              <a:lumMod val="50000"/>
              <a:lumOff val="50000"/>
              <a:alpha val="96000"/>
            </a:schemeClr>
          </a:solidFill>
        </a:ln>
      </dgm:spPr>
      <dgm:t>
        <a:bodyPr/>
        <a:lstStyle/>
        <a:p>
          <a:endParaRPr lang="uk-UA"/>
        </a:p>
      </dgm:t>
    </dgm:pt>
    <dgm:pt modelId="{35C77748-1E59-41E8-B046-A4DD5BF1DF5E}" type="pres">
      <dgm:prSet presAssocID="{56C9C738-2023-4113-9FC1-F5A4BED113C0}" presName="txNode1" presStyleLbl="revTx" presStyleIdx="0" presStyleCnt="1" custScaleX="77365" custScaleY="67109" custLinFactNeighborX="6143" custLinFactNeighborY="669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5BFBEB8-38A5-4AB7-B698-DAAF59470F74}" type="presOf" srcId="{56C9C738-2023-4113-9FC1-F5A4BED113C0}" destId="{35C77748-1E59-41E8-B046-A4DD5BF1DF5E}" srcOrd="0" destOrd="0" presId="urn:microsoft.com/office/officeart/2009/3/layout/DescendingProcess"/>
    <dgm:cxn modelId="{EF53BE61-D838-4739-9AA9-763F15C21101}" srcId="{6F25F7C0-18A1-4292-860D-F24F9AF3D349}" destId="{56C9C738-2023-4113-9FC1-F5A4BED113C0}" srcOrd="0" destOrd="0" parTransId="{736971CF-07D2-46A2-ACC8-963ECC539FE4}" sibTransId="{0B1350C6-A68F-4203-A988-4727C10D6DA5}"/>
    <dgm:cxn modelId="{97DAD894-6A13-431B-85CD-8047430E1677}" type="presOf" srcId="{6F25F7C0-18A1-4292-860D-F24F9AF3D349}" destId="{A4D8FE7A-39A6-42C9-87C9-1FFB5DA8CAA0}" srcOrd="0" destOrd="0" presId="urn:microsoft.com/office/officeart/2009/3/layout/DescendingProcess"/>
    <dgm:cxn modelId="{687A2772-0E70-4099-AE37-076CAFC74CE5}" type="presParOf" srcId="{A4D8FE7A-39A6-42C9-87C9-1FFB5DA8CAA0}" destId="{C89DB326-2F0C-4EDB-8B5C-A99C31652C1D}" srcOrd="0" destOrd="0" presId="urn:microsoft.com/office/officeart/2009/3/layout/DescendingProcess"/>
    <dgm:cxn modelId="{15DD3E53-7E1E-4A72-8122-98371990EA20}" type="presParOf" srcId="{A4D8FE7A-39A6-42C9-87C9-1FFB5DA8CAA0}" destId="{35C77748-1E59-41E8-B046-A4DD5BF1DF5E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6D28FA-5AD1-497D-AA8B-8B479157DA7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F5DDE77-EBDF-468D-8EB4-6BB05F0FE4BE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uk-UA" sz="1800" b="0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Розглянуто </a:t>
          </a:r>
        </a:p>
        <a:p>
          <a:r>
            <a:rPr lang="en-US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1</a:t>
          </a:r>
          <a:r>
            <a:rPr lang="uk-UA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3</a:t>
          </a:r>
          <a:r>
            <a:rPr lang="en-US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 </a:t>
          </a:r>
          <a:r>
            <a:rPr lang="ru-RU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тис справ </a:t>
          </a:r>
          <a:r>
            <a:rPr lang="ru-RU" sz="1800" b="0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на суму </a:t>
          </a:r>
          <a:r>
            <a:rPr lang="uk-UA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61,1</a:t>
          </a:r>
          <a:r>
            <a:rPr lang="ru-RU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 млрд грн</a:t>
          </a:r>
          <a:endParaRPr lang="uk-UA" sz="1800" b="1" strike="noStrike" dirty="0">
            <a:solidFill>
              <a:srgbClr val="002060"/>
            </a:solidFill>
            <a:effectLst/>
          </a:endParaRPr>
        </a:p>
      </dgm:t>
    </dgm:pt>
    <dgm:pt modelId="{5CF02CC4-B470-49C5-9C5B-2D1197F392AA}" type="parTrans" cxnId="{7E42D341-D70F-4CB5-B19A-0D937D295A31}">
      <dgm:prSet/>
      <dgm:spPr/>
      <dgm:t>
        <a:bodyPr/>
        <a:lstStyle/>
        <a:p>
          <a:endParaRPr lang="uk-UA"/>
        </a:p>
      </dgm:t>
    </dgm:pt>
    <dgm:pt modelId="{E42A5D63-D88C-45E3-B5C1-A900C9DA180B}" type="sibTrans" cxnId="{7E42D341-D70F-4CB5-B19A-0D937D295A31}">
      <dgm:prSet/>
      <dgm:spPr/>
      <dgm:t>
        <a:bodyPr/>
        <a:lstStyle/>
        <a:p>
          <a:endParaRPr lang="uk-UA"/>
        </a:p>
      </dgm:t>
    </dgm:pt>
    <dgm:pt modelId="{399F0DA0-8416-4053-9EED-E47D7F5DADA6}">
      <dgm:prSet phldrT="[Текст]"/>
      <dgm:spPr/>
      <dgm:t>
        <a:bodyPr/>
        <a:lstStyle/>
        <a:p>
          <a:endParaRPr lang="uk-UA" dirty="0"/>
        </a:p>
      </dgm:t>
    </dgm:pt>
    <dgm:pt modelId="{AC261755-C51F-48C4-BF96-6DA9D9D54230}" type="sibTrans" cxnId="{7D2DF864-CA08-40D1-81BF-9B2B8F77275C}">
      <dgm:prSet/>
      <dgm:spPr/>
      <dgm:t>
        <a:bodyPr/>
        <a:lstStyle/>
        <a:p>
          <a:endParaRPr lang="uk-UA"/>
        </a:p>
      </dgm:t>
    </dgm:pt>
    <dgm:pt modelId="{6BCE9B0B-2376-4ECA-A2A8-77950655CBE0}" type="parTrans" cxnId="{7D2DF864-CA08-40D1-81BF-9B2B8F77275C}">
      <dgm:prSet/>
      <dgm:spPr/>
      <dgm:t>
        <a:bodyPr/>
        <a:lstStyle/>
        <a:p>
          <a:endParaRPr lang="uk-UA"/>
        </a:p>
      </dgm:t>
    </dgm:pt>
    <dgm:pt modelId="{0BF33CE2-1B4C-4D85-95BE-DB2D85686D8A}" type="pres">
      <dgm:prSet presAssocID="{AD6D28FA-5AD1-497D-AA8B-8B479157DA7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09C71D9-94B4-4525-BC12-3B4CDFB029FE}" type="pres">
      <dgm:prSet presAssocID="{AD6D28FA-5AD1-497D-AA8B-8B479157DA7F}" presName="ellipse" presStyleLbl="trBgShp" presStyleIdx="0" presStyleCnt="1" custLinFactNeighborX="-2463" custLinFactNeighborY="6941"/>
      <dgm:spPr/>
    </dgm:pt>
    <dgm:pt modelId="{47EEB1CB-1E1D-4992-8BDC-23219259D20F}" type="pres">
      <dgm:prSet presAssocID="{AD6D28FA-5AD1-497D-AA8B-8B479157DA7F}" presName="arrow1" presStyleLbl="fgShp" presStyleIdx="0" presStyleCnt="1" custAng="1604014" custScaleX="125448" custScaleY="253980" custLinFactX="600000" custLinFactNeighborX="654985" custLinFactNeighborY="-68600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7BA78182-B9F6-44C6-BFE4-7A366B1379FE}" type="pres">
      <dgm:prSet presAssocID="{AD6D28FA-5AD1-497D-AA8B-8B479157DA7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D0C67D-A861-4D8E-B0F8-F7F2B716F01E}" type="pres">
      <dgm:prSet presAssocID="{399F0DA0-8416-4053-9EED-E47D7F5DADA6}" presName="item1" presStyleLbl="node1" presStyleIdx="0" presStyleCnt="1" custScaleX="1078769" custScaleY="115796" custLinFactNeighborX="33988" custLinFactNeighborY="-222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2F4408-D7C5-42F6-9E51-58E768791BF3}" type="pres">
      <dgm:prSet presAssocID="{AD6D28FA-5AD1-497D-AA8B-8B479157DA7F}" presName="funnel" presStyleLbl="trAlignAcc1" presStyleIdx="0" presStyleCnt="1" custScaleX="672864" custScaleY="142857" custLinFactNeighborX="5820" custLinFactNeighborY="27443"/>
      <dgm:spPr>
        <a:solidFill>
          <a:srgbClr val="99CCFF">
            <a:alpha val="40000"/>
          </a:srgbClr>
        </a:solidFill>
      </dgm:spPr>
    </dgm:pt>
  </dgm:ptLst>
  <dgm:cxnLst>
    <dgm:cxn modelId="{EE970516-0104-4201-88FA-940EB59007A3}" type="presOf" srcId="{2F5DDE77-EBDF-468D-8EB4-6BB05F0FE4BE}" destId="{10D0C67D-A861-4D8E-B0F8-F7F2B716F01E}" srcOrd="0" destOrd="0" presId="urn:microsoft.com/office/officeart/2005/8/layout/funnel1"/>
    <dgm:cxn modelId="{69DEBB5A-F064-4305-84EC-98A0D344A54A}" type="presOf" srcId="{399F0DA0-8416-4053-9EED-E47D7F5DADA6}" destId="{7BA78182-B9F6-44C6-BFE4-7A366B1379FE}" srcOrd="0" destOrd="0" presId="urn:microsoft.com/office/officeart/2005/8/layout/funnel1"/>
    <dgm:cxn modelId="{7D2DF864-CA08-40D1-81BF-9B2B8F77275C}" srcId="{AD6D28FA-5AD1-497D-AA8B-8B479157DA7F}" destId="{399F0DA0-8416-4053-9EED-E47D7F5DADA6}" srcOrd="1" destOrd="0" parTransId="{6BCE9B0B-2376-4ECA-A2A8-77950655CBE0}" sibTransId="{AC261755-C51F-48C4-BF96-6DA9D9D54230}"/>
    <dgm:cxn modelId="{7E42D341-D70F-4CB5-B19A-0D937D295A31}" srcId="{AD6D28FA-5AD1-497D-AA8B-8B479157DA7F}" destId="{2F5DDE77-EBDF-468D-8EB4-6BB05F0FE4BE}" srcOrd="0" destOrd="0" parTransId="{5CF02CC4-B470-49C5-9C5B-2D1197F392AA}" sibTransId="{E42A5D63-D88C-45E3-B5C1-A900C9DA180B}"/>
    <dgm:cxn modelId="{525D3D2F-844B-40F3-BA77-C2D6F06960D7}" type="presOf" srcId="{AD6D28FA-5AD1-497D-AA8B-8B479157DA7F}" destId="{0BF33CE2-1B4C-4D85-95BE-DB2D85686D8A}" srcOrd="0" destOrd="0" presId="urn:microsoft.com/office/officeart/2005/8/layout/funnel1"/>
    <dgm:cxn modelId="{9E6E4B80-D016-496F-8522-4017FCD1531E}" type="presParOf" srcId="{0BF33CE2-1B4C-4D85-95BE-DB2D85686D8A}" destId="{209C71D9-94B4-4525-BC12-3B4CDFB029FE}" srcOrd="0" destOrd="0" presId="urn:microsoft.com/office/officeart/2005/8/layout/funnel1"/>
    <dgm:cxn modelId="{1339E797-5F1D-4CDD-AC74-7FD6D77D2C05}" type="presParOf" srcId="{0BF33CE2-1B4C-4D85-95BE-DB2D85686D8A}" destId="{47EEB1CB-1E1D-4992-8BDC-23219259D20F}" srcOrd="1" destOrd="0" presId="urn:microsoft.com/office/officeart/2005/8/layout/funnel1"/>
    <dgm:cxn modelId="{D8A5FC74-05E7-4F39-B462-5EBDD8A9BE08}" type="presParOf" srcId="{0BF33CE2-1B4C-4D85-95BE-DB2D85686D8A}" destId="{7BA78182-B9F6-44C6-BFE4-7A366B1379FE}" srcOrd="2" destOrd="0" presId="urn:microsoft.com/office/officeart/2005/8/layout/funnel1"/>
    <dgm:cxn modelId="{4F597C30-FCC0-4725-BF96-F39B0A634AD6}" type="presParOf" srcId="{0BF33CE2-1B4C-4D85-95BE-DB2D85686D8A}" destId="{10D0C67D-A861-4D8E-B0F8-F7F2B716F01E}" srcOrd="3" destOrd="0" presId="urn:microsoft.com/office/officeart/2005/8/layout/funnel1"/>
    <dgm:cxn modelId="{91CCE64B-FD1E-431A-806B-4E62AAC55882}" type="presParOf" srcId="{0BF33CE2-1B4C-4D85-95BE-DB2D85686D8A}" destId="{672F4408-D7C5-42F6-9E51-58E768791BF3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0BBCE6-BCA8-446D-8434-3BCBDC40679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DB31B8F-E749-4395-82F6-237614DC8513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2200" u="sng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На розгляд</a:t>
          </a:r>
          <a:r>
            <a:rPr lang="uk-UA" sz="2200" u="sng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і в судах</a:t>
          </a:r>
          <a:endParaRPr lang="ru-RU" sz="2200" u="sng" dirty="0" smtClean="0">
            <a:solidFill>
              <a:srgbClr val="002060"/>
            </a:solidFill>
            <a:latin typeface="e-Ukraine Head Light" pitchFamily="50" charset="-52"/>
            <a:ea typeface="Times New Roman" pitchFamily="18" charset="0"/>
            <a:cs typeface="Arial" pitchFamily="34" charset="0"/>
          </a:endParaRPr>
        </a:p>
        <a:p>
          <a:r>
            <a:rPr lang="en-US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59</a:t>
          </a:r>
          <a:r>
            <a:rPr lang="ru-RU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 тис справ </a:t>
          </a:r>
          <a:r>
            <a:rPr lang="ru-RU" sz="2200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на суму </a:t>
          </a:r>
          <a:r>
            <a:rPr lang="en-US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266,5</a:t>
          </a:r>
          <a:r>
            <a:rPr lang="ru-RU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 млрд грн </a:t>
          </a:r>
          <a:endParaRPr lang="uk-UA" sz="2200" dirty="0">
            <a:solidFill>
              <a:srgbClr val="002060"/>
            </a:solidFill>
          </a:endParaRPr>
        </a:p>
      </dgm:t>
    </dgm:pt>
    <dgm:pt modelId="{28871D4C-77C0-4F6C-A089-1C35E497314B}" type="parTrans" cxnId="{362EC44D-FADA-4FA8-8CDF-3A7C6F58C2D3}">
      <dgm:prSet/>
      <dgm:spPr/>
      <dgm:t>
        <a:bodyPr/>
        <a:lstStyle/>
        <a:p>
          <a:endParaRPr lang="uk-UA"/>
        </a:p>
      </dgm:t>
    </dgm:pt>
    <dgm:pt modelId="{EE500552-CE38-4F9D-829C-FEB0AA0634C4}" type="sibTrans" cxnId="{362EC44D-FADA-4FA8-8CDF-3A7C6F58C2D3}">
      <dgm:prSet/>
      <dgm:spPr/>
      <dgm:t>
        <a:bodyPr/>
        <a:lstStyle/>
        <a:p>
          <a:endParaRPr lang="uk-UA"/>
        </a:p>
      </dgm:t>
    </dgm:pt>
    <dgm:pt modelId="{670FB821-9ED7-42C2-8F7B-1924177E576C}">
      <dgm:prSet phldrT="[Текст]" custT="1"/>
      <dgm:spPr>
        <a:solidFill>
          <a:srgbClr val="0070C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0" u="sng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Судами розглянуто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0" u="sng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 на користь податкових органів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8,3 </a:t>
          </a:r>
          <a:r>
            <a:rPr lang="ru-RU" sz="2200" b="1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тис справ </a:t>
          </a:r>
          <a:r>
            <a:rPr lang="ru-RU" sz="2200" b="0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на суму </a:t>
          </a:r>
          <a:r>
            <a:rPr lang="en-US" sz="2200" b="1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49,3</a:t>
          </a:r>
          <a:r>
            <a:rPr lang="uk-UA" sz="2200" b="1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 </a:t>
          </a:r>
          <a:r>
            <a:rPr lang="ru-RU" sz="2200" b="1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млрд грн</a:t>
          </a:r>
          <a:endParaRPr lang="uk-UA" sz="2200" dirty="0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602201-D950-4511-B1B2-79FF4A3C65F7}" type="parTrans" cxnId="{E0AAA2FA-9145-4AAB-9E87-7A89A8906467}">
      <dgm:prSet/>
      <dgm:spPr/>
      <dgm:t>
        <a:bodyPr/>
        <a:lstStyle/>
        <a:p>
          <a:endParaRPr lang="uk-UA"/>
        </a:p>
      </dgm:t>
    </dgm:pt>
    <dgm:pt modelId="{DFD0316F-8AD8-4166-B37A-C75708E56E1C}" type="sibTrans" cxnId="{E0AAA2FA-9145-4AAB-9E87-7A89A8906467}">
      <dgm:prSet/>
      <dgm:spPr/>
      <dgm:t>
        <a:bodyPr/>
        <a:lstStyle/>
        <a:p>
          <a:endParaRPr lang="uk-UA"/>
        </a:p>
      </dgm:t>
    </dgm:pt>
    <dgm:pt modelId="{4F69333A-6729-44B3-8A64-63F3E33FB048}">
      <dgm:prSet phldrT="[Текст]" custT="1"/>
      <dgm:spPr>
        <a:solidFill>
          <a:srgbClr val="00B45A"/>
        </a:solidFill>
      </dgm:spPr>
      <dgm:t>
        <a:bodyPr/>
        <a:lstStyle/>
        <a:p>
          <a:r>
            <a:rPr lang="uk-UA" sz="2200" b="0" u="sng" strike="noStrike" dirty="0" smtClean="0">
              <a:solidFill>
                <a:schemeClr val="bg1"/>
              </a:solidFill>
              <a:effectLst/>
              <a:latin typeface="e-Ukraine Head Light" pitchFamily="50" charset="-52"/>
            </a:rPr>
            <a:t>Надійшло коштів до бюджету</a:t>
          </a:r>
        </a:p>
        <a:p>
          <a:r>
            <a:rPr lang="uk-UA" sz="2200" b="1" strike="noStrike" dirty="0" smtClean="0">
              <a:solidFill>
                <a:schemeClr val="bg1"/>
              </a:solidFill>
              <a:effectLst/>
              <a:latin typeface="e-Ukraine Head Light" pitchFamily="50" charset="-52"/>
            </a:rPr>
            <a:t>2,</a:t>
          </a:r>
          <a:r>
            <a:rPr lang="en-US" sz="2200" b="1" strike="noStrike" smtClean="0">
              <a:solidFill>
                <a:schemeClr val="bg1"/>
              </a:solidFill>
              <a:effectLst/>
              <a:latin typeface="e-Ukraine Head Light" pitchFamily="50" charset="-52"/>
            </a:rPr>
            <a:t>4</a:t>
          </a:r>
          <a:r>
            <a:rPr lang="uk-UA" sz="2200" b="1" strike="noStrike" smtClean="0">
              <a:solidFill>
                <a:schemeClr val="bg1"/>
              </a:solidFill>
              <a:effectLst/>
              <a:latin typeface="e-Ukraine Head Light" pitchFamily="50" charset="-52"/>
            </a:rPr>
            <a:t> </a:t>
          </a:r>
          <a:r>
            <a:rPr lang="ru-RU" sz="2200" b="1" strike="noStrike" dirty="0" smtClean="0">
              <a:solidFill>
                <a:schemeClr val="bg1"/>
              </a:solidFill>
              <a:effectLst/>
              <a:latin typeface="e-Ukraine Head Light" pitchFamily="50" charset="-52"/>
            </a:rPr>
            <a:t>млрд грн</a:t>
          </a:r>
          <a:endParaRPr lang="uk-UA" sz="2200" dirty="0" smtClean="0">
            <a:solidFill>
              <a:schemeClr val="bg1"/>
            </a:solidFill>
          </a:endParaRPr>
        </a:p>
      </dgm:t>
    </dgm:pt>
    <dgm:pt modelId="{579465DA-16C0-46AC-9ACB-B40DC926C813}" type="parTrans" cxnId="{ADC574BE-5C03-426C-9624-5E9299BE0399}">
      <dgm:prSet/>
      <dgm:spPr/>
      <dgm:t>
        <a:bodyPr/>
        <a:lstStyle/>
        <a:p>
          <a:endParaRPr lang="uk-UA"/>
        </a:p>
      </dgm:t>
    </dgm:pt>
    <dgm:pt modelId="{9884E593-1F43-4524-82F1-60E6B43D92F1}" type="sibTrans" cxnId="{ADC574BE-5C03-426C-9624-5E9299BE0399}">
      <dgm:prSet/>
      <dgm:spPr/>
      <dgm:t>
        <a:bodyPr/>
        <a:lstStyle/>
        <a:p>
          <a:endParaRPr lang="uk-UA"/>
        </a:p>
      </dgm:t>
    </dgm:pt>
    <dgm:pt modelId="{2734B3C1-B015-47E4-8101-C4F73D6EF5FF}" type="pres">
      <dgm:prSet presAssocID="{9A0BBCE6-BCA8-446D-8434-3BCBDC406798}" presName="linearFlow" presStyleCnt="0">
        <dgm:presLayoutVars>
          <dgm:resizeHandles val="exact"/>
        </dgm:presLayoutVars>
      </dgm:prSet>
      <dgm:spPr/>
    </dgm:pt>
    <dgm:pt modelId="{3FA3C11F-FAAA-4BFC-B5DB-80A6D9A8402C}" type="pres">
      <dgm:prSet presAssocID="{EDB31B8F-E749-4395-82F6-237614DC8513}" presName="node" presStyleLbl="node1" presStyleIdx="0" presStyleCnt="3" custScaleX="231181" custLinFactX="10863" custLinFactNeighborX="100000" custLinFactNeighborY="-489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7A1229-5730-458B-BBC3-1D7FB0460F25}" type="pres">
      <dgm:prSet presAssocID="{EE500552-CE38-4F9D-829C-FEB0AA0634C4}" presName="sibTrans" presStyleLbl="sibTrans2D1" presStyleIdx="0" presStyleCnt="2" custScaleY="452904"/>
      <dgm:spPr/>
      <dgm:t>
        <a:bodyPr/>
        <a:lstStyle/>
        <a:p>
          <a:endParaRPr lang="uk-UA"/>
        </a:p>
      </dgm:t>
    </dgm:pt>
    <dgm:pt modelId="{05215C30-0A82-49FD-9AC6-8D773AD22799}" type="pres">
      <dgm:prSet presAssocID="{EE500552-CE38-4F9D-829C-FEB0AA0634C4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8A8F8631-89A9-40E4-943B-84CE7B7C8561}" type="pres">
      <dgm:prSet presAssocID="{670FB821-9ED7-42C2-8F7B-1924177E576C}" presName="node" presStyleLbl="node1" presStyleIdx="1" presStyleCnt="3" custScaleX="231181" custLinFactNeighborX="752" custLinFactNeighborY="30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6078F7-2D81-4CB1-B000-17CD1D0011A3}" type="pres">
      <dgm:prSet presAssocID="{DFD0316F-8AD8-4166-B37A-C75708E56E1C}" presName="sibTrans" presStyleLbl="sibTrans2D1" presStyleIdx="1" presStyleCnt="2" custScaleY="452903"/>
      <dgm:spPr/>
      <dgm:t>
        <a:bodyPr/>
        <a:lstStyle/>
        <a:p>
          <a:endParaRPr lang="uk-UA"/>
        </a:p>
      </dgm:t>
    </dgm:pt>
    <dgm:pt modelId="{5BD86BA3-5D0A-447C-BE53-E92D602F6DC3}" type="pres">
      <dgm:prSet presAssocID="{DFD0316F-8AD8-4166-B37A-C75708E56E1C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EB199679-3232-41F7-94E3-E99DCA9676A8}" type="pres">
      <dgm:prSet presAssocID="{4F69333A-6729-44B3-8A64-63F3E33FB048}" presName="node" presStyleLbl="node1" presStyleIdx="2" presStyleCnt="3" custScaleX="2311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3C091A4-692E-450C-A431-CE9D026CBBC5}" type="presOf" srcId="{EE500552-CE38-4F9D-829C-FEB0AA0634C4}" destId="{05215C30-0A82-49FD-9AC6-8D773AD22799}" srcOrd="1" destOrd="0" presId="urn:microsoft.com/office/officeart/2005/8/layout/process2"/>
    <dgm:cxn modelId="{42482496-E209-4FDB-A913-27C5DF075F6B}" type="presOf" srcId="{EE500552-CE38-4F9D-829C-FEB0AA0634C4}" destId="{D37A1229-5730-458B-BBC3-1D7FB0460F25}" srcOrd="0" destOrd="0" presId="urn:microsoft.com/office/officeart/2005/8/layout/process2"/>
    <dgm:cxn modelId="{9EE0675E-3EA8-445D-8632-2993C44B11F1}" type="presOf" srcId="{4F69333A-6729-44B3-8A64-63F3E33FB048}" destId="{EB199679-3232-41F7-94E3-E99DCA9676A8}" srcOrd="0" destOrd="0" presId="urn:microsoft.com/office/officeart/2005/8/layout/process2"/>
    <dgm:cxn modelId="{549106FD-3891-4119-892D-B3FE5814EF89}" type="presOf" srcId="{670FB821-9ED7-42C2-8F7B-1924177E576C}" destId="{8A8F8631-89A9-40E4-943B-84CE7B7C8561}" srcOrd="0" destOrd="0" presId="urn:microsoft.com/office/officeart/2005/8/layout/process2"/>
    <dgm:cxn modelId="{59AEF49C-F85A-45D0-8ED5-8DE198036D1B}" type="presOf" srcId="{EDB31B8F-E749-4395-82F6-237614DC8513}" destId="{3FA3C11F-FAAA-4BFC-B5DB-80A6D9A8402C}" srcOrd="0" destOrd="0" presId="urn:microsoft.com/office/officeart/2005/8/layout/process2"/>
    <dgm:cxn modelId="{ADC574BE-5C03-426C-9624-5E9299BE0399}" srcId="{9A0BBCE6-BCA8-446D-8434-3BCBDC406798}" destId="{4F69333A-6729-44B3-8A64-63F3E33FB048}" srcOrd="2" destOrd="0" parTransId="{579465DA-16C0-46AC-9ACB-B40DC926C813}" sibTransId="{9884E593-1F43-4524-82F1-60E6B43D92F1}"/>
    <dgm:cxn modelId="{E0AAA2FA-9145-4AAB-9E87-7A89A8906467}" srcId="{9A0BBCE6-BCA8-446D-8434-3BCBDC406798}" destId="{670FB821-9ED7-42C2-8F7B-1924177E576C}" srcOrd="1" destOrd="0" parTransId="{E0602201-D950-4511-B1B2-79FF4A3C65F7}" sibTransId="{DFD0316F-8AD8-4166-B37A-C75708E56E1C}"/>
    <dgm:cxn modelId="{23739CF3-AA08-4611-9958-4B2775AF70CC}" type="presOf" srcId="{DFD0316F-8AD8-4166-B37A-C75708E56E1C}" destId="{666078F7-2D81-4CB1-B000-17CD1D0011A3}" srcOrd="0" destOrd="0" presId="urn:microsoft.com/office/officeart/2005/8/layout/process2"/>
    <dgm:cxn modelId="{362EC44D-FADA-4FA8-8CDF-3A7C6F58C2D3}" srcId="{9A0BBCE6-BCA8-446D-8434-3BCBDC406798}" destId="{EDB31B8F-E749-4395-82F6-237614DC8513}" srcOrd="0" destOrd="0" parTransId="{28871D4C-77C0-4F6C-A089-1C35E497314B}" sibTransId="{EE500552-CE38-4F9D-829C-FEB0AA0634C4}"/>
    <dgm:cxn modelId="{66364488-B8A2-4C03-AE9D-AB37C307E1AD}" type="presOf" srcId="{DFD0316F-8AD8-4166-B37A-C75708E56E1C}" destId="{5BD86BA3-5D0A-447C-BE53-E92D602F6DC3}" srcOrd="1" destOrd="0" presId="urn:microsoft.com/office/officeart/2005/8/layout/process2"/>
    <dgm:cxn modelId="{08323E75-CC66-43F7-ADC3-EE29C12EC43E}" type="presOf" srcId="{9A0BBCE6-BCA8-446D-8434-3BCBDC406798}" destId="{2734B3C1-B015-47E4-8101-C4F73D6EF5FF}" srcOrd="0" destOrd="0" presId="urn:microsoft.com/office/officeart/2005/8/layout/process2"/>
    <dgm:cxn modelId="{22DEFF42-67DC-4845-B8F1-EC4CCD3B1405}" type="presParOf" srcId="{2734B3C1-B015-47E4-8101-C4F73D6EF5FF}" destId="{3FA3C11F-FAAA-4BFC-B5DB-80A6D9A8402C}" srcOrd="0" destOrd="0" presId="urn:microsoft.com/office/officeart/2005/8/layout/process2"/>
    <dgm:cxn modelId="{792C6FAE-EAC4-472B-841D-ADEB122923CD}" type="presParOf" srcId="{2734B3C1-B015-47E4-8101-C4F73D6EF5FF}" destId="{D37A1229-5730-458B-BBC3-1D7FB0460F25}" srcOrd="1" destOrd="0" presId="urn:microsoft.com/office/officeart/2005/8/layout/process2"/>
    <dgm:cxn modelId="{A1490D0C-8433-447F-8EDA-26FBA1699BC3}" type="presParOf" srcId="{D37A1229-5730-458B-BBC3-1D7FB0460F25}" destId="{05215C30-0A82-49FD-9AC6-8D773AD22799}" srcOrd="0" destOrd="0" presId="urn:microsoft.com/office/officeart/2005/8/layout/process2"/>
    <dgm:cxn modelId="{CD8C5713-C1C2-4440-8064-7E37CC8E1F06}" type="presParOf" srcId="{2734B3C1-B015-47E4-8101-C4F73D6EF5FF}" destId="{8A8F8631-89A9-40E4-943B-84CE7B7C8561}" srcOrd="2" destOrd="0" presId="urn:microsoft.com/office/officeart/2005/8/layout/process2"/>
    <dgm:cxn modelId="{A137D943-9BDF-45B6-86E9-6A0CCF4C9904}" type="presParOf" srcId="{2734B3C1-B015-47E4-8101-C4F73D6EF5FF}" destId="{666078F7-2D81-4CB1-B000-17CD1D0011A3}" srcOrd="3" destOrd="0" presId="urn:microsoft.com/office/officeart/2005/8/layout/process2"/>
    <dgm:cxn modelId="{2A748358-EE37-43E2-BCD3-D29330B588FA}" type="presParOf" srcId="{666078F7-2D81-4CB1-B000-17CD1D0011A3}" destId="{5BD86BA3-5D0A-447C-BE53-E92D602F6DC3}" srcOrd="0" destOrd="0" presId="urn:microsoft.com/office/officeart/2005/8/layout/process2"/>
    <dgm:cxn modelId="{8C023805-1064-4E67-9729-2BF40074CC93}" type="presParOf" srcId="{2734B3C1-B015-47E4-8101-C4F73D6EF5FF}" destId="{EB199679-3232-41F7-94E3-E99DCA9676A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052E33-10DA-4CA9-A892-820284537EA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695B5C-5499-4624-A6A3-FD0E8D5366F1}">
      <dgm:prSet phldrT="[Текст]" custT="1"/>
      <dgm:spPr/>
      <dgm:t>
        <a:bodyPr/>
        <a:lstStyle/>
        <a:p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+67,7</a:t>
          </a:r>
          <a:endParaRPr lang="uk-UA" sz="20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5A1804-13F8-4974-9440-BBB54D68786D}" type="sibTrans" cxnId="{FED7B2E7-1DB1-4148-A476-7C6189D62FA6}">
      <dgm:prSet/>
      <dgm:spPr/>
      <dgm:t>
        <a:bodyPr/>
        <a:lstStyle/>
        <a:p>
          <a:endParaRPr lang="uk-UA"/>
        </a:p>
      </dgm:t>
    </dgm:pt>
    <dgm:pt modelId="{F4A7E63F-D397-4B84-91C9-EDFBE92654AA}" type="parTrans" cxnId="{FED7B2E7-1DB1-4148-A476-7C6189D62FA6}">
      <dgm:prSet/>
      <dgm:spPr/>
      <dgm:t>
        <a:bodyPr/>
        <a:lstStyle/>
        <a:p>
          <a:endParaRPr lang="uk-UA"/>
        </a:p>
      </dgm:t>
    </dgm:pt>
    <dgm:pt modelId="{8BF3F329-F3A3-4B88-9248-31D9D7C10916}" type="pres">
      <dgm:prSet presAssocID="{F2052E33-10DA-4CA9-A892-820284537EA0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uk-UA"/>
        </a:p>
      </dgm:t>
    </dgm:pt>
    <dgm:pt modelId="{87D8427B-B1CF-42D2-9976-6FE66752FB50}" type="pres">
      <dgm:prSet presAssocID="{F2052E33-10DA-4CA9-A892-820284537EA0}" presName="arrowNode" presStyleLbl="node1" presStyleIdx="0" presStyleCnt="1" custAng="17643889" custScaleX="104854" custScaleY="94778" custLinFactNeighborX="-8146" custLinFactNeighborY="-12098"/>
      <dgm:spPr/>
    </dgm:pt>
    <dgm:pt modelId="{4B8B4DD5-75E5-4873-9ECC-3DEC25D036D5}" type="pres">
      <dgm:prSet presAssocID="{08695B5C-5499-4624-A6A3-FD0E8D5366F1}" presName="txNode1" presStyleLbl="revTx" presStyleIdx="0" presStyleCnt="1" custScaleX="199147" custScaleY="163753" custLinFactNeighborX="44370" custLinFactNeighborY="-338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ED7B2E7-1DB1-4148-A476-7C6189D62FA6}" srcId="{F2052E33-10DA-4CA9-A892-820284537EA0}" destId="{08695B5C-5499-4624-A6A3-FD0E8D5366F1}" srcOrd="0" destOrd="0" parTransId="{F4A7E63F-D397-4B84-91C9-EDFBE92654AA}" sibTransId="{F75A1804-13F8-4974-9440-BBB54D68786D}"/>
    <dgm:cxn modelId="{9A9C9D4F-5BE5-48A8-A410-8B91381AEEF1}" type="presOf" srcId="{08695B5C-5499-4624-A6A3-FD0E8D5366F1}" destId="{4B8B4DD5-75E5-4873-9ECC-3DEC25D036D5}" srcOrd="0" destOrd="0" presId="urn:microsoft.com/office/officeart/2009/3/layout/DescendingProcess"/>
    <dgm:cxn modelId="{D0BD870E-1127-4EC4-9AA9-CB1FFF9185F5}" type="presOf" srcId="{F2052E33-10DA-4CA9-A892-820284537EA0}" destId="{8BF3F329-F3A3-4B88-9248-31D9D7C10916}" srcOrd="0" destOrd="0" presId="urn:microsoft.com/office/officeart/2009/3/layout/DescendingProcess"/>
    <dgm:cxn modelId="{972826A1-F66E-4AF9-9220-BDA51F06817D}" type="presParOf" srcId="{8BF3F329-F3A3-4B88-9248-31D9D7C10916}" destId="{87D8427B-B1CF-42D2-9976-6FE66752FB50}" srcOrd="0" destOrd="0" presId="urn:microsoft.com/office/officeart/2009/3/layout/DescendingProcess"/>
    <dgm:cxn modelId="{63E9B60F-EEFD-4EF4-9786-9A2E7CDB60EA}" type="presParOf" srcId="{8BF3F329-F3A3-4B88-9248-31D9D7C10916}" destId="{4B8B4DD5-75E5-4873-9ECC-3DEC25D036D5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052E33-10DA-4CA9-A892-820284537EA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695B5C-5499-4624-A6A3-FD0E8D5366F1}">
      <dgm:prSet phldrT="[Текст]" custT="1"/>
      <dgm:spPr/>
      <dgm:t>
        <a:bodyPr/>
        <a:lstStyle/>
        <a:p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+14</a:t>
          </a:r>
          <a:r>
            <a:rPr lang="en-US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8,</a:t>
          </a:r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2%</a:t>
          </a:r>
          <a:endParaRPr lang="uk-UA" sz="20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5A1804-13F8-4974-9440-BBB54D68786D}" type="sibTrans" cxnId="{FED7B2E7-1DB1-4148-A476-7C6189D62FA6}">
      <dgm:prSet/>
      <dgm:spPr/>
      <dgm:t>
        <a:bodyPr/>
        <a:lstStyle/>
        <a:p>
          <a:endParaRPr lang="uk-UA"/>
        </a:p>
      </dgm:t>
    </dgm:pt>
    <dgm:pt modelId="{F4A7E63F-D397-4B84-91C9-EDFBE92654AA}" type="parTrans" cxnId="{FED7B2E7-1DB1-4148-A476-7C6189D62FA6}">
      <dgm:prSet/>
      <dgm:spPr/>
      <dgm:t>
        <a:bodyPr/>
        <a:lstStyle/>
        <a:p>
          <a:endParaRPr lang="uk-UA"/>
        </a:p>
      </dgm:t>
    </dgm:pt>
    <dgm:pt modelId="{8BF3F329-F3A3-4B88-9248-31D9D7C10916}" type="pres">
      <dgm:prSet presAssocID="{F2052E33-10DA-4CA9-A892-820284537EA0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uk-UA"/>
        </a:p>
      </dgm:t>
    </dgm:pt>
    <dgm:pt modelId="{87D8427B-B1CF-42D2-9976-6FE66752FB50}" type="pres">
      <dgm:prSet presAssocID="{F2052E33-10DA-4CA9-A892-820284537EA0}" presName="arrowNode" presStyleLbl="node1" presStyleIdx="0" presStyleCnt="1" custAng="17039127" custScaleX="104854" custScaleY="94778" custLinFactNeighborX="-8146" custLinFactNeighborY="-12098"/>
      <dgm:spPr>
        <a:solidFill>
          <a:srgbClr val="00B45A"/>
        </a:solidFill>
      </dgm:spPr>
    </dgm:pt>
    <dgm:pt modelId="{4B8B4DD5-75E5-4873-9ECC-3DEC25D036D5}" type="pres">
      <dgm:prSet presAssocID="{08695B5C-5499-4624-A6A3-FD0E8D5366F1}" presName="txNode1" presStyleLbl="revTx" presStyleIdx="0" presStyleCnt="1" custScaleX="199147" custScaleY="163753" custLinFactNeighborX="10010" custLinFactNeighborY="-2898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9F3AFCB-FFEC-4C6D-835C-CD72C61AF48F}" type="presOf" srcId="{08695B5C-5499-4624-A6A3-FD0E8D5366F1}" destId="{4B8B4DD5-75E5-4873-9ECC-3DEC25D036D5}" srcOrd="0" destOrd="0" presId="urn:microsoft.com/office/officeart/2009/3/layout/DescendingProcess"/>
    <dgm:cxn modelId="{BE655C75-439F-4E50-B7D9-71A0FC55ED73}" type="presOf" srcId="{F2052E33-10DA-4CA9-A892-820284537EA0}" destId="{8BF3F329-F3A3-4B88-9248-31D9D7C10916}" srcOrd="0" destOrd="0" presId="urn:microsoft.com/office/officeart/2009/3/layout/DescendingProcess"/>
    <dgm:cxn modelId="{FED7B2E7-1DB1-4148-A476-7C6189D62FA6}" srcId="{F2052E33-10DA-4CA9-A892-820284537EA0}" destId="{08695B5C-5499-4624-A6A3-FD0E8D5366F1}" srcOrd="0" destOrd="0" parTransId="{F4A7E63F-D397-4B84-91C9-EDFBE92654AA}" sibTransId="{F75A1804-13F8-4974-9440-BBB54D68786D}"/>
    <dgm:cxn modelId="{C868DFCC-1DAE-45C5-AD99-E8C6693696F3}" type="presParOf" srcId="{8BF3F329-F3A3-4B88-9248-31D9D7C10916}" destId="{87D8427B-B1CF-42D2-9976-6FE66752FB50}" srcOrd="0" destOrd="0" presId="urn:microsoft.com/office/officeart/2009/3/layout/DescendingProcess"/>
    <dgm:cxn modelId="{088C18A6-931C-4E15-AEF4-EE020453CA29}" type="presParOf" srcId="{8BF3F329-F3A3-4B88-9248-31D9D7C10916}" destId="{4B8B4DD5-75E5-4873-9ECC-3DEC25D036D5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DB326-2F0C-4EDB-8B5C-A99C31652C1D}">
      <dsp:nvSpPr>
        <dsp:cNvPr id="0" name=""/>
        <dsp:cNvSpPr/>
      </dsp:nvSpPr>
      <dsp:spPr>
        <a:xfrm rot="2864024">
          <a:off x="315006" y="763006"/>
          <a:ext cx="2380388" cy="1093045"/>
        </a:xfrm>
        <a:prstGeom prst="swooshArrow">
          <a:avLst>
            <a:gd name="adj1" fmla="val 16310"/>
            <a:gd name="adj2" fmla="val 31370"/>
          </a:avLst>
        </a:prstGeom>
        <a:solidFill>
          <a:srgbClr val="00B45A">
            <a:alpha val="84000"/>
          </a:srgbClr>
        </a:solidFill>
        <a:ln>
          <a:solidFill>
            <a:schemeClr val="tx1">
              <a:lumMod val="50000"/>
              <a:lumOff val="50000"/>
              <a:alpha val="96000"/>
            </a:schemeClr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C77748-1E59-41E8-B046-A4DD5BF1DF5E}">
      <dsp:nvSpPr>
        <dsp:cNvPr id="0" name=""/>
        <dsp:cNvSpPr/>
      </dsp:nvSpPr>
      <dsp:spPr>
        <a:xfrm>
          <a:off x="973132" y="524067"/>
          <a:ext cx="997044" cy="339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-</a:t>
          </a: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27,7%</a:t>
          </a:r>
        </a:p>
      </dsp:txBody>
      <dsp:txXfrm>
        <a:off x="973132" y="524067"/>
        <a:ext cx="997044" cy="339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C71D9-94B4-4525-BC12-3B4CDFB029FE}">
      <dsp:nvSpPr>
        <dsp:cNvPr id="0" name=""/>
        <dsp:cNvSpPr/>
      </dsp:nvSpPr>
      <dsp:spPr>
        <a:xfrm>
          <a:off x="4172834" y="223683"/>
          <a:ext cx="1335298" cy="46373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EB1CB-1E1D-4992-8BDC-23219259D20F}">
      <dsp:nvSpPr>
        <dsp:cNvPr id="0" name=""/>
        <dsp:cNvSpPr/>
      </dsp:nvSpPr>
      <dsp:spPr>
        <a:xfrm rot="1604014">
          <a:off x="7960760" y="1085893"/>
          <a:ext cx="324632" cy="420637"/>
        </a:xfrm>
        <a:prstGeom prst="downArrow">
          <a:avLst/>
        </a:prstGeom>
        <a:solidFill>
          <a:schemeClr val="bg1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78182-B9F6-44C6-BFE4-7A366B1379FE}">
      <dsp:nvSpPr>
        <dsp:cNvPr id="0" name=""/>
        <dsp:cNvSpPr/>
      </dsp:nvSpPr>
      <dsp:spPr>
        <a:xfrm>
          <a:off x="4254373" y="1459511"/>
          <a:ext cx="1242138" cy="310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 dirty="0"/>
        </a:p>
      </dsp:txBody>
      <dsp:txXfrm>
        <a:off x="4254373" y="1459511"/>
        <a:ext cx="1242138" cy="310534"/>
      </dsp:txXfrm>
    </dsp:sp>
    <dsp:sp modelId="{10D0C67D-A861-4D8E-B0F8-F7F2B716F01E}">
      <dsp:nvSpPr>
        <dsp:cNvPr id="0" name=""/>
        <dsp:cNvSpPr/>
      </dsp:nvSpPr>
      <dsp:spPr>
        <a:xfrm>
          <a:off x="1109926" y="0"/>
          <a:ext cx="7816549" cy="839035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Розглянуто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1</a:t>
          </a:r>
          <a:r>
            <a:rPr lang="uk-UA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3</a:t>
          </a:r>
          <a:r>
            <a:rPr lang="en-US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 </a:t>
          </a:r>
          <a:r>
            <a:rPr lang="ru-RU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тис справ </a:t>
          </a:r>
          <a:r>
            <a:rPr lang="ru-RU" sz="1800" b="0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на суму </a:t>
          </a:r>
          <a:r>
            <a:rPr lang="uk-UA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61,1</a:t>
          </a:r>
          <a:r>
            <a:rPr lang="ru-RU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 млрд грн</a:t>
          </a:r>
          <a:endParaRPr lang="uk-UA" sz="1800" b="1" strike="noStrike" kern="1200" dirty="0">
            <a:solidFill>
              <a:srgbClr val="002060"/>
            </a:solidFill>
            <a:effectLst/>
          </a:endParaRPr>
        </a:p>
      </dsp:txBody>
      <dsp:txXfrm>
        <a:off x="2254633" y="122874"/>
        <a:ext cx="5527135" cy="593287"/>
      </dsp:txXfrm>
    </dsp:sp>
    <dsp:sp modelId="{672F4408-D7C5-42F6-9E51-58E768791BF3}">
      <dsp:nvSpPr>
        <dsp:cNvPr id="0" name=""/>
        <dsp:cNvSpPr/>
      </dsp:nvSpPr>
      <dsp:spPr>
        <a:xfrm>
          <a:off x="2" y="1"/>
          <a:ext cx="9750882" cy="1656182"/>
        </a:xfrm>
        <a:prstGeom prst="funnel">
          <a:avLst/>
        </a:prstGeom>
        <a:solidFill>
          <a:srgbClr val="99CCFF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3C11F-FAAA-4BFC-B5DB-80A6D9A8402C}">
      <dsp:nvSpPr>
        <dsp:cNvPr id="0" name=""/>
        <dsp:cNvSpPr/>
      </dsp:nvSpPr>
      <dsp:spPr>
        <a:xfrm>
          <a:off x="0" y="0"/>
          <a:ext cx="9793088" cy="1276917"/>
        </a:xfrm>
        <a:prstGeom prst="roundRect">
          <a:avLst>
            <a:gd name="adj" fmla="val 10000"/>
          </a:avLst>
        </a:prstGeom>
        <a:solidFill>
          <a:srgbClr val="99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u="sng" kern="1200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На розгляд</a:t>
          </a:r>
          <a:r>
            <a:rPr lang="uk-UA" sz="2200" u="sng" kern="1200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і в судах</a:t>
          </a:r>
          <a:endParaRPr lang="ru-RU" sz="2200" u="sng" kern="1200" dirty="0" smtClean="0">
            <a:solidFill>
              <a:srgbClr val="002060"/>
            </a:solidFill>
            <a:latin typeface="e-Ukraine Head Light" pitchFamily="50" charset="-52"/>
            <a:ea typeface="Times New Roman" pitchFamily="18" charset="0"/>
            <a:cs typeface="Arial" pitchFamily="34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59</a:t>
          </a: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 тис справ </a:t>
          </a:r>
          <a:r>
            <a:rPr lang="ru-RU" sz="2200" kern="1200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на суму </a:t>
          </a:r>
          <a:r>
            <a:rPr lang="en-US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266,5</a:t>
          </a: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 млрд грн </a:t>
          </a:r>
          <a:endParaRPr lang="uk-UA" sz="2200" kern="1200" dirty="0">
            <a:solidFill>
              <a:srgbClr val="002060"/>
            </a:solidFill>
          </a:endParaRPr>
        </a:p>
      </dsp:txBody>
      <dsp:txXfrm>
        <a:off x="37400" y="37400"/>
        <a:ext cx="9718288" cy="1202117"/>
      </dsp:txXfrm>
    </dsp:sp>
    <dsp:sp modelId="{D37A1229-5730-458B-BBC3-1D7FB0460F25}">
      <dsp:nvSpPr>
        <dsp:cNvPr id="0" name=""/>
        <dsp:cNvSpPr/>
      </dsp:nvSpPr>
      <dsp:spPr>
        <a:xfrm rot="5400000">
          <a:off x="4654587" y="298304"/>
          <a:ext cx="483913" cy="2602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 rot="-5400000">
        <a:off x="4115811" y="1357569"/>
        <a:ext cx="1561466" cy="338739"/>
      </dsp:txXfrm>
    </dsp:sp>
    <dsp:sp modelId="{8A8F8631-89A9-40E4-943B-84CE7B7C8561}">
      <dsp:nvSpPr>
        <dsp:cNvPr id="0" name=""/>
        <dsp:cNvSpPr/>
      </dsp:nvSpPr>
      <dsp:spPr>
        <a:xfrm>
          <a:off x="0" y="1922135"/>
          <a:ext cx="9793088" cy="1276917"/>
        </a:xfrm>
        <a:prstGeom prst="roundRect">
          <a:avLst>
            <a:gd name="adj" fmla="val 10000"/>
          </a:avLst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0" u="sng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Судами розглянуто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0" u="sng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 на користь податкових органів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8,3 </a:t>
          </a:r>
          <a:r>
            <a:rPr lang="ru-RU" sz="2200" b="1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тис справ </a:t>
          </a:r>
          <a:r>
            <a:rPr lang="ru-RU" sz="2200" b="0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на суму </a:t>
          </a:r>
          <a:r>
            <a:rPr lang="en-US" sz="2200" b="1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49,3</a:t>
          </a:r>
          <a:r>
            <a:rPr lang="uk-UA" sz="2200" b="1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 </a:t>
          </a:r>
          <a:r>
            <a:rPr lang="ru-RU" sz="2200" b="1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млрд грн</a:t>
          </a:r>
          <a:endParaRPr lang="uk-UA" sz="2200" kern="1200" dirty="0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400" y="1959535"/>
        <a:ext cx="9718288" cy="1202117"/>
      </dsp:txXfrm>
    </dsp:sp>
    <dsp:sp modelId="{666078F7-2D81-4CB1-B000-17CD1D0011A3}">
      <dsp:nvSpPr>
        <dsp:cNvPr id="0" name=""/>
        <dsp:cNvSpPr/>
      </dsp:nvSpPr>
      <dsp:spPr>
        <a:xfrm rot="5400000">
          <a:off x="4658720" y="2214931"/>
          <a:ext cx="475646" cy="2602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kern="1200"/>
        </a:p>
      </dsp:txBody>
      <dsp:txXfrm rot="-5400000">
        <a:off x="4115812" y="3278327"/>
        <a:ext cx="1561462" cy="332952"/>
      </dsp:txXfrm>
    </dsp:sp>
    <dsp:sp modelId="{EB199679-3232-41F7-94E3-E99DCA9676A8}">
      <dsp:nvSpPr>
        <dsp:cNvPr id="0" name=""/>
        <dsp:cNvSpPr/>
      </dsp:nvSpPr>
      <dsp:spPr>
        <a:xfrm>
          <a:off x="0" y="3833248"/>
          <a:ext cx="9793088" cy="1276917"/>
        </a:xfrm>
        <a:prstGeom prst="roundRect">
          <a:avLst>
            <a:gd name="adj" fmla="val 10000"/>
          </a:avLst>
        </a:prstGeom>
        <a:solidFill>
          <a:srgbClr val="00B45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0" u="sng" strike="noStrike" kern="1200" dirty="0" smtClean="0">
              <a:solidFill>
                <a:schemeClr val="bg1"/>
              </a:solidFill>
              <a:effectLst/>
              <a:latin typeface="e-Ukraine Head Light" pitchFamily="50" charset="-52"/>
            </a:rPr>
            <a:t>Надійшло коштів до бюджету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strike="noStrike" kern="1200" dirty="0" smtClean="0">
              <a:solidFill>
                <a:schemeClr val="bg1"/>
              </a:solidFill>
              <a:effectLst/>
              <a:latin typeface="e-Ukraine Head Light" pitchFamily="50" charset="-52"/>
            </a:rPr>
            <a:t>2,</a:t>
          </a:r>
          <a:r>
            <a:rPr lang="en-US" sz="2200" b="1" strike="noStrike" kern="1200" smtClean="0">
              <a:solidFill>
                <a:schemeClr val="bg1"/>
              </a:solidFill>
              <a:effectLst/>
              <a:latin typeface="e-Ukraine Head Light" pitchFamily="50" charset="-52"/>
            </a:rPr>
            <a:t>4</a:t>
          </a:r>
          <a:r>
            <a:rPr lang="uk-UA" sz="2200" b="1" strike="noStrike" kern="1200" smtClean="0">
              <a:solidFill>
                <a:schemeClr val="bg1"/>
              </a:solidFill>
              <a:effectLst/>
              <a:latin typeface="e-Ukraine Head Light" pitchFamily="50" charset="-52"/>
            </a:rPr>
            <a:t> </a:t>
          </a:r>
          <a:r>
            <a:rPr lang="ru-RU" sz="2200" b="1" strike="noStrike" kern="1200" dirty="0" smtClean="0">
              <a:solidFill>
                <a:schemeClr val="bg1"/>
              </a:solidFill>
              <a:effectLst/>
              <a:latin typeface="e-Ukraine Head Light" pitchFamily="50" charset="-52"/>
            </a:rPr>
            <a:t>млрд грн</a:t>
          </a:r>
          <a:endParaRPr lang="uk-UA" sz="2200" kern="1200" dirty="0" smtClean="0">
            <a:solidFill>
              <a:schemeClr val="bg1"/>
            </a:solidFill>
          </a:endParaRPr>
        </a:p>
      </dsp:txBody>
      <dsp:txXfrm>
        <a:off x="37400" y="3870648"/>
        <a:ext cx="9718288" cy="1202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8427B-B1CF-42D2-9976-6FE66752FB50}">
      <dsp:nvSpPr>
        <dsp:cNvPr id="0" name=""/>
        <dsp:cNvSpPr/>
      </dsp:nvSpPr>
      <dsp:spPr>
        <a:xfrm rot="440263">
          <a:off x="609164" y="164438"/>
          <a:ext cx="1534966" cy="129484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B4DD5-75E5-4873-9ECC-3DEC25D036D5}">
      <dsp:nvSpPr>
        <dsp:cNvPr id="0" name=""/>
        <dsp:cNvSpPr/>
      </dsp:nvSpPr>
      <dsp:spPr>
        <a:xfrm>
          <a:off x="514438" y="-24198"/>
          <a:ext cx="1575842" cy="509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+67,7</a:t>
          </a:r>
          <a:endParaRPr lang="uk-UA" sz="2000" kern="12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4438" y="-24198"/>
        <a:ext cx="1575842" cy="5093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8427B-B1CF-42D2-9976-6FE66752FB50}">
      <dsp:nvSpPr>
        <dsp:cNvPr id="0" name=""/>
        <dsp:cNvSpPr/>
      </dsp:nvSpPr>
      <dsp:spPr>
        <a:xfrm rot="21435501">
          <a:off x="673797" y="194889"/>
          <a:ext cx="1819219" cy="1534625"/>
        </a:xfrm>
        <a:prstGeom prst="swooshArrow">
          <a:avLst>
            <a:gd name="adj1" fmla="val 16310"/>
            <a:gd name="adj2" fmla="val 31370"/>
          </a:avLst>
        </a:prstGeom>
        <a:solidFill>
          <a:srgbClr val="00B45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B4DD5-75E5-4873-9ECC-3DEC25D036D5}">
      <dsp:nvSpPr>
        <dsp:cNvPr id="0" name=""/>
        <dsp:cNvSpPr/>
      </dsp:nvSpPr>
      <dsp:spPr>
        <a:xfrm>
          <a:off x="239290" y="-28679"/>
          <a:ext cx="1867664" cy="603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+14</a:t>
          </a:r>
          <a:r>
            <a:rPr lang="en-US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8,</a:t>
          </a: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2%</a:t>
          </a:r>
          <a:endParaRPr lang="uk-UA" sz="2000" kern="12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9290" y="-28679"/>
        <a:ext cx="1867664" cy="603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0.58371</cdr:x>
      <cdr:y>0.23785</cdr:y>
    </cdr:from>
    <cdr:to>
      <cdr:x>0.71707</cdr:x>
      <cdr:y>0.46718</cdr:y>
    </cdr:to>
    <cdr:sp macro="" textlink="">
      <cdr:nvSpPr>
        <cdr:cNvPr id="3" name="Shape 2"/>
        <cdr:cNvSpPr/>
      </cdr:nvSpPr>
      <cdr:spPr>
        <a:xfrm xmlns:a="http://schemas.openxmlformats.org/drawingml/2006/main" rot="3994102">
          <a:off x="2793682" y="1089667"/>
          <a:ext cx="926090" cy="667784"/>
        </a:xfrm>
        <a:prstGeom xmlns:a="http://schemas.openxmlformats.org/drawingml/2006/main" prst="swooshArrow">
          <a:avLst>
            <a:gd name="adj1" fmla="val 16310"/>
            <a:gd name="adj2" fmla="val 31370"/>
          </a:avLst>
        </a:prstGeom>
        <a:blipFill xmlns:a="http://schemas.openxmlformats.org/drawingml/2006/main" rotWithShape="0">
          <a:blip xmlns:r="http://schemas.openxmlformats.org/officeDocument/2006/relationships" r:embed="rId1"/>
          <a:stretch>
            <a:fillRect/>
          </a:stretch>
        </a:blipFill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0.02637</cdr:x>
      <cdr:y>0.03215</cdr:y>
    </cdr:from>
    <cdr:to>
      <cdr:x>0.37674</cdr:x>
      <cdr:y>0.10948</cdr:y>
    </cdr:to>
    <cdr:sp macro="" textlink="">
      <cdr:nvSpPr>
        <cdr:cNvPr id="3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0917" y="141234"/>
          <a:ext cx="1872208" cy="3396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lIns="91424" tIns="45712" rIns="91424" bIns="45712"/>
        <a:lstStyle xmlns:a="http://schemas.openxmlformats.org/drawingml/2006/main">
          <a:defPPr>
            <a:defRPr lang="en-US"/>
          </a:defPPr>
          <a:lvl1pPr marL="0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18958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37913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56873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75832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94786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13741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32704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51659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ct val="0"/>
            </a:spcBef>
            <a:spcAft>
              <a:spcPts val="456"/>
            </a:spcAft>
            <a:buFont typeface="Arial" panose="020B0604020202020204" pitchFamily="34" charset="0"/>
            <a:buNone/>
          </a:pPr>
          <a:r>
            <a:rPr lang="uk-UA" sz="1600" b="1" i="1" u="sng" dirty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Сума </a:t>
          </a:r>
          <a:r>
            <a:rPr lang="uk-UA" sz="1600" i="1" u="sng" dirty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(</a:t>
          </a:r>
          <a:r>
            <a:rPr lang="uk-UA" sz="1600" i="1" u="sng" dirty="0" smtClean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млн </a:t>
          </a:r>
          <a:r>
            <a:rPr lang="uk-UA" sz="1600" i="1" u="sng" dirty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грн) </a:t>
          </a:r>
          <a:endParaRPr lang="en-US" sz="1600" b="1" i="1" u="sng" dirty="0">
            <a:solidFill>
              <a:srgbClr val="002060"/>
            </a:solidFill>
            <a:latin typeface="e-Ukraine Head" pitchFamily="50" charset="-52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08/07/2021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08/07/2021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18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5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4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3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9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1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02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16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62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49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45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895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7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6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5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47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3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27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1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77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7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pPr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92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8958" indent="0">
              <a:buNone/>
              <a:defRPr sz="3200"/>
            </a:lvl2pPr>
            <a:lvl3pPr marL="1037913" indent="0">
              <a:buNone/>
              <a:defRPr sz="2700"/>
            </a:lvl3pPr>
            <a:lvl4pPr marL="1556873" indent="0">
              <a:buNone/>
              <a:defRPr sz="2300"/>
            </a:lvl4pPr>
            <a:lvl5pPr marL="2075832" indent="0">
              <a:buNone/>
              <a:defRPr sz="2300"/>
            </a:lvl5pPr>
            <a:lvl6pPr marL="2594786" indent="0">
              <a:buNone/>
              <a:defRPr sz="2300"/>
            </a:lvl6pPr>
            <a:lvl7pPr marL="3113741" indent="0">
              <a:buNone/>
              <a:defRPr sz="2300"/>
            </a:lvl7pPr>
            <a:lvl8pPr marL="3632704" indent="0">
              <a:buNone/>
              <a:defRPr sz="2300"/>
            </a:lvl8pPr>
            <a:lvl9pPr marL="415165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08.07.2021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2"/>
            <a:ext cx="2495127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fld id="{0C43B680-2523-491A-B8C6-45287A4DBC32}" type="datetime1">
              <a:rPr lang="ru-RU" smtClean="0"/>
              <a:pPr defTabSz="909884"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2"/>
            <a:ext cx="3386243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2"/>
            <a:ext cx="2495127" cy="402567"/>
          </a:xfrm>
          <a:prstGeom prst="rect">
            <a:avLst/>
          </a:prstGeom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0988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0988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895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791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687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58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215" indent="-3892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306" indent="-3243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39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35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308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4268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3224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2180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1143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8958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791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687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5832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4786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741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2704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1659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08.07.2021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5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chart" Target="../charts/chart3.xm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1.png"/><Relationship Id="rId5" Type="http://schemas.openxmlformats.org/officeDocument/2006/relationships/diagramData" Target="../diagrams/data1.xml"/><Relationship Id="rId10" Type="http://schemas.openxmlformats.org/officeDocument/2006/relationships/image" Target="../media/image2.png"/><Relationship Id="rId4" Type="http://schemas.openxmlformats.org/officeDocument/2006/relationships/chart" Target="../charts/chart4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chart" Target="../charts/chart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12" Type="http://schemas.openxmlformats.org/officeDocument/2006/relationships/diagramQuickStyle" Target="../diagrams/quickStyl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4.xml"/><Relationship Id="rId11" Type="http://schemas.openxmlformats.org/officeDocument/2006/relationships/diagramLayout" Target="../diagrams/layout5.xml"/><Relationship Id="rId5" Type="http://schemas.openxmlformats.org/officeDocument/2006/relationships/diagramData" Target="../diagrams/data4.xml"/><Relationship Id="rId10" Type="http://schemas.openxmlformats.org/officeDocument/2006/relationships/diagramData" Target="../diagrams/data5.xml"/><Relationship Id="rId4" Type="http://schemas.openxmlformats.org/officeDocument/2006/relationships/chart" Target="../charts/chart6.xml"/><Relationship Id="rId9" Type="http://schemas.microsoft.com/office/2007/relationships/diagramDrawing" Target="../diagrams/drawing4.xml"/><Relationship Id="rId14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268"/>
            <a:ext cx="10693400" cy="115752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uk-UA" sz="2000" b="1" dirty="0"/>
              <a:t/>
            </a:r>
            <a:br>
              <a:rPr lang="uk-UA" sz="2000" b="1" dirty="0"/>
            </a:br>
            <a:endParaRPr lang="ru-RU" sz="20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671695"/>
              </p:ext>
            </p:extLst>
          </p:nvPr>
        </p:nvGraphicFramePr>
        <p:xfrm>
          <a:off x="306140" y="1393025"/>
          <a:ext cx="5324600" cy="3911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4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0</a:t>
            </a:fld>
            <a:endParaRPr lang="ru-RU" altLang="uk-UA" dirty="0">
              <a:latin typeface="+mj-lt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574073"/>
              </p:ext>
            </p:extLst>
          </p:nvPr>
        </p:nvGraphicFramePr>
        <p:xfrm>
          <a:off x="306140" y="4278008"/>
          <a:ext cx="5324598" cy="3967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6140" y="2371924"/>
            <a:ext cx="1310259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Кількість </a:t>
            </a:r>
            <a:endParaRPr lang="en-US" sz="1400" b="1" i="1" u="sng" dirty="0" smtClean="0">
              <a:solidFill>
                <a:schemeClr val="tx2">
                  <a:lumMod val="75000"/>
                </a:schemeClr>
              </a:solidFill>
              <a:latin typeface="e-Ukraine Head" pitchFamily="50" charset="-52"/>
              <a:ea typeface="Times New Roman" pitchFamily="18" charset="0"/>
              <a:cs typeface="Arial" pitchFamily="34" charset="0"/>
            </a:endParaRPr>
          </a:p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справ</a:t>
            </a:r>
            <a:endParaRPr lang="uk-UA" sz="1400" b="1" i="1" u="sng" dirty="0">
              <a:solidFill>
                <a:schemeClr val="tx2">
                  <a:lumMod val="7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4747" y="5812624"/>
            <a:ext cx="1491741" cy="75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Сума </a:t>
            </a:r>
            <a:endParaRPr lang="en-US" sz="1400" b="1" i="1" u="sng" dirty="0" smtClean="0">
              <a:solidFill>
                <a:schemeClr val="tx2">
                  <a:lumMod val="75000"/>
                </a:schemeClr>
              </a:solidFill>
              <a:latin typeface="e-Ukraine Head" pitchFamily="50" charset="-52"/>
              <a:ea typeface="Times New Roman" pitchFamily="18" charset="0"/>
              <a:cs typeface="Arial" pitchFamily="34" charset="0"/>
            </a:endParaRPr>
          </a:p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по </a:t>
            </a:r>
            <a:r>
              <a:rPr lang="uk-UA" sz="1400" b="1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справах</a:t>
            </a:r>
            <a:r>
              <a:rPr lang="uk-UA" sz="1400" b="1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</a:t>
            </a:r>
            <a:endParaRPr lang="en-US" sz="1400" b="1" i="1" dirty="0" smtClean="0">
              <a:solidFill>
                <a:schemeClr val="tx2">
                  <a:lumMod val="75000"/>
                </a:schemeClr>
              </a:solidFill>
              <a:latin typeface="e-Ukraine Head" pitchFamily="50" charset="-52"/>
              <a:ea typeface="Times New Roman" pitchFamily="18" charset="0"/>
              <a:cs typeface="Arial" pitchFamily="34" charset="0"/>
            </a:endParaRPr>
          </a:p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i="1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(</a:t>
            </a:r>
            <a:r>
              <a:rPr lang="uk-UA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мл</a:t>
            </a:r>
            <a:r>
              <a:rPr lang="ru-RU" sz="1400" i="1" dirty="0" err="1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грн)</a:t>
            </a:r>
            <a:endParaRPr lang="uk-UA" sz="1400" i="1" dirty="0">
              <a:solidFill>
                <a:schemeClr val="tx2">
                  <a:lumMod val="7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22628" y="180151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extBox 10"/>
          <p:cNvSpPr txBox="1"/>
          <p:nvPr/>
        </p:nvSpPr>
        <p:spPr>
          <a:xfrm>
            <a:off x="306140" y="235391"/>
            <a:ext cx="5859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i="1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rPr>
              <a:t>Справи, що знаходились на розгляді станом на 01.07.2021</a:t>
            </a:r>
            <a:endParaRPr lang="uk-UA" sz="2200" i="1" dirty="0">
              <a:solidFill>
                <a:schemeClr val="tx2">
                  <a:lumMod val="75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2909156" y="4140669"/>
            <a:ext cx="1368152" cy="1008112"/>
          </a:xfrm>
          <a:prstGeom prst="mathPlus">
            <a:avLst/>
          </a:prstGeom>
          <a:solidFill>
            <a:srgbClr val="E0E0E0"/>
          </a:solidFill>
          <a:ln>
            <a:solidFill>
              <a:srgbClr val="E0E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225317" y="3348583"/>
            <a:ext cx="1156123" cy="2232248"/>
          </a:xfrm>
          <a:prstGeom prst="rightArrow">
            <a:avLst/>
          </a:prstGeom>
          <a:solidFill>
            <a:srgbClr val="E0E0E0"/>
          </a:solidFill>
          <a:ln>
            <a:solidFill>
              <a:srgbClr val="E0E0E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20" name="Пряма сполучна лінія 7"/>
          <p:cNvCxnSpPr/>
          <p:nvPr/>
        </p:nvCxnSpPr>
        <p:spPr>
          <a:xfrm>
            <a:off x="306140" y="1277002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сполучна лінія 9"/>
          <p:cNvCxnSpPr/>
          <p:nvPr/>
        </p:nvCxnSpPr>
        <p:spPr>
          <a:xfrm>
            <a:off x="306140" y="1188343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478612" y="2376265"/>
            <a:ext cx="3950313" cy="3812168"/>
          </a:xfrm>
          <a:prstGeom prst="ellipse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Всього </a:t>
            </a:r>
          </a:p>
          <a:p>
            <a:pPr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59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тис справ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на суму </a:t>
            </a:r>
          </a:p>
          <a:p>
            <a:pPr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266,5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млрд грн </a:t>
            </a:r>
            <a:endParaRPr lang="uk-UA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Прямая соединительная линия 29"/>
          <p:cNvCxnSpPr/>
          <p:nvPr/>
        </p:nvCxnSpPr>
        <p:spPr>
          <a:xfrm>
            <a:off x="4989510" y="1764407"/>
            <a:ext cx="0" cy="5357023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759216" y="1908362"/>
            <a:ext cx="2141105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uk-UA" dirty="0"/>
              <a:t>По кількості справ </a:t>
            </a:r>
            <a:r>
              <a:rPr lang="uk-UA" b="0" dirty="0"/>
              <a:t>(тис</a:t>
            </a:r>
            <a:r>
              <a:rPr lang="uk-UA" b="0" dirty="0" smtClean="0"/>
              <a:t>)</a:t>
            </a:r>
            <a:endParaRPr lang="ru-RU" b="0" dirty="0"/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831620" y="2066386"/>
            <a:ext cx="2632880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uk-UA" dirty="0" smtClean="0"/>
              <a:t>По </a:t>
            </a:r>
            <a:r>
              <a:rPr lang="uk-UA" dirty="0"/>
              <a:t>сумі справ </a:t>
            </a:r>
            <a:endParaRPr lang="en-US" dirty="0" smtClean="0"/>
          </a:p>
          <a:p>
            <a:r>
              <a:rPr lang="uk-UA" b="0" dirty="0" smtClean="0"/>
              <a:t>млрд </a:t>
            </a:r>
            <a:r>
              <a:rPr lang="uk-UA" b="0" dirty="0"/>
              <a:t>грн) </a:t>
            </a:r>
            <a:endParaRPr lang="en-US" b="0" dirty="0"/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2650609892"/>
              </p:ext>
            </p:extLst>
          </p:nvPr>
        </p:nvGraphicFramePr>
        <p:xfrm>
          <a:off x="92405" y="2384327"/>
          <a:ext cx="4489443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3949565058"/>
              </p:ext>
            </p:extLst>
          </p:nvPr>
        </p:nvGraphicFramePr>
        <p:xfrm>
          <a:off x="4989510" y="3019358"/>
          <a:ext cx="5007379" cy="403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8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6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30" y="6800852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6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2020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1" y="6803085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6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878028" y="6796005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6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029838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6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2020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099717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6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міс</a:t>
            </a:r>
            <a:endParaRPr lang="uk-UA" sz="1400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45" name="Прямокутник 93"/>
          <p:cNvSpPr/>
          <p:nvPr/>
        </p:nvSpPr>
        <p:spPr>
          <a:xfrm>
            <a:off x="6935125" y="4709829"/>
            <a:ext cx="1211440" cy="564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r>
              <a:rPr lang="en-US" sz="2000" i="1" kern="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-1</a:t>
            </a:r>
            <a:r>
              <a:rPr lang="uk-UA" sz="2000" i="1" kern="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2%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7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1</a:t>
            </a:fld>
            <a:endParaRPr lang="ru-RU" altLang="uk-UA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68028459"/>
              </p:ext>
            </p:extLst>
          </p:nvPr>
        </p:nvGraphicFramePr>
        <p:xfrm>
          <a:off x="856638" y="3636615"/>
          <a:ext cx="4058014" cy="316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51401" y="184519"/>
            <a:ext cx="6184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sz="2200" u="none" dirty="0"/>
              <a:t>Динаміка кількості </a:t>
            </a:r>
            <a:r>
              <a:rPr lang="ru-RU" sz="2200" u="none" dirty="0"/>
              <a:t>судових </a:t>
            </a:r>
            <a:r>
              <a:rPr lang="uk-UA" sz="2200" u="none" dirty="0"/>
              <a:t>справ, що знаходились  на розгляді</a:t>
            </a:r>
          </a:p>
        </p:txBody>
      </p:sp>
      <p:sp>
        <p:nvSpPr>
          <p:cNvPr id="38" name="Shape 37"/>
          <p:cNvSpPr/>
          <p:nvPr/>
        </p:nvSpPr>
        <p:spPr>
          <a:xfrm rot="3994102">
            <a:off x="2597708" y="3094636"/>
            <a:ext cx="926100" cy="667781"/>
          </a:xfrm>
          <a:prstGeom prst="swooshArrow">
            <a:avLst>
              <a:gd name="adj1" fmla="val 16310"/>
              <a:gd name="adj2" fmla="val 31370"/>
            </a:avLst>
          </a:prstGeom>
          <a:blipFill rotWithShape="0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3" name="Группа 42"/>
          <p:cNvGrpSpPr/>
          <p:nvPr/>
        </p:nvGrpSpPr>
        <p:grpSpPr>
          <a:xfrm>
            <a:off x="3060757" y="2575938"/>
            <a:ext cx="1681438" cy="720750"/>
            <a:chOff x="-1216313" y="154439"/>
            <a:chExt cx="3458244" cy="1746591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97575" y="154439"/>
              <a:ext cx="2064506" cy="5125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Прямоугольник 46"/>
            <p:cNvSpPr/>
            <p:nvPr/>
          </p:nvSpPr>
          <p:spPr>
            <a:xfrm>
              <a:off x="-1216313" y="1388527"/>
              <a:ext cx="3458244" cy="512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b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rgbClr val="002060"/>
                  </a:solidFill>
                  <a:effectLst>
                    <a:glow rad="139700">
                      <a:srgbClr val="FFFFFF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-Ukraine Head" pitchFamily="50" charset="-52"/>
                  <a:cs typeface="Arial"/>
                </a:rPr>
                <a:t>-28,4%</a:t>
              </a:r>
              <a:endParaRPr lang="ru-RU" sz="2000" dirty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8216673" y="2876202"/>
            <a:ext cx="1681438" cy="1353171"/>
            <a:chOff x="-1244123" y="154439"/>
            <a:chExt cx="3458243" cy="3318259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97575" y="154439"/>
              <a:ext cx="2064506" cy="5125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Прямоугольник 51"/>
            <p:cNvSpPr/>
            <p:nvPr/>
          </p:nvSpPr>
          <p:spPr>
            <a:xfrm>
              <a:off x="-1244123" y="2960196"/>
              <a:ext cx="3458243" cy="512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b" anchorCtr="0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FFFFFF">
                    <a:lumMod val="50000"/>
                  </a:srgbClr>
                </a:buClr>
                <a:defRPr/>
              </a:pPr>
              <a:r>
                <a:rPr lang="uk-UA" sz="2000" dirty="0" smtClean="0">
                  <a:solidFill>
                    <a:srgbClr val="002060"/>
                  </a:solidFill>
                  <a:effectLst>
                    <a:glow rad="139700">
                      <a:srgbClr val="FFFFFF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-Ukraine Head" pitchFamily="50" charset="-52"/>
                  <a:cs typeface="Arial"/>
                </a:rPr>
                <a:t>-16,4%</a:t>
              </a:r>
              <a:endParaRPr lang="uk-UA" sz="2000" dirty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endParaRPr>
            </a:p>
          </p:txBody>
        </p:sp>
      </p:grpSp>
      <p:sp>
        <p:nvSpPr>
          <p:cNvPr id="54" name="Shape 53"/>
          <p:cNvSpPr/>
          <p:nvPr/>
        </p:nvSpPr>
        <p:spPr>
          <a:xfrm rot="2864024">
            <a:off x="6253744" y="5001127"/>
            <a:ext cx="2380388" cy="1093045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45A">
              <a:alpha val="84000"/>
            </a:srgbClr>
          </a:solidFill>
          <a:ln>
            <a:solidFill>
              <a:schemeClr val="tx1">
                <a:lumMod val="50000"/>
                <a:lumOff val="50000"/>
                <a:alpha val="96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cxnSp>
        <p:nvCxnSpPr>
          <p:cNvPr id="56" name="Пряма сполучна лінія 7"/>
          <p:cNvCxnSpPr/>
          <p:nvPr/>
        </p:nvCxnSpPr>
        <p:spPr>
          <a:xfrm>
            <a:off x="351401" y="1188343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 сполучна лінія 9"/>
          <p:cNvCxnSpPr/>
          <p:nvPr/>
        </p:nvCxnSpPr>
        <p:spPr>
          <a:xfrm>
            <a:off x="331432" y="1070345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647920" y="129279"/>
            <a:ext cx="3764632" cy="87992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3001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2</a:t>
            </a:fld>
            <a:endParaRPr lang="ru-RU" altLang="uk-UA" dirty="0">
              <a:latin typeface="+mj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0" y="3384297"/>
            <a:ext cx="4032448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algn="ctr"/>
            <a:r>
              <a:rPr lang="uk-UA" b="0" dirty="0" smtClean="0"/>
              <a:t>Справи вирішені </a:t>
            </a:r>
          </a:p>
          <a:p>
            <a:pPr algn="ctr"/>
            <a:r>
              <a:rPr lang="uk-UA" dirty="0" smtClean="0"/>
              <a:t>на </a:t>
            </a:r>
            <a:r>
              <a:rPr lang="uk-UA" dirty="0"/>
              <a:t>користь податкових </a:t>
            </a:r>
            <a:r>
              <a:rPr lang="uk-UA" dirty="0" smtClean="0"/>
              <a:t>органів</a:t>
            </a:r>
            <a:endParaRPr lang="ru-RU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755523" y="3384297"/>
            <a:ext cx="3549425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algn="ctr"/>
            <a:r>
              <a:rPr lang="uk-UA" b="0" dirty="0" smtClean="0"/>
              <a:t>Справи вирішені</a:t>
            </a:r>
          </a:p>
          <a:p>
            <a:pPr algn="ctr"/>
            <a:r>
              <a:rPr lang="uk-UA" dirty="0" smtClean="0"/>
              <a:t>на </a:t>
            </a:r>
            <a:r>
              <a:rPr lang="uk-UA" dirty="0"/>
              <a:t>користь </a:t>
            </a:r>
            <a:r>
              <a:rPr lang="uk-UA" dirty="0" smtClean="0"/>
              <a:t>платників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60622252"/>
              </p:ext>
            </p:extLst>
          </p:nvPr>
        </p:nvGraphicFramePr>
        <p:xfrm>
          <a:off x="351401" y="1627685"/>
          <a:ext cx="9750885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800832"/>
              </p:ext>
            </p:extLst>
          </p:nvPr>
        </p:nvGraphicFramePr>
        <p:xfrm>
          <a:off x="90116" y="3884178"/>
          <a:ext cx="10513168" cy="356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1602284" y="2747550"/>
            <a:ext cx="792088" cy="527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8139909" y="2750788"/>
            <a:ext cx="792088" cy="527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351401" y="307535"/>
            <a:ext cx="6147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u="none" dirty="0"/>
              <a:t>Результати розгляду </a:t>
            </a:r>
            <a:r>
              <a:rPr lang="uk-UA" u="none" dirty="0" smtClean="0"/>
              <a:t>судових справ</a:t>
            </a:r>
            <a:endParaRPr lang="uk-UA" u="none" dirty="0"/>
          </a:p>
        </p:txBody>
      </p:sp>
      <p:cxnSp>
        <p:nvCxnSpPr>
          <p:cNvPr id="23" name="Пряма сполучна лінія 7"/>
          <p:cNvCxnSpPr/>
          <p:nvPr/>
        </p:nvCxnSpPr>
        <p:spPr>
          <a:xfrm>
            <a:off x="351401" y="1149545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9"/>
          <p:cNvCxnSpPr/>
          <p:nvPr/>
        </p:nvCxnSpPr>
        <p:spPr>
          <a:xfrm>
            <a:off x="331432" y="994981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647920" y="67630"/>
            <a:ext cx="3764632" cy="879922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7" name="Прямая соединительная линия 29"/>
          <p:cNvCxnSpPr/>
          <p:nvPr/>
        </p:nvCxnSpPr>
        <p:spPr>
          <a:xfrm>
            <a:off x="5202684" y="3384297"/>
            <a:ext cx="0" cy="3312948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274789" y="7020991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Calibri"/>
              </a:rPr>
              <a:pPr/>
              <a:t>3</a:t>
            </a:fld>
            <a:endParaRPr lang="ru-RU" altLang="uk-UA" dirty="0">
              <a:latin typeface="Calibri"/>
            </a:endParaRPr>
          </a:p>
        </p:txBody>
      </p:sp>
      <p:cxnSp>
        <p:nvCxnSpPr>
          <p:cNvPr id="23" name="Пряма сполучна лінія 7"/>
          <p:cNvCxnSpPr/>
          <p:nvPr/>
        </p:nvCxnSpPr>
        <p:spPr>
          <a:xfrm>
            <a:off x="351401" y="1149545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9"/>
          <p:cNvCxnSpPr/>
          <p:nvPr/>
        </p:nvCxnSpPr>
        <p:spPr>
          <a:xfrm>
            <a:off x="331432" y="994981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7920" y="67630"/>
            <a:ext cx="3764632" cy="87992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82613199"/>
              </p:ext>
            </p:extLst>
          </p:nvPr>
        </p:nvGraphicFramePr>
        <p:xfrm>
          <a:off x="450157" y="1836415"/>
          <a:ext cx="9793088" cy="5112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55965" y="178111"/>
            <a:ext cx="6167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sz="2200" u="none" dirty="0" smtClean="0">
                <a:solidFill>
                  <a:srgbClr val="1F497D">
                    <a:lumMod val="75000"/>
                  </a:srgbClr>
                </a:solidFill>
              </a:rPr>
              <a:t>Результативність супроводження судових справ</a:t>
            </a:r>
            <a:endParaRPr lang="uk-UA" sz="2200" u="none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6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274789" y="7020991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4</a:t>
            </a:fld>
            <a:endParaRPr lang="ru-RU" altLang="uk-UA" dirty="0">
              <a:latin typeface="+mj-lt"/>
            </a:endParaRPr>
          </a:p>
        </p:txBody>
      </p:sp>
      <p:cxnSp>
        <p:nvCxnSpPr>
          <p:cNvPr id="23" name="Пряма сполучна лінія 7"/>
          <p:cNvCxnSpPr/>
          <p:nvPr/>
        </p:nvCxnSpPr>
        <p:spPr>
          <a:xfrm>
            <a:off x="351401" y="1149545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9"/>
          <p:cNvCxnSpPr/>
          <p:nvPr/>
        </p:nvCxnSpPr>
        <p:spPr>
          <a:xfrm>
            <a:off x="331432" y="994981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47920" y="67630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TextBox 27"/>
          <p:cNvSpPr txBox="1"/>
          <p:nvPr/>
        </p:nvSpPr>
        <p:spPr>
          <a:xfrm>
            <a:off x="365837" y="164776"/>
            <a:ext cx="5988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sz="2200" u="none" dirty="0" smtClean="0"/>
              <a:t>Стан надходження коштів до бюджету</a:t>
            </a:r>
            <a:endParaRPr lang="uk-UA" sz="2200" u="none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665846365"/>
              </p:ext>
            </p:extLst>
          </p:nvPr>
        </p:nvGraphicFramePr>
        <p:xfrm>
          <a:off x="0" y="1749710"/>
          <a:ext cx="10693400" cy="5703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27427752"/>
              </p:ext>
            </p:extLst>
          </p:nvPr>
        </p:nvGraphicFramePr>
        <p:xfrm>
          <a:off x="2754412" y="4356695"/>
          <a:ext cx="251156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95725696"/>
              </p:ext>
            </p:extLst>
          </p:nvPr>
        </p:nvGraphicFramePr>
        <p:xfrm>
          <a:off x="5207760" y="2844527"/>
          <a:ext cx="288032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0178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28278</TotalTime>
  <Words>189</Words>
  <Application>Microsoft Office PowerPoint</Application>
  <PresentationFormat>Произвольный</PresentationFormat>
  <Paragraphs>72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ДФС</vt:lpstr>
      <vt:lpstr>1_ДФС</vt:lpstr>
      <vt:lpstr>2_ДФС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КРУК СВІТЛАНА МИКОЛАЇВНА</cp:lastModifiedBy>
  <cp:revision>1993</cp:revision>
  <cp:lastPrinted>2021-04-07T08:23:53Z</cp:lastPrinted>
  <dcterms:created xsi:type="dcterms:W3CDTF">2011-04-27T14:29:14Z</dcterms:created>
  <dcterms:modified xsi:type="dcterms:W3CDTF">2021-07-08T07:02:51Z</dcterms:modified>
</cp:coreProperties>
</file>