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drawings/drawing4.xml" ContentType="application/vnd.openxmlformats-officedocument.drawingml.chartshapes+xml"/>
  <Override PartName="/ppt/charts/chart7.xml" ContentType="application/vnd.openxmlformats-officedocument.drawingml.chart+xml"/>
  <Override PartName="/ppt/theme/themeOverride3.xml" ContentType="application/vnd.openxmlformats-officedocument.themeOverride+xml"/>
  <Override PartName="/ppt/drawings/drawing5.xml" ContentType="application/vnd.openxmlformats-officedocument.drawingml.chartshapes+xml"/>
  <Override PartName="/ppt/charts/chart8.xml" ContentType="application/vnd.openxmlformats-officedocument.drawingml.chart+xml"/>
  <Override PartName="/ppt/drawings/drawing6.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9.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8" r:id="rId3"/>
    <p:sldId id="257" r:id="rId4"/>
    <p:sldId id="259" r:id="rId5"/>
    <p:sldId id="260" r:id="rId6"/>
    <p:sldId id="261" r:id="rId7"/>
    <p:sldId id="262" r:id="rId8"/>
    <p:sldId id="263"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65"/>
    <a:srgbClr val="009CF2"/>
    <a:srgbClr val="B79CFC"/>
    <a:srgbClr val="F66400"/>
    <a:srgbClr val="F6BB00"/>
    <a:srgbClr val="B4ABF3"/>
    <a:srgbClr val="FFE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954" y="-324"/>
      </p:cViewPr>
      <p:guideLst>
        <p:guide orient="horz" pos="4320"/>
        <p:guide pos="76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solidFill>
                  <a:schemeClr val="tx1">
                    <a:lumMod val="50000"/>
                  </a:schemeClr>
                </a:solidFill>
              </a:defRPr>
            </a:pPr>
            <a:r>
              <a:rPr lang="uk-UA" dirty="0">
                <a:solidFill>
                  <a:schemeClr val="tx1">
                    <a:lumMod val="50000"/>
                  </a:schemeClr>
                </a:solidFill>
              </a:rPr>
              <a:t>Укомплектованість </a:t>
            </a:r>
            <a:r>
              <a:rPr lang="uk-UA" dirty="0" smtClean="0">
                <a:solidFill>
                  <a:schemeClr val="tx1">
                    <a:lumMod val="50000"/>
                  </a:schemeClr>
                </a:solidFill>
              </a:rPr>
              <a:t>штату </a:t>
            </a:r>
          </a:p>
          <a:p>
            <a:pPr>
              <a:defRPr>
                <a:solidFill>
                  <a:schemeClr val="tx1">
                    <a:lumMod val="50000"/>
                  </a:schemeClr>
                </a:solidFill>
              </a:defRPr>
            </a:pPr>
            <a:r>
              <a:rPr lang="uk-UA" dirty="0" smtClean="0">
                <a:solidFill>
                  <a:schemeClr val="tx1">
                    <a:lumMod val="50000"/>
                  </a:schemeClr>
                </a:solidFill>
              </a:rPr>
              <a:t>апарату ДПС по категоріям</a:t>
            </a:r>
            <a:r>
              <a:rPr lang="uk-UA" baseline="0" dirty="0" smtClean="0">
                <a:solidFill>
                  <a:schemeClr val="tx1">
                    <a:lumMod val="50000"/>
                  </a:schemeClr>
                </a:solidFill>
              </a:rPr>
              <a:t> посад</a:t>
            </a:r>
            <a:endParaRPr lang="uk-UA" dirty="0">
              <a:solidFill>
                <a:schemeClr val="tx1">
                  <a:lumMod val="50000"/>
                </a:schemeClr>
              </a:solidFill>
            </a:endParaRPr>
          </a:p>
        </c:rich>
      </c:tx>
      <c:layout/>
      <c:overlay val="0"/>
    </c:title>
    <c:autoTitleDeleted val="0"/>
    <c:plotArea>
      <c:layout>
        <c:manualLayout>
          <c:layoutTarget val="inner"/>
          <c:xMode val="edge"/>
          <c:yMode val="edge"/>
          <c:x val="0.2894328348561413"/>
          <c:y val="0.16557892673765012"/>
          <c:w val="0.41811628092668851"/>
          <c:h val="0.73761868278485176"/>
        </c:manualLayout>
      </c:layout>
      <c:doughnutChart>
        <c:varyColors val="1"/>
        <c:ser>
          <c:idx val="0"/>
          <c:order val="0"/>
          <c:tx>
            <c:strRef>
              <c:f>Аркуш1!$B$1</c:f>
              <c:strCache>
                <c:ptCount val="1"/>
                <c:pt idx="0">
                  <c:v>Стовпець1</c:v>
                </c:pt>
              </c:strCache>
            </c:strRef>
          </c:tx>
          <c:spPr>
            <a:scene3d>
              <a:camera prst="orthographicFront"/>
              <a:lightRig rig="threePt" dir="t"/>
            </a:scene3d>
            <a:sp3d>
              <a:bevelT w="82550" h="44450" prst="angle"/>
              <a:bevelB w="82550" h="44450" prst="angle"/>
              <a:contourClr>
                <a:srgbClr val="000000"/>
              </a:contourClr>
            </a:sp3d>
          </c:spPr>
          <c:dLbls>
            <c:dLbl>
              <c:idx val="0"/>
              <c:layout>
                <c:manualLayout>
                  <c:x val="-1.0563291584442644E-2"/>
                  <c:y val="-1.8634992071219627E-2"/>
                </c:manualLayout>
              </c:layout>
              <c:tx>
                <c:rich>
                  <a:bodyPr/>
                  <a:lstStyle/>
                  <a:p>
                    <a:r>
                      <a:rPr lang="uk-UA" b="1" dirty="0" err="1" smtClean="0">
                        <a:solidFill>
                          <a:schemeClr val="tx1">
                            <a:lumMod val="50000"/>
                          </a:schemeClr>
                        </a:solidFill>
                      </a:rPr>
                      <a:t>Кат.А</a:t>
                    </a:r>
                    <a:endParaRPr lang="uk-UA" b="1" dirty="0" smtClean="0">
                      <a:solidFill>
                        <a:schemeClr val="tx1">
                          <a:lumMod val="50000"/>
                        </a:schemeClr>
                      </a:solidFill>
                    </a:endParaRPr>
                  </a:p>
                  <a:p>
                    <a:r>
                      <a:rPr lang="uk-UA" b="1" dirty="0" smtClean="0">
                        <a:solidFill>
                          <a:schemeClr val="tx1">
                            <a:lumMod val="50000"/>
                          </a:schemeClr>
                        </a:solidFill>
                      </a:rPr>
                      <a:t>4</a:t>
                    </a:r>
                    <a:endParaRPr lang="en-US" dirty="0"/>
                  </a:p>
                </c:rich>
              </c:tx>
              <c:showLegendKey val="0"/>
              <c:showVal val="1"/>
              <c:showCatName val="0"/>
              <c:showSerName val="0"/>
              <c:showPercent val="0"/>
              <c:showBubbleSize val="0"/>
            </c:dLbl>
            <c:dLbl>
              <c:idx val="1"/>
              <c:layout/>
              <c:tx>
                <c:rich>
                  <a:bodyPr/>
                  <a:lstStyle/>
                  <a:p>
                    <a:r>
                      <a:rPr lang="uk-UA" b="1" smtClean="0">
                        <a:solidFill>
                          <a:schemeClr val="tx1">
                            <a:lumMod val="50000"/>
                          </a:schemeClr>
                        </a:solidFill>
                      </a:rPr>
                      <a:t>Кат.Б </a:t>
                    </a:r>
                  </a:p>
                  <a:p>
                    <a:r>
                      <a:rPr lang="en-US" b="1" smtClean="0">
                        <a:solidFill>
                          <a:schemeClr val="tx1">
                            <a:lumMod val="50000"/>
                          </a:schemeClr>
                        </a:solidFill>
                      </a:rPr>
                      <a:t>358</a:t>
                    </a:r>
                    <a:endParaRPr lang="en-US"/>
                  </a:p>
                </c:rich>
              </c:tx>
              <c:showLegendKey val="0"/>
              <c:showVal val="1"/>
              <c:showCatName val="0"/>
              <c:showSerName val="0"/>
              <c:showPercent val="0"/>
              <c:showBubbleSize val="0"/>
            </c:dLbl>
            <c:dLbl>
              <c:idx val="2"/>
              <c:layout/>
              <c:tx>
                <c:rich>
                  <a:bodyPr/>
                  <a:lstStyle/>
                  <a:p>
                    <a:r>
                      <a:rPr lang="uk-UA" b="1" smtClean="0">
                        <a:solidFill>
                          <a:schemeClr val="tx1">
                            <a:lumMod val="50000"/>
                          </a:schemeClr>
                        </a:solidFill>
                      </a:rPr>
                      <a:t>Кат.В</a:t>
                    </a:r>
                  </a:p>
                  <a:p>
                    <a:r>
                      <a:rPr lang="en-US" b="1" smtClean="0">
                        <a:solidFill>
                          <a:schemeClr val="tx1">
                            <a:lumMod val="50000"/>
                          </a:schemeClr>
                        </a:solidFill>
                      </a:rPr>
                      <a:t>845</a:t>
                    </a:r>
                    <a:endParaRPr lang="en-US"/>
                  </a:p>
                </c:rich>
              </c:tx>
              <c:showLegendKey val="0"/>
              <c:showVal val="1"/>
              <c:showCatName val="0"/>
              <c:showSerName val="0"/>
              <c:showPercent val="0"/>
              <c:showBubbleSize val="0"/>
            </c:dLbl>
            <c:txPr>
              <a:bodyPr/>
              <a:lstStyle/>
              <a:p>
                <a:pPr>
                  <a:defRPr b="1">
                    <a:solidFill>
                      <a:schemeClr val="tx1">
                        <a:lumMod val="50000"/>
                      </a:schemeClr>
                    </a:solidFill>
                  </a:defRPr>
                </a:pPr>
                <a:endParaRPr lang="uk-UA"/>
              </a:p>
            </c:txPr>
            <c:showLegendKey val="0"/>
            <c:showVal val="1"/>
            <c:showCatName val="0"/>
            <c:showSerName val="0"/>
            <c:showPercent val="0"/>
            <c:showBubbleSize val="0"/>
            <c:showLeaderLines val="1"/>
          </c:dLbls>
          <c:cat>
            <c:strRef>
              <c:f>Аркуш1!$A$2:$A$4</c:f>
              <c:strCache>
                <c:ptCount val="3"/>
                <c:pt idx="0">
                  <c:v>Категорія А</c:v>
                </c:pt>
                <c:pt idx="1">
                  <c:v>Категорія Б</c:v>
                </c:pt>
                <c:pt idx="2">
                  <c:v>Категорія В</c:v>
                </c:pt>
              </c:strCache>
            </c:strRef>
          </c:cat>
          <c:val>
            <c:numRef>
              <c:f>Аркуш1!$B$2:$B$4</c:f>
              <c:numCache>
                <c:formatCode>General</c:formatCode>
                <c:ptCount val="3"/>
                <c:pt idx="0">
                  <c:v>50</c:v>
                </c:pt>
                <c:pt idx="1">
                  <c:v>358</c:v>
                </c:pt>
                <c:pt idx="2">
                  <c:v>845</c:v>
                </c:pt>
              </c:numCache>
            </c:numRef>
          </c:val>
        </c:ser>
        <c:dLbls>
          <c:showLegendKey val="0"/>
          <c:showVal val="0"/>
          <c:showCatName val="0"/>
          <c:showSerName val="0"/>
          <c:showPercent val="0"/>
          <c:showBubbleSize val="0"/>
          <c:showLeaderLines val="1"/>
        </c:dLbls>
        <c:firstSliceAng val="325"/>
        <c:holeSize val="50"/>
      </c:doughnutChart>
    </c:plotArea>
    <c:plotVisOnly val="1"/>
    <c:dispBlanksAs val="gap"/>
    <c:showDLblsOverMax val="0"/>
  </c:chart>
  <c:spPr>
    <a:ln>
      <a:solidFill>
        <a:schemeClr val="bg1"/>
      </a:solidFill>
    </a:ln>
  </c:spPr>
  <c:txPr>
    <a:bodyPr/>
    <a:lstStyle/>
    <a:p>
      <a:pPr>
        <a:defRPr sz="1800"/>
      </a:pPr>
      <a:endParaRPr lang="uk-UA"/>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solidFill>
                  <a:schemeClr val="tx1">
                    <a:lumMod val="50000"/>
                  </a:schemeClr>
                </a:solidFill>
              </a:defRPr>
            </a:pPr>
            <a:r>
              <a:rPr lang="uk-UA" dirty="0" smtClean="0">
                <a:solidFill>
                  <a:schemeClr val="tx1">
                    <a:lumMod val="50000"/>
                  </a:schemeClr>
                </a:solidFill>
              </a:rPr>
              <a:t>Штатна чисельність апарату</a:t>
            </a:r>
            <a:r>
              <a:rPr lang="uk-UA" baseline="0" dirty="0" smtClean="0">
                <a:solidFill>
                  <a:schemeClr val="tx1">
                    <a:lumMod val="50000"/>
                  </a:schemeClr>
                </a:solidFill>
              </a:rPr>
              <a:t> ДПС</a:t>
            </a:r>
            <a:endParaRPr lang="uk-UA" dirty="0">
              <a:solidFill>
                <a:schemeClr val="tx1">
                  <a:lumMod val="50000"/>
                </a:schemeClr>
              </a:solidFill>
            </a:endParaRPr>
          </a:p>
        </c:rich>
      </c:tx>
      <c:layout>
        <c:manualLayout>
          <c:xMode val="edge"/>
          <c:yMode val="edge"/>
          <c:x val="0.18419664481724252"/>
          <c:y val="0"/>
        </c:manualLayout>
      </c:layout>
      <c:overlay val="0"/>
    </c:title>
    <c:autoTitleDeleted val="0"/>
    <c:plotArea>
      <c:layout>
        <c:manualLayout>
          <c:layoutTarget val="inner"/>
          <c:xMode val="edge"/>
          <c:yMode val="edge"/>
          <c:x val="0.22671303188534608"/>
          <c:y val="0"/>
          <c:w val="0.48135384957226973"/>
          <c:h val="0.93647293172774093"/>
        </c:manualLayout>
      </c:layout>
      <c:pieChart>
        <c:varyColors val="1"/>
        <c:ser>
          <c:idx val="0"/>
          <c:order val="0"/>
          <c:tx>
            <c:strRef>
              <c:f>Аркуш1!$B$1</c:f>
              <c:strCache>
                <c:ptCount val="1"/>
                <c:pt idx="0">
                  <c:v>Продаж</c:v>
                </c:pt>
              </c:strCache>
            </c:strRef>
          </c:tx>
          <c:explosion val="13"/>
          <c:dPt>
            <c:idx val="0"/>
            <c:bubble3D val="0"/>
            <c:explosion val="4"/>
            <c:spPr>
              <a:solidFill>
                <a:schemeClr val="accent4">
                  <a:lumMod val="60000"/>
                  <a:lumOff val="40000"/>
                </a:schemeClr>
              </a:solidFill>
              <a:scene3d>
                <a:camera prst="orthographicFront"/>
                <a:lightRig rig="threePt" dir="t"/>
              </a:scene3d>
              <a:sp3d>
                <a:bevelT w="190500" h="38100"/>
              </a:sp3d>
            </c:spPr>
          </c:dPt>
          <c:dPt>
            <c:idx val="1"/>
            <c:bubble3D val="0"/>
            <c:spPr>
              <a:solidFill>
                <a:srgbClr val="00B0F0"/>
              </a:solidFill>
              <a:scene3d>
                <a:camera prst="orthographicFront"/>
                <a:lightRig rig="threePt" dir="t"/>
              </a:scene3d>
              <a:sp3d>
                <a:bevelT w="190500" h="38100"/>
              </a:sp3d>
            </c:spPr>
          </c:dPt>
          <c:dLbls>
            <c:dLbl>
              <c:idx val="0"/>
              <c:layout>
                <c:manualLayout>
                  <c:x val="-0.13115008625585731"/>
                  <c:y val="-0.18237214149201425"/>
                </c:manualLayout>
              </c:layout>
              <c:tx>
                <c:rich>
                  <a:bodyPr/>
                  <a:lstStyle/>
                  <a:p>
                    <a:r>
                      <a:rPr lang="en-US" sz="2000" b="1" dirty="0" smtClean="0">
                        <a:solidFill>
                          <a:schemeClr val="tx1">
                            <a:lumMod val="50000"/>
                          </a:schemeClr>
                        </a:solidFill>
                      </a:rPr>
                      <a:t>87</a:t>
                    </a:r>
                    <a:r>
                      <a:rPr lang="uk-UA" sz="2000" b="1" dirty="0" smtClean="0">
                        <a:solidFill>
                          <a:schemeClr val="tx1">
                            <a:lumMod val="50000"/>
                          </a:schemeClr>
                        </a:solidFill>
                      </a:rPr>
                      <a:t> % </a:t>
                    </a:r>
                  </a:p>
                  <a:p>
                    <a:r>
                      <a:rPr lang="uk-UA" sz="2000" b="1" dirty="0" smtClean="0">
                        <a:solidFill>
                          <a:schemeClr val="tx1">
                            <a:lumMod val="50000"/>
                          </a:schemeClr>
                        </a:solidFill>
                      </a:rPr>
                      <a:t>(1207 од.)</a:t>
                    </a:r>
                    <a:endParaRPr lang="en-US" dirty="0"/>
                  </a:p>
                </c:rich>
              </c:tx>
              <c:showLegendKey val="0"/>
              <c:showVal val="1"/>
              <c:showCatName val="0"/>
              <c:showSerName val="0"/>
              <c:showPercent val="0"/>
              <c:showBubbleSize val="0"/>
            </c:dLbl>
            <c:dLbl>
              <c:idx val="1"/>
              <c:layout>
                <c:manualLayout>
                  <c:x val="9.0575713809576713E-2"/>
                  <c:y val="0.13795865157035997"/>
                </c:manualLayout>
              </c:layout>
              <c:tx>
                <c:rich>
                  <a:bodyPr/>
                  <a:lstStyle/>
                  <a:p>
                    <a:r>
                      <a:rPr lang="en-US" sz="2000" b="1" dirty="0" smtClean="0">
                        <a:solidFill>
                          <a:schemeClr val="tx1">
                            <a:lumMod val="50000"/>
                          </a:schemeClr>
                        </a:solidFill>
                      </a:rPr>
                      <a:t>13</a:t>
                    </a:r>
                    <a:r>
                      <a:rPr lang="uk-UA" sz="2000" b="1" dirty="0" smtClean="0">
                        <a:solidFill>
                          <a:schemeClr val="tx1">
                            <a:lumMod val="50000"/>
                          </a:schemeClr>
                        </a:solidFill>
                      </a:rPr>
                      <a:t> % </a:t>
                    </a:r>
                  </a:p>
                  <a:p>
                    <a:r>
                      <a:rPr lang="uk-UA" sz="2000" b="1" dirty="0" smtClean="0">
                        <a:solidFill>
                          <a:schemeClr val="tx1">
                            <a:lumMod val="50000"/>
                          </a:schemeClr>
                        </a:solidFill>
                      </a:rPr>
                      <a:t>(193 од.)</a:t>
                    </a:r>
                  </a:p>
                  <a:p>
                    <a:endParaRPr lang="en-US" sz="1600" dirty="0"/>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Аркуш1!$A$2:$A$3</c:f>
              <c:strCache>
                <c:ptCount val="2"/>
                <c:pt idx="0">
                  <c:v>Укомплетовано</c:v>
                </c:pt>
                <c:pt idx="1">
                  <c:v>Вакансії</c:v>
                </c:pt>
              </c:strCache>
            </c:strRef>
          </c:cat>
          <c:val>
            <c:numRef>
              <c:f>Аркуш1!$B$2:$B$3</c:f>
              <c:numCache>
                <c:formatCode>General</c:formatCode>
                <c:ptCount val="2"/>
                <c:pt idx="0">
                  <c:v>87</c:v>
                </c:pt>
                <c:pt idx="1">
                  <c:v>13</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6.7551143482050685E-2"/>
          <c:y val="0.72047304167328807"/>
          <c:w val="0.23514546011974188"/>
          <c:h val="0.18213113451529295"/>
        </c:manualLayout>
      </c:layout>
      <c:overlay val="0"/>
    </c:legend>
    <c:plotVisOnly val="1"/>
    <c:dispBlanksAs val="gap"/>
    <c:showDLblsOverMax val="0"/>
  </c:chart>
  <c:spPr>
    <a:ln>
      <a:solidFill>
        <a:schemeClr val="bg1"/>
      </a:solidFill>
    </a:ln>
  </c:spPr>
  <c:txPr>
    <a:bodyPr/>
    <a:lstStyle/>
    <a:p>
      <a:pPr>
        <a:defRPr sz="1800"/>
      </a:pPr>
      <a:endParaRPr lang="uk-UA"/>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solidFill>
                  <a:schemeClr val="tx1">
                    <a:lumMod val="50000"/>
                  </a:schemeClr>
                </a:solidFill>
              </a:defRPr>
            </a:pPr>
            <a:r>
              <a:rPr lang="uk-UA" dirty="0">
                <a:solidFill>
                  <a:schemeClr val="tx1">
                    <a:lumMod val="50000"/>
                  </a:schemeClr>
                </a:solidFill>
              </a:rPr>
              <a:t>Укомплектованість </a:t>
            </a:r>
            <a:r>
              <a:rPr lang="uk-UA" dirty="0" smtClean="0">
                <a:solidFill>
                  <a:schemeClr val="tx1">
                    <a:lumMod val="50000"/>
                  </a:schemeClr>
                </a:solidFill>
              </a:rPr>
              <a:t>штату </a:t>
            </a:r>
          </a:p>
          <a:p>
            <a:pPr>
              <a:defRPr>
                <a:solidFill>
                  <a:schemeClr val="tx1">
                    <a:lumMod val="50000"/>
                  </a:schemeClr>
                </a:solidFill>
              </a:defRPr>
            </a:pPr>
            <a:r>
              <a:rPr lang="uk-UA" dirty="0" smtClean="0">
                <a:solidFill>
                  <a:schemeClr val="tx1">
                    <a:lumMod val="50000"/>
                  </a:schemeClr>
                </a:solidFill>
              </a:rPr>
              <a:t>територіальних</a:t>
            </a:r>
            <a:r>
              <a:rPr lang="uk-UA" baseline="0" dirty="0" smtClean="0">
                <a:solidFill>
                  <a:schemeClr val="tx1">
                    <a:lumMod val="50000"/>
                  </a:schemeClr>
                </a:solidFill>
              </a:rPr>
              <a:t> органів</a:t>
            </a:r>
            <a:r>
              <a:rPr lang="uk-UA" dirty="0" smtClean="0">
                <a:solidFill>
                  <a:schemeClr val="tx1">
                    <a:lumMod val="50000"/>
                  </a:schemeClr>
                </a:solidFill>
              </a:rPr>
              <a:t> ДПС по категоріям</a:t>
            </a:r>
            <a:r>
              <a:rPr lang="uk-UA" baseline="0" dirty="0" smtClean="0">
                <a:solidFill>
                  <a:schemeClr val="tx1">
                    <a:lumMod val="50000"/>
                  </a:schemeClr>
                </a:solidFill>
              </a:rPr>
              <a:t> посад</a:t>
            </a:r>
            <a:endParaRPr lang="uk-UA" dirty="0">
              <a:solidFill>
                <a:schemeClr val="tx1">
                  <a:lumMod val="50000"/>
                </a:schemeClr>
              </a:solidFill>
            </a:endParaRPr>
          </a:p>
        </c:rich>
      </c:tx>
      <c:layout/>
      <c:overlay val="0"/>
    </c:title>
    <c:autoTitleDeleted val="0"/>
    <c:plotArea>
      <c:layout>
        <c:manualLayout>
          <c:layoutTarget val="inner"/>
          <c:xMode val="edge"/>
          <c:yMode val="edge"/>
          <c:x val="0.2894328348561413"/>
          <c:y val="0.16557892673765012"/>
          <c:w val="0.41811628092668851"/>
          <c:h val="0.73761868278485176"/>
        </c:manualLayout>
      </c:layout>
      <c:doughnutChart>
        <c:varyColors val="0"/>
        <c:ser>
          <c:idx val="0"/>
          <c:order val="0"/>
          <c:tx>
            <c:strRef>
              <c:f>Аркуш1!$B$1</c:f>
              <c:strCache>
                <c:ptCount val="1"/>
                <c:pt idx="0">
                  <c:v>Стовпець1</c:v>
                </c:pt>
              </c:strCache>
            </c:strRef>
          </c:tx>
          <c:spPr>
            <a:solidFill>
              <a:srgbClr val="F6BB00"/>
            </a:solidFill>
            <a:scene3d>
              <a:camera prst="orthographicFront"/>
              <a:lightRig rig="harsh" dir="t">
                <a:rot lat="0" lon="0" rev="3000000"/>
              </a:lightRig>
            </a:scene3d>
            <a:sp3d>
              <a:bevelT w="82550" h="44450" prst="angle"/>
              <a:bevelB w="82550" h="44450" prst="angle"/>
              <a:contourClr>
                <a:srgbClr val="000000"/>
              </a:contourClr>
            </a:sp3d>
          </c:spPr>
          <c:dPt>
            <c:idx val="0"/>
            <c:bubble3D val="0"/>
            <c:spPr>
              <a:solidFill>
                <a:schemeClr val="accent2">
                  <a:lumMod val="60000"/>
                  <a:lumOff val="40000"/>
                </a:schemeClr>
              </a:solidFill>
              <a:scene3d>
                <a:camera prst="orthographicFront"/>
                <a:lightRig rig="harsh" dir="t">
                  <a:rot lat="0" lon="0" rev="3000000"/>
                </a:lightRig>
              </a:scene3d>
              <a:sp3d>
                <a:bevelT w="82550" h="44450" prst="angle"/>
                <a:bevelB w="82550" h="44450" prst="angle"/>
                <a:contourClr>
                  <a:srgbClr val="000000"/>
                </a:contourClr>
              </a:sp3d>
            </c:spPr>
          </c:dPt>
          <c:dPt>
            <c:idx val="1"/>
            <c:bubble3D val="0"/>
            <c:spPr>
              <a:solidFill>
                <a:srgbClr val="92D050"/>
              </a:solidFill>
              <a:scene3d>
                <a:camera prst="orthographicFront"/>
                <a:lightRig rig="harsh" dir="t">
                  <a:rot lat="0" lon="0" rev="3000000"/>
                </a:lightRig>
              </a:scene3d>
              <a:sp3d>
                <a:bevelT w="82550" h="44450" prst="angle"/>
                <a:bevelB w="82550" h="44450" prst="angle"/>
                <a:contourClr>
                  <a:srgbClr val="000000"/>
                </a:contourClr>
              </a:sp3d>
            </c:spPr>
          </c:dPt>
          <c:dPt>
            <c:idx val="2"/>
            <c:bubble3D val="0"/>
            <c:spPr>
              <a:solidFill>
                <a:schemeClr val="accent4"/>
              </a:solidFill>
              <a:scene3d>
                <a:camera prst="orthographicFront"/>
                <a:lightRig rig="harsh" dir="t">
                  <a:rot lat="0" lon="0" rev="3000000"/>
                </a:lightRig>
              </a:scene3d>
              <a:sp3d>
                <a:bevelT w="82550" h="44450" prst="angle"/>
                <a:bevelB w="82550" h="44450" prst="angle"/>
                <a:contourClr>
                  <a:srgbClr val="000000"/>
                </a:contourClr>
              </a:sp3d>
            </c:spPr>
          </c:dPt>
          <c:dLbls>
            <c:dLbl>
              <c:idx val="0"/>
              <c:layout>
                <c:manualLayout>
                  <c:x val="-2.5653538389587928E-2"/>
                  <c:y val="-2.6621417244599224E-3"/>
                </c:manualLayout>
              </c:layout>
              <c:tx>
                <c:rich>
                  <a:bodyPr/>
                  <a:lstStyle/>
                  <a:p>
                    <a:r>
                      <a:rPr lang="uk-UA" b="1" dirty="0" err="1" smtClean="0">
                        <a:solidFill>
                          <a:schemeClr val="tx1">
                            <a:lumMod val="50000"/>
                          </a:schemeClr>
                        </a:solidFill>
                      </a:rPr>
                      <a:t>Кат.Б</a:t>
                    </a:r>
                    <a:endParaRPr lang="uk-UA" b="1" dirty="0" smtClean="0">
                      <a:solidFill>
                        <a:schemeClr val="tx1">
                          <a:lumMod val="50000"/>
                        </a:schemeClr>
                      </a:solidFill>
                    </a:endParaRPr>
                  </a:p>
                  <a:p>
                    <a:r>
                      <a:rPr lang="uk-UA" b="1" dirty="0" smtClean="0">
                        <a:solidFill>
                          <a:schemeClr val="tx1">
                            <a:lumMod val="50000"/>
                          </a:schemeClr>
                        </a:solidFill>
                      </a:rPr>
                      <a:t>5431</a:t>
                    </a:r>
                    <a:endParaRPr lang="en-US" dirty="0"/>
                  </a:p>
                </c:rich>
              </c:tx>
              <c:showLegendKey val="0"/>
              <c:showVal val="1"/>
              <c:showCatName val="0"/>
              <c:showSerName val="0"/>
              <c:showPercent val="0"/>
              <c:showBubbleSize val="0"/>
            </c:dLbl>
            <c:dLbl>
              <c:idx val="1"/>
              <c:layout/>
              <c:tx>
                <c:rich>
                  <a:bodyPr/>
                  <a:lstStyle/>
                  <a:p>
                    <a:r>
                      <a:rPr lang="uk-UA" b="1" dirty="0" err="1" smtClean="0">
                        <a:solidFill>
                          <a:schemeClr val="tx1">
                            <a:lumMod val="50000"/>
                          </a:schemeClr>
                        </a:solidFill>
                      </a:rPr>
                      <a:t>Кат.В</a:t>
                    </a:r>
                    <a:r>
                      <a:rPr lang="uk-UA" b="1" dirty="0" smtClean="0">
                        <a:solidFill>
                          <a:schemeClr val="tx1">
                            <a:lumMod val="50000"/>
                          </a:schemeClr>
                        </a:solidFill>
                      </a:rPr>
                      <a:t> </a:t>
                    </a:r>
                  </a:p>
                  <a:p>
                    <a:r>
                      <a:rPr lang="uk-UA" b="1" dirty="0" smtClean="0">
                        <a:solidFill>
                          <a:schemeClr val="tx1">
                            <a:lumMod val="50000"/>
                          </a:schemeClr>
                        </a:solidFill>
                      </a:rPr>
                      <a:t>16385</a:t>
                    </a:r>
                    <a:endParaRPr lang="en-US" dirty="0"/>
                  </a:p>
                </c:rich>
              </c:tx>
              <c:showLegendKey val="0"/>
              <c:showVal val="1"/>
              <c:showCatName val="0"/>
              <c:showSerName val="0"/>
              <c:showPercent val="0"/>
              <c:showBubbleSize val="0"/>
            </c:dLbl>
            <c:dLbl>
              <c:idx val="2"/>
              <c:layout>
                <c:manualLayout>
                  <c:x val="-6.0360987220580914E-3"/>
                  <c:y val="2.6621417244599467E-3"/>
                </c:manualLayout>
              </c:layout>
              <c:tx>
                <c:rich>
                  <a:bodyPr/>
                  <a:lstStyle/>
                  <a:p>
                    <a:r>
                      <a:rPr lang="uk-UA" sz="1400" b="1" dirty="0" smtClean="0">
                        <a:solidFill>
                          <a:schemeClr val="tx1">
                            <a:lumMod val="50000"/>
                          </a:schemeClr>
                        </a:solidFill>
                      </a:rPr>
                      <a:t>Не державні службовці</a:t>
                    </a:r>
                  </a:p>
                  <a:p>
                    <a:r>
                      <a:rPr lang="uk-UA" b="1" dirty="0" smtClean="0">
                        <a:solidFill>
                          <a:schemeClr val="tx1">
                            <a:lumMod val="50000"/>
                          </a:schemeClr>
                        </a:solidFill>
                      </a:rPr>
                      <a:t>146</a:t>
                    </a:r>
                    <a:endParaRPr lang="en-US" dirty="0"/>
                  </a:p>
                </c:rich>
              </c:tx>
              <c:showLegendKey val="0"/>
              <c:showVal val="1"/>
              <c:showCatName val="0"/>
              <c:showSerName val="0"/>
              <c:showPercent val="0"/>
              <c:showBubbleSize val="0"/>
            </c:dLbl>
            <c:txPr>
              <a:bodyPr/>
              <a:lstStyle/>
              <a:p>
                <a:pPr>
                  <a:defRPr b="1">
                    <a:solidFill>
                      <a:schemeClr val="tx1">
                        <a:lumMod val="50000"/>
                      </a:schemeClr>
                    </a:solidFill>
                  </a:defRPr>
                </a:pPr>
                <a:endParaRPr lang="uk-UA"/>
              </a:p>
            </c:txPr>
            <c:showLegendKey val="0"/>
            <c:showVal val="1"/>
            <c:showCatName val="0"/>
            <c:showSerName val="0"/>
            <c:showPercent val="0"/>
            <c:showBubbleSize val="0"/>
            <c:showLeaderLines val="1"/>
          </c:dLbls>
          <c:cat>
            <c:strRef>
              <c:f>Аркуш1!$A$2:$A$4</c:f>
              <c:strCache>
                <c:ptCount val="3"/>
                <c:pt idx="0">
                  <c:v>Категорія Б</c:v>
                </c:pt>
                <c:pt idx="1">
                  <c:v>Категорія В</c:v>
                </c:pt>
                <c:pt idx="2">
                  <c:v>Не державні службовці</c:v>
                </c:pt>
              </c:strCache>
            </c:strRef>
          </c:cat>
          <c:val>
            <c:numRef>
              <c:f>Аркуш1!$B$2:$B$4</c:f>
              <c:numCache>
                <c:formatCode>General</c:formatCode>
                <c:ptCount val="3"/>
                <c:pt idx="0">
                  <c:v>358</c:v>
                </c:pt>
                <c:pt idx="1">
                  <c:v>845</c:v>
                </c:pt>
                <c:pt idx="2">
                  <c:v>146</c:v>
                </c:pt>
              </c:numCache>
            </c:numRef>
          </c:val>
        </c:ser>
        <c:dLbls>
          <c:showLegendKey val="0"/>
          <c:showVal val="0"/>
          <c:showCatName val="0"/>
          <c:showSerName val="0"/>
          <c:showPercent val="0"/>
          <c:showBubbleSize val="0"/>
          <c:showLeaderLines val="1"/>
        </c:dLbls>
        <c:firstSliceAng val="325"/>
        <c:holeSize val="50"/>
      </c:doughnutChart>
    </c:plotArea>
    <c:plotVisOnly val="1"/>
    <c:dispBlanksAs val="gap"/>
    <c:showDLblsOverMax val="0"/>
  </c:chart>
  <c:spPr>
    <a:ln>
      <a:solidFill>
        <a:schemeClr val="bg1"/>
      </a:solidFill>
    </a:ln>
  </c:spPr>
  <c:txPr>
    <a:bodyPr/>
    <a:lstStyle/>
    <a:p>
      <a:pPr>
        <a:defRPr sz="1800"/>
      </a:pPr>
      <a:endParaRPr lang="uk-UA"/>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solidFill>
                  <a:schemeClr val="tx1">
                    <a:lumMod val="50000"/>
                  </a:schemeClr>
                </a:solidFill>
              </a:defRPr>
            </a:pPr>
            <a:r>
              <a:rPr lang="uk-UA" dirty="0" smtClean="0">
                <a:solidFill>
                  <a:schemeClr val="tx1">
                    <a:lumMod val="50000"/>
                  </a:schemeClr>
                </a:solidFill>
              </a:rPr>
              <a:t>Штатна чисельність територіальних органів</a:t>
            </a:r>
            <a:r>
              <a:rPr lang="uk-UA" baseline="0" dirty="0" smtClean="0">
                <a:solidFill>
                  <a:schemeClr val="tx1">
                    <a:lumMod val="50000"/>
                  </a:schemeClr>
                </a:solidFill>
              </a:rPr>
              <a:t> ДПС</a:t>
            </a:r>
            <a:endParaRPr lang="uk-UA" dirty="0">
              <a:solidFill>
                <a:schemeClr val="tx1">
                  <a:lumMod val="50000"/>
                </a:schemeClr>
              </a:solidFill>
            </a:endParaRPr>
          </a:p>
        </c:rich>
      </c:tx>
      <c:layout>
        <c:manualLayout>
          <c:xMode val="edge"/>
          <c:yMode val="edge"/>
          <c:x val="2.0666501153607585E-2"/>
          <c:y val="6.6975680620578026E-3"/>
        </c:manualLayout>
      </c:layout>
      <c:overlay val="0"/>
    </c:title>
    <c:autoTitleDeleted val="0"/>
    <c:plotArea>
      <c:layout>
        <c:manualLayout>
          <c:layoutTarget val="inner"/>
          <c:xMode val="edge"/>
          <c:yMode val="edge"/>
          <c:x val="0.20373770770230593"/>
          <c:y val="0.17201449496009361"/>
          <c:w val="0.46243302281366588"/>
          <c:h val="0.74503090191624788"/>
        </c:manualLayout>
      </c:layout>
      <c:pieChart>
        <c:varyColors val="1"/>
        <c:ser>
          <c:idx val="0"/>
          <c:order val="0"/>
          <c:tx>
            <c:strRef>
              <c:f>Аркуш1!$B$1</c:f>
              <c:strCache>
                <c:ptCount val="1"/>
                <c:pt idx="0">
                  <c:v>Продаж</c:v>
                </c:pt>
              </c:strCache>
            </c:strRef>
          </c:tx>
          <c:explosion val="8"/>
          <c:dPt>
            <c:idx val="0"/>
            <c:bubble3D val="0"/>
            <c:explosion val="1"/>
            <c:spPr>
              <a:solidFill>
                <a:schemeClr val="accent4">
                  <a:lumMod val="40000"/>
                  <a:lumOff val="60000"/>
                </a:schemeClr>
              </a:solidFill>
              <a:scene3d>
                <a:camera prst="orthographicFront"/>
                <a:lightRig rig="threePt" dir="t"/>
              </a:scene3d>
              <a:sp3d>
                <a:bevelT w="190500" h="38100"/>
              </a:sp3d>
            </c:spPr>
          </c:dPt>
          <c:dPt>
            <c:idx val="1"/>
            <c:bubble3D val="0"/>
            <c:explosion val="19"/>
            <c:spPr>
              <a:solidFill>
                <a:schemeClr val="accent1">
                  <a:lumMod val="60000"/>
                  <a:lumOff val="40000"/>
                </a:schemeClr>
              </a:solidFill>
              <a:scene3d>
                <a:camera prst="orthographicFront"/>
                <a:lightRig rig="threePt" dir="t"/>
              </a:scene3d>
              <a:sp3d>
                <a:bevelT w="190500" h="38100"/>
              </a:sp3d>
            </c:spPr>
          </c:dPt>
          <c:dLbls>
            <c:dLbl>
              <c:idx val="0"/>
              <c:layout>
                <c:manualLayout>
                  <c:x val="-7.3036060386230006E-2"/>
                  <c:y val="-0.20692989105289286"/>
                </c:manualLayout>
              </c:layout>
              <c:tx>
                <c:rich>
                  <a:bodyPr/>
                  <a:lstStyle/>
                  <a:p>
                    <a:r>
                      <a:rPr lang="uk-UA" sz="2000" b="1" dirty="0" smtClean="0">
                        <a:solidFill>
                          <a:schemeClr val="tx1">
                            <a:lumMod val="50000"/>
                          </a:schemeClr>
                        </a:solidFill>
                      </a:rPr>
                      <a:t>94 % </a:t>
                    </a:r>
                  </a:p>
                  <a:p>
                    <a:r>
                      <a:rPr lang="uk-UA" sz="2000" b="1" dirty="0" smtClean="0">
                        <a:solidFill>
                          <a:schemeClr val="tx1">
                            <a:lumMod val="50000"/>
                          </a:schemeClr>
                        </a:solidFill>
                      </a:rPr>
                      <a:t>(21962 од.)</a:t>
                    </a:r>
                    <a:endParaRPr lang="en-US" dirty="0"/>
                  </a:p>
                </c:rich>
              </c:tx>
              <c:showLegendKey val="0"/>
              <c:showVal val="1"/>
              <c:showCatName val="0"/>
              <c:showSerName val="0"/>
              <c:showPercent val="0"/>
              <c:showBubbleSize val="0"/>
            </c:dLbl>
            <c:dLbl>
              <c:idx val="1"/>
              <c:layout>
                <c:manualLayout>
                  <c:x val="6.3545947379404305E-2"/>
                  <c:y val="0.15846421728175608"/>
                </c:manualLayout>
              </c:layout>
              <c:tx>
                <c:rich>
                  <a:bodyPr/>
                  <a:lstStyle/>
                  <a:p>
                    <a:r>
                      <a:rPr lang="uk-UA" sz="2000" b="1" dirty="0" smtClean="0">
                        <a:solidFill>
                          <a:schemeClr val="tx1">
                            <a:lumMod val="50000"/>
                          </a:schemeClr>
                        </a:solidFill>
                      </a:rPr>
                      <a:t>6 % </a:t>
                    </a:r>
                  </a:p>
                  <a:p>
                    <a:r>
                      <a:rPr lang="uk-UA" sz="2000" b="1" dirty="0" smtClean="0">
                        <a:solidFill>
                          <a:schemeClr val="tx1">
                            <a:lumMod val="50000"/>
                          </a:schemeClr>
                        </a:solidFill>
                      </a:rPr>
                      <a:t>(1484 од.)</a:t>
                    </a:r>
                  </a:p>
                  <a:p>
                    <a:endParaRPr lang="en-US" sz="1600" dirty="0"/>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Аркуш1!$A$2:$A$3</c:f>
              <c:strCache>
                <c:ptCount val="2"/>
                <c:pt idx="0">
                  <c:v>Укомплетовано</c:v>
                </c:pt>
                <c:pt idx="1">
                  <c:v>Вакансії</c:v>
                </c:pt>
              </c:strCache>
            </c:strRef>
          </c:cat>
          <c:val>
            <c:numRef>
              <c:f>Аркуш1!$B$2:$B$3</c:f>
              <c:numCache>
                <c:formatCode>General</c:formatCode>
                <c:ptCount val="2"/>
                <c:pt idx="0">
                  <c:v>94</c:v>
                </c:pt>
                <c:pt idx="1">
                  <c:v>6</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2.4326801526820725E-2"/>
          <c:y val="0.75842592735828229"/>
          <c:w val="0.23649694909345417"/>
          <c:h val="0.16203843032911955"/>
        </c:manualLayout>
      </c:layout>
      <c:overlay val="0"/>
    </c:legend>
    <c:plotVisOnly val="1"/>
    <c:dispBlanksAs val="gap"/>
    <c:showDLblsOverMax val="0"/>
  </c:chart>
  <c:spPr>
    <a:ln>
      <a:solidFill>
        <a:schemeClr val="bg1"/>
      </a:solidFill>
    </a:ln>
  </c:spPr>
  <c:txPr>
    <a:bodyPr/>
    <a:lstStyle/>
    <a:p>
      <a:pPr>
        <a:defRPr sz="1800"/>
      </a:pPr>
      <a:endParaRPr lang="uk-UA"/>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uk-UA" sz="2400" dirty="0" smtClean="0"/>
              <a:t>Апарат та територіальні органи ДПС</a:t>
            </a:r>
            <a:endParaRPr lang="uk-UA" sz="2400" dirty="0"/>
          </a:p>
        </c:rich>
      </c:tx>
      <c:layout>
        <c:manualLayout>
          <c:xMode val="edge"/>
          <c:yMode val="edge"/>
          <c:x val="0.12604081225017552"/>
          <c:y val="0"/>
        </c:manualLayout>
      </c:layout>
      <c:overlay val="0"/>
    </c:title>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1.4285714285714285E-2"/>
          <c:y val="3.4285712357384007E-2"/>
          <c:w val="0.81639772768130014"/>
          <c:h val="0.89092503425618474"/>
        </c:manualLayout>
      </c:layout>
      <c:bar3DChart>
        <c:barDir val="col"/>
        <c:grouping val="clustered"/>
        <c:varyColors val="0"/>
        <c:ser>
          <c:idx val="0"/>
          <c:order val="0"/>
          <c:tx>
            <c:strRef>
              <c:f>Лист1!$B$1</c:f>
              <c:strCache>
                <c:ptCount val="1"/>
                <c:pt idx="0">
                  <c:v>Штатна чисельність</c:v>
                </c:pt>
              </c:strCache>
            </c:strRef>
          </c:tx>
          <c:spPr>
            <a:gradFill flip="none" rotWithShape="1">
              <a:gsLst>
                <a:gs pos="0">
                  <a:srgbClr val="FFD932">
                    <a:lumMod val="75000"/>
                    <a:shade val="30000"/>
                    <a:satMod val="115000"/>
                  </a:srgbClr>
                </a:gs>
                <a:gs pos="50000">
                  <a:srgbClr val="FFD932">
                    <a:lumMod val="75000"/>
                    <a:shade val="67500"/>
                    <a:satMod val="115000"/>
                  </a:srgbClr>
                </a:gs>
                <a:gs pos="100000">
                  <a:srgbClr val="FFD932">
                    <a:lumMod val="75000"/>
                    <a:shade val="100000"/>
                    <a:satMod val="115000"/>
                  </a:srgbClr>
                </a:gs>
              </a:gsLst>
              <a:lin ang="16200000" scaled="1"/>
              <a:tileRect/>
            </a:gradFill>
          </c:spPr>
          <c:invertIfNegative val="0"/>
          <c:dLbls>
            <c:dLbl>
              <c:idx val="0"/>
              <c:layout>
                <c:manualLayout>
                  <c:x val="0"/>
                  <c:y val="9.6201251808962066E-2"/>
                </c:manualLayout>
              </c:layout>
              <c:spPr/>
              <c:txPr>
                <a:bodyPr/>
                <a:lstStyle/>
                <a:p>
                  <a:pPr>
                    <a:defRPr sz="2400" b="1"/>
                  </a:pPr>
                  <a:endParaRPr lang="uk-UA"/>
                </a:p>
              </c:txPr>
              <c:showLegendKey val="0"/>
              <c:showVal val="1"/>
              <c:showCatName val="0"/>
              <c:showSerName val="0"/>
              <c:showPercent val="0"/>
              <c:showBubbleSize val="0"/>
            </c:dLbl>
            <c:dLbl>
              <c:idx val="1"/>
              <c:layout>
                <c:manualLayout>
                  <c:x val="-4.2857142857143909E-3"/>
                  <c:y val="-1.0714285111682502E-2"/>
                </c:manualLayout>
              </c:layout>
              <c:showLegendKey val="0"/>
              <c:showVal val="1"/>
              <c:showCatName val="0"/>
              <c:showSerName val="0"/>
              <c:showPercent val="0"/>
              <c:showBubbleSize val="0"/>
            </c:dLbl>
            <c:txPr>
              <a:bodyPr/>
              <a:lstStyle/>
              <a:p>
                <a:pPr>
                  <a:defRPr b="1"/>
                </a:pPr>
                <a:endParaRPr lang="uk-UA"/>
              </a:p>
            </c:txPr>
            <c:showLegendKey val="0"/>
            <c:showVal val="1"/>
            <c:showCatName val="0"/>
            <c:showSerName val="0"/>
            <c:showPercent val="0"/>
            <c:showBubbleSize val="0"/>
            <c:showLeaderLines val="0"/>
          </c:dLbls>
          <c:cat>
            <c:strRef>
              <c:f>Лист1!$A$2</c:f>
              <c:strCache>
                <c:ptCount val="1"/>
                <c:pt idx="0">
                  <c:v>ІІ півріччя 2021 року</c:v>
                </c:pt>
              </c:strCache>
            </c:strRef>
          </c:cat>
          <c:val>
            <c:numRef>
              <c:f>Лист1!$B$2</c:f>
              <c:numCache>
                <c:formatCode>General</c:formatCode>
                <c:ptCount val="1"/>
                <c:pt idx="0">
                  <c:v>24846</c:v>
                </c:pt>
              </c:numCache>
            </c:numRef>
          </c:val>
        </c:ser>
        <c:ser>
          <c:idx val="1"/>
          <c:order val="1"/>
          <c:tx>
            <c:strRef>
              <c:f>Лист1!$C$1</c:f>
              <c:strCache>
                <c:ptCount val="1"/>
                <c:pt idx="0">
                  <c:v>Фактична чисельність</c:v>
                </c:pt>
              </c:strCache>
            </c:strRef>
          </c:tx>
          <c:spPr>
            <a:gradFill flip="none" rotWithShape="1">
              <a:gsLst>
                <a:gs pos="0">
                  <a:srgbClr val="61D836">
                    <a:lumMod val="60000"/>
                    <a:lumOff val="40000"/>
                    <a:shade val="30000"/>
                    <a:satMod val="115000"/>
                  </a:srgbClr>
                </a:gs>
                <a:gs pos="50000">
                  <a:srgbClr val="61D836">
                    <a:lumMod val="60000"/>
                    <a:lumOff val="40000"/>
                    <a:shade val="67500"/>
                    <a:satMod val="115000"/>
                  </a:srgbClr>
                </a:gs>
                <a:gs pos="100000">
                  <a:srgbClr val="61D836">
                    <a:lumMod val="60000"/>
                    <a:lumOff val="40000"/>
                    <a:shade val="100000"/>
                    <a:satMod val="115000"/>
                  </a:srgbClr>
                </a:gs>
              </a:gsLst>
              <a:lin ang="16200000" scaled="1"/>
              <a:tileRect/>
            </a:gradFill>
          </c:spPr>
          <c:invertIfNegative val="0"/>
          <c:dLbls>
            <c:dLbl>
              <c:idx val="0"/>
              <c:layout>
                <c:manualLayout>
                  <c:x val="-1.5979311991339024E-3"/>
                  <c:y val="0.11310954626975073"/>
                </c:manualLayout>
              </c:layout>
              <c:showLegendKey val="0"/>
              <c:showVal val="1"/>
              <c:showCatName val="0"/>
              <c:showSerName val="0"/>
              <c:showPercent val="0"/>
              <c:showBubbleSize val="0"/>
            </c:dLbl>
            <c:dLbl>
              <c:idx val="1"/>
              <c:layout>
                <c:manualLayout>
                  <c:x val="5.5141504051124043E-2"/>
                  <c:y val="0.13736329071041753"/>
                </c:manualLayout>
              </c:layout>
              <c:showLegendKey val="0"/>
              <c:showVal val="1"/>
              <c:showCatName val="0"/>
              <c:showSerName val="0"/>
              <c:showPercent val="0"/>
              <c:showBubbleSize val="0"/>
            </c:dLbl>
            <c:txPr>
              <a:bodyPr/>
              <a:lstStyle/>
              <a:p>
                <a:pPr>
                  <a:defRPr sz="2400" b="1"/>
                </a:pPr>
                <a:endParaRPr lang="uk-UA"/>
              </a:p>
            </c:txPr>
            <c:showLegendKey val="0"/>
            <c:showVal val="1"/>
            <c:showCatName val="0"/>
            <c:showSerName val="0"/>
            <c:showPercent val="0"/>
            <c:showBubbleSize val="0"/>
            <c:showLeaderLines val="0"/>
          </c:dLbls>
          <c:cat>
            <c:strRef>
              <c:f>Лист1!$A$2</c:f>
              <c:strCache>
                <c:ptCount val="1"/>
                <c:pt idx="0">
                  <c:v>ІІ півріччя 2021 року</c:v>
                </c:pt>
              </c:strCache>
            </c:strRef>
          </c:cat>
          <c:val>
            <c:numRef>
              <c:f>Лист1!$C$2</c:f>
              <c:numCache>
                <c:formatCode>General</c:formatCode>
                <c:ptCount val="1"/>
                <c:pt idx="0">
                  <c:v>23169</c:v>
                </c:pt>
              </c:numCache>
            </c:numRef>
          </c:val>
        </c:ser>
        <c:ser>
          <c:idx val="2"/>
          <c:order val="2"/>
          <c:tx>
            <c:strRef>
              <c:f>Лист1!$D$1</c:f>
              <c:strCache>
                <c:ptCount val="1"/>
                <c:pt idx="0">
                  <c:v>Вакансії</c:v>
                </c:pt>
              </c:strCache>
            </c:strRef>
          </c:tx>
          <c:spPr>
            <a:gradFill flip="none" rotWithShape="1">
              <a:gsLst>
                <a:gs pos="0">
                  <a:srgbClr val="00A2FF">
                    <a:lumMod val="60000"/>
                    <a:lumOff val="40000"/>
                    <a:shade val="30000"/>
                    <a:satMod val="115000"/>
                  </a:srgbClr>
                </a:gs>
                <a:gs pos="50000">
                  <a:srgbClr val="00A2FF">
                    <a:lumMod val="60000"/>
                    <a:lumOff val="40000"/>
                    <a:shade val="67500"/>
                    <a:satMod val="115000"/>
                  </a:srgbClr>
                </a:gs>
                <a:gs pos="100000">
                  <a:srgbClr val="00A2FF">
                    <a:lumMod val="60000"/>
                    <a:lumOff val="40000"/>
                    <a:shade val="100000"/>
                    <a:satMod val="115000"/>
                  </a:srgbClr>
                </a:gs>
              </a:gsLst>
              <a:lin ang="16200000" scaled="1"/>
              <a:tileRect/>
            </a:gradFill>
          </c:spPr>
          <c:invertIfNegative val="0"/>
          <c:dLbls>
            <c:dLbl>
              <c:idx val="0"/>
              <c:layout>
                <c:manualLayout>
                  <c:x val="3.7142857142857144E-2"/>
                  <c:y val="-2.1428570223365161E-2"/>
                </c:manualLayout>
              </c:layout>
              <c:showLegendKey val="0"/>
              <c:showVal val="1"/>
              <c:showCatName val="0"/>
              <c:showSerName val="0"/>
              <c:showPercent val="0"/>
              <c:showBubbleSize val="0"/>
            </c:dLbl>
            <c:dLbl>
              <c:idx val="1"/>
              <c:layout>
                <c:manualLayout>
                  <c:x val="3.8571428571428569E-2"/>
                  <c:y val="-1.7142856178692004E-2"/>
                </c:manualLayout>
              </c:layout>
              <c:showLegendKey val="0"/>
              <c:showVal val="1"/>
              <c:showCatName val="0"/>
              <c:showSerName val="0"/>
              <c:showPercent val="0"/>
              <c:showBubbleSize val="0"/>
            </c:dLbl>
            <c:txPr>
              <a:bodyPr/>
              <a:lstStyle/>
              <a:p>
                <a:pPr>
                  <a:defRPr sz="2400" b="1"/>
                </a:pPr>
                <a:endParaRPr lang="uk-UA"/>
              </a:p>
            </c:txPr>
            <c:showLegendKey val="0"/>
            <c:showVal val="1"/>
            <c:showCatName val="0"/>
            <c:showSerName val="0"/>
            <c:showPercent val="0"/>
            <c:showBubbleSize val="0"/>
            <c:showLeaderLines val="0"/>
          </c:dLbls>
          <c:cat>
            <c:strRef>
              <c:f>Лист1!$A$2</c:f>
              <c:strCache>
                <c:ptCount val="1"/>
                <c:pt idx="0">
                  <c:v>ІІ півріччя 2021 року</c:v>
                </c:pt>
              </c:strCache>
            </c:strRef>
          </c:cat>
          <c:val>
            <c:numRef>
              <c:f>Лист1!$D$2</c:f>
              <c:numCache>
                <c:formatCode>General</c:formatCode>
                <c:ptCount val="1"/>
                <c:pt idx="0">
                  <c:v>1677</c:v>
                </c:pt>
              </c:numCache>
            </c:numRef>
          </c:val>
        </c:ser>
        <c:dLbls>
          <c:showLegendKey val="0"/>
          <c:showVal val="0"/>
          <c:showCatName val="0"/>
          <c:showSerName val="0"/>
          <c:showPercent val="0"/>
          <c:showBubbleSize val="0"/>
        </c:dLbls>
        <c:gapWidth val="150"/>
        <c:shape val="box"/>
        <c:axId val="238459392"/>
        <c:axId val="216707584"/>
        <c:axId val="0"/>
      </c:bar3DChart>
      <c:catAx>
        <c:axId val="238459392"/>
        <c:scaling>
          <c:orientation val="minMax"/>
        </c:scaling>
        <c:delete val="1"/>
        <c:axPos val="b"/>
        <c:majorTickMark val="out"/>
        <c:minorTickMark val="none"/>
        <c:tickLblPos val="nextTo"/>
        <c:crossAx val="216707584"/>
        <c:crosses val="autoZero"/>
        <c:auto val="1"/>
        <c:lblAlgn val="ctr"/>
        <c:lblOffset val="100"/>
        <c:noMultiLvlLbl val="0"/>
      </c:catAx>
      <c:valAx>
        <c:axId val="216707584"/>
        <c:scaling>
          <c:orientation val="minMax"/>
        </c:scaling>
        <c:delete val="1"/>
        <c:axPos val="l"/>
        <c:numFmt formatCode="General" sourceLinked="1"/>
        <c:majorTickMark val="out"/>
        <c:minorTickMark val="none"/>
        <c:tickLblPos val="nextTo"/>
        <c:crossAx val="238459392"/>
        <c:crosses val="autoZero"/>
        <c:crossBetween val="between"/>
      </c:valAx>
      <c:spPr>
        <a:noFill/>
        <a:ln w="25400">
          <a:noFill/>
        </a:ln>
      </c:spPr>
    </c:plotArea>
    <c:legend>
      <c:legendPos val="r"/>
      <c:layout>
        <c:manualLayout>
          <c:xMode val="edge"/>
          <c:yMode val="edge"/>
          <c:x val="0.56363034130959433"/>
          <c:y val="0.20880309835703681"/>
          <c:w val="0.30267743506464112"/>
          <c:h val="0.44469941192702539"/>
        </c:manualLayout>
      </c:layout>
      <c:overlay val="0"/>
    </c:legend>
    <c:plotVisOnly val="1"/>
    <c:dispBlanksAs val="gap"/>
    <c:showDLblsOverMax val="0"/>
  </c:chart>
  <c:txPr>
    <a:bodyPr/>
    <a:lstStyle/>
    <a:p>
      <a:pPr>
        <a:defRPr sz="1800"/>
      </a:pPr>
      <a:endParaRPr lang="uk-UA"/>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600" b="0" i="0" u="none" strike="noStrike" kern="1200" spc="0" baseline="0">
                <a:solidFill>
                  <a:schemeClr val="tx1">
                    <a:lumMod val="50000"/>
                  </a:schemeClr>
                </a:solidFill>
                <a:latin typeface="+mn-lt"/>
                <a:ea typeface="+mn-ea"/>
                <a:cs typeface="+mn-cs"/>
              </a:defRPr>
            </a:pPr>
            <a:r>
              <a:rPr lang="uk-UA" sz="2400" b="1" dirty="0" smtClean="0">
                <a:solidFill>
                  <a:schemeClr val="tx1">
                    <a:lumMod val="50000"/>
                  </a:schemeClr>
                </a:solidFill>
                <a:effectLst/>
              </a:rPr>
              <a:t>К</a:t>
            </a:r>
            <a:r>
              <a:rPr lang="ru-RU" sz="2400" b="1" dirty="0" err="1" smtClean="0">
                <a:solidFill>
                  <a:schemeClr val="tx1">
                    <a:lumMod val="50000"/>
                  </a:schemeClr>
                </a:solidFill>
                <a:effectLst/>
              </a:rPr>
              <a:t>ількість</a:t>
            </a:r>
            <a:r>
              <a:rPr lang="ru-RU" sz="2400" b="1" dirty="0" smtClean="0">
                <a:solidFill>
                  <a:schemeClr val="tx1">
                    <a:lumMod val="50000"/>
                  </a:schemeClr>
                </a:solidFill>
                <a:effectLst/>
              </a:rPr>
              <a:t> </a:t>
            </a:r>
            <a:r>
              <a:rPr lang="ru-RU" sz="2400" b="1" dirty="0" err="1" smtClean="0">
                <a:solidFill>
                  <a:schemeClr val="tx1">
                    <a:lumMod val="50000"/>
                  </a:schemeClr>
                </a:solidFill>
                <a:effectLst/>
              </a:rPr>
              <a:t>кандидатів</a:t>
            </a:r>
            <a:r>
              <a:rPr lang="ru-RU" sz="2400" b="1" dirty="0" smtClean="0">
                <a:solidFill>
                  <a:schemeClr val="tx1">
                    <a:lumMod val="50000"/>
                  </a:schemeClr>
                </a:solidFill>
                <a:effectLst/>
              </a:rPr>
              <a:t>,</a:t>
            </a:r>
            <a:r>
              <a:rPr lang="ru-RU" sz="2400" b="1" baseline="0" dirty="0" smtClean="0">
                <a:solidFill>
                  <a:schemeClr val="tx1">
                    <a:lumMod val="50000"/>
                  </a:schemeClr>
                </a:solidFill>
                <a:effectLst/>
              </a:rPr>
              <a:t> </a:t>
            </a:r>
            <a:r>
              <a:rPr lang="ru-RU" sz="2400" b="1" baseline="0" dirty="0" err="1" smtClean="0">
                <a:solidFill>
                  <a:schemeClr val="tx1">
                    <a:lumMod val="50000"/>
                  </a:schemeClr>
                </a:solidFill>
                <a:effectLst/>
              </a:rPr>
              <a:t>які</a:t>
            </a:r>
            <a:r>
              <a:rPr lang="ru-RU" sz="2400" b="1" baseline="0" dirty="0" smtClean="0">
                <a:solidFill>
                  <a:schemeClr val="tx1">
                    <a:lumMod val="50000"/>
                  </a:schemeClr>
                </a:solidFill>
                <a:effectLst/>
              </a:rPr>
              <a:t> </a:t>
            </a:r>
            <a:r>
              <a:rPr lang="ru-RU" sz="2400" b="1" dirty="0" smtClean="0">
                <a:solidFill>
                  <a:schemeClr val="tx1">
                    <a:lumMod val="50000"/>
                  </a:schemeClr>
                </a:solidFill>
                <a:effectLst/>
              </a:rPr>
              <a:t>подали </a:t>
            </a:r>
            <a:r>
              <a:rPr lang="ru-RU" sz="2400" b="1" dirty="0" err="1" smtClean="0">
                <a:solidFill>
                  <a:schemeClr val="tx1">
                    <a:lumMod val="50000"/>
                  </a:schemeClr>
                </a:solidFill>
                <a:effectLst/>
              </a:rPr>
              <a:t>документи</a:t>
            </a:r>
            <a:r>
              <a:rPr lang="ru-RU" sz="2400" b="1" dirty="0" smtClean="0">
                <a:solidFill>
                  <a:schemeClr val="tx1">
                    <a:lumMod val="50000"/>
                  </a:schemeClr>
                </a:solidFill>
                <a:effectLst/>
              </a:rPr>
              <a:t> на </a:t>
            </a:r>
            <a:r>
              <a:rPr lang="ru-RU" sz="2400" b="1" dirty="0" err="1" smtClean="0">
                <a:solidFill>
                  <a:schemeClr val="tx1">
                    <a:lumMod val="50000"/>
                  </a:schemeClr>
                </a:solidFill>
                <a:effectLst/>
              </a:rPr>
              <a:t>зайняття</a:t>
            </a:r>
            <a:r>
              <a:rPr lang="ru-RU" sz="2400" b="1" dirty="0" smtClean="0">
                <a:solidFill>
                  <a:schemeClr val="tx1">
                    <a:lumMod val="50000"/>
                  </a:schemeClr>
                </a:solidFill>
                <a:effectLst/>
              </a:rPr>
              <a:t> посад </a:t>
            </a:r>
            <a:r>
              <a:rPr lang="ru-RU" sz="2400" b="1" dirty="0" err="1" smtClean="0">
                <a:solidFill>
                  <a:schemeClr val="tx1">
                    <a:lumMod val="50000"/>
                  </a:schemeClr>
                </a:solidFill>
                <a:effectLst/>
              </a:rPr>
              <a:t>державної</a:t>
            </a:r>
            <a:r>
              <a:rPr lang="ru-RU" sz="2400" b="1" dirty="0" smtClean="0">
                <a:solidFill>
                  <a:schemeClr val="tx1">
                    <a:lumMod val="50000"/>
                  </a:schemeClr>
                </a:solidFill>
                <a:effectLst/>
              </a:rPr>
              <a:t> </a:t>
            </a:r>
            <a:r>
              <a:rPr lang="ru-RU" sz="2400" b="1" dirty="0" err="1" smtClean="0">
                <a:solidFill>
                  <a:schemeClr val="tx1">
                    <a:lumMod val="50000"/>
                  </a:schemeClr>
                </a:solidFill>
                <a:effectLst/>
              </a:rPr>
              <a:t>служби</a:t>
            </a:r>
            <a:r>
              <a:rPr lang="ru-RU" sz="2400" b="1" dirty="0" smtClean="0">
                <a:solidFill>
                  <a:schemeClr val="tx1">
                    <a:lumMod val="50000"/>
                  </a:schemeClr>
                </a:solidFill>
                <a:effectLst/>
              </a:rPr>
              <a:t> у І </a:t>
            </a:r>
            <a:r>
              <a:rPr lang="ru-RU" sz="2400" b="1" dirty="0" err="1" smtClean="0">
                <a:solidFill>
                  <a:schemeClr val="tx1">
                    <a:lumMod val="50000"/>
                  </a:schemeClr>
                </a:solidFill>
                <a:effectLst/>
              </a:rPr>
              <a:t>півріччі</a:t>
            </a:r>
            <a:r>
              <a:rPr lang="ru-RU" sz="2400" b="1" dirty="0" smtClean="0">
                <a:solidFill>
                  <a:schemeClr val="tx1">
                    <a:lumMod val="50000"/>
                  </a:schemeClr>
                </a:solidFill>
                <a:effectLst/>
              </a:rPr>
              <a:t> 2021 року</a:t>
            </a:r>
          </a:p>
          <a:p>
            <a:pPr algn="ctr">
              <a:defRPr sz="1600" b="0" i="0" u="none" strike="noStrike" kern="1200" spc="0" baseline="0">
                <a:solidFill>
                  <a:schemeClr val="tx1">
                    <a:lumMod val="50000"/>
                  </a:schemeClr>
                </a:solidFill>
                <a:latin typeface="+mn-lt"/>
                <a:ea typeface="+mn-ea"/>
                <a:cs typeface="+mn-cs"/>
              </a:defRPr>
            </a:pPr>
            <a:endParaRPr lang="ru-RU" sz="2400" b="1" dirty="0">
              <a:solidFill>
                <a:schemeClr val="tx1">
                  <a:lumMod val="50000"/>
                </a:schemeClr>
              </a:solidFill>
              <a:effectLst/>
            </a:endParaRPr>
          </a:p>
        </c:rich>
      </c:tx>
      <c:layout>
        <c:manualLayout>
          <c:xMode val="edge"/>
          <c:yMode val="edge"/>
          <c:x val="0.1157482752166676"/>
          <c:y val="1.5720753209756935E-2"/>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1585324463752384E-2"/>
          <c:y val="0.16204306711565752"/>
          <c:w val="0.905483641053489"/>
          <c:h val="0.57873526181550838"/>
        </c:manualLayout>
      </c:layout>
      <c:bar3DChart>
        <c:barDir val="col"/>
        <c:grouping val="clustered"/>
        <c:varyColors val="0"/>
        <c:ser>
          <c:idx val="0"/>
          <c:order val="0"/>
          <c:tx>
            <c:strRef>
              <c:f>Лист1!$B$1</c:f>
              <c:strCache>
                <c:ptCount val="1"/>
                <c:pt idx="0">
                  <c:v>Категорія Б</c:v>
                </c:pt>
              </c:strCache>
            </c:strRef>
          </c:tx>
          <c:spPr>
            <a:solidFill>
              <a:srgbClr val="00A2FF">
                <a:lumMod val="40000"/>
                <a:lumOff val="60000"/>
              </a:srgbClr>
            </a:solidFill>
            <a:ln>
              <a:noFill/>
            </a:ln>
            <a:effectLst/>
            <a:sp3d/>
          </c:spPr>
          <c:invertIfNegative val="0"/>
          <c:dLbls>
            <c:dLbl>
              <c:idx val="0"/>
              <c:layout>
                <c:manualLayout>
                  <c:x val="9.0770695147986552E-3"/>
                  <c:y val="1.200766817706513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797A-4D3E-ACA6-5719CF5AD4CB}"/>
                </c:ext>
              </c:extLst>
            </c:dLbl>
            <c:dLbl>
              <c:idx val="1"/>
              <c:layout>
                <c:manualLayout>
                  <c:x val="9.5827690817137604E-3"/>
                  <c:y val="-7.176439367533825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797A-4D3E-ACA6-5719CF5AD4CB}"/>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rgbClr val="002060"/>
                    </a:solidFill>
                    <a:latin typeface="Consolas" panose="020B0609020204030204" pitchFamily="49" charset="0"/>
                    <a:ea typeface="+mn-ea"/>
                    <a:cs typeface="+mn-cs"/>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Апарат ДПС</c:v>
                </c:pt>
                <c:pt idx="1">
                  <c:v>Територіальні органи ДПС</c:v>
                </c:pt>
              </c:strCache>
            </c:strRef>
          </c:cat>
          <c:val>
            <c:numRef>
              <c:f>Лист1!$B$2:$B$3</c:f>
              <c:numCache>
                <c:formatCode>General</c:formatCode>
                <c:ptCount val="2"/>
                <c:pt idx="0">
                  <c:v>772</c:v>
                </c:pt>
                <c:pt idx="1">
                  <c:v>319</c:v>
                </c:pt>
              </c:numCache>
            </c:numRef>
          </c:val>
          <c:extLst xmlns:c16r2="http://schemas.microsoft.com/office/drawing/2015/06/chart">
            <c:ext xmlns:c16="http://schemas.microsoft.com/office/drawing/2014/chart" uri="{C3380CC4-5D6E-409C-BE32-E72D297353CC}">
              <c16:uniqueId val="{00000000-797A-4D3E-ACA6-5719CF5AD4CB}"/>
            </c:ext>
          </c:extLst>
        </c:ser>
        <c:ser>
          <c:idx val="1"/>
          <c:order val="1"/>
          <c:tx>
            <c:strRef>
              <c:f>Лист1!$C$1</c:f>
              <c:strCache>
                <c:ptCount val="1"/>
                <c:pt idx="0">
                  <c:v>Категорія В</c:v>
                </c:pt>
              </c:strCache>
            </c:strRef>
          </c:tx>
          <c:spPr>
            <a:solidFill>
              <a:srgbClr val="61D836">
                <a:lumMod val="20000"/>
                <a:lumOff val="80000"/>
              </a:srgbClr>
            </a:solidFill>
            <a:ln>
              <a:solidFill>
                <a:srgbClr val="00A2FF">
                  <a:lumMod val="40000"/>
                  <a:lumOff val="60000"/>
                </a:srgbClr>
              </a:solidFill>
            </a:ln>
          </c:spPr>
          <c:invertIfNegative val="0"/>
          <c:dLbls>
            <c:dLbl>
              <c:idx val="0"/>
              <c:layout>
                <c:manualLayout>
                  <c:x val="2.3662285772051355E-2"/>
                  <c:y val="-4.0400519661609289E-5"/>
                </c:manualLayout>
              </c:layout>
              <c:showLegendKey val="0"/>
              <c:showVal val="1"/>
              <c:showCatName val="0"/>
              <c:showSerName val="0"/>
              <c:showPercent val="0"/>
              <c:showBubbleSize val="0"/>
            </c:dLbl>
            <c:txPr>
              <a:bodyPr/>
              <a:lstStyle/>
              <a:p>
                <a:pPr>
                  <a:defRPr sz="2800" b="0">
                    <a:solidFill>
                      <a:srgbClr val="002060"/>
                    </a:solidFill>
                    <a:latin typeface="Consolas" panose="020B0609020204030204" pitchFamily="49" charset="0"/>
                  </a:defRPr>
                </a:pPr>
                <a:endParaRPr lang="uk-UA"/>
              </a:p>
            </c:txPr>
            <c:showLegendKey val="0"/>
            <c:showVal val="1"/>
            <c:showCatName val="0"/>
            <c:showSerName val="0"/>
            <c:showPercent val="0"/>
            <c:showBubbleSize val="0"/>
            <c:showLeaderLines val="0"/>
          </c:dLbls>
          <c:cat>
            <c:strRef>
              <c:f>Лист1!$A$2:$A$3</c:f>
              <c:strCache>
                <c:ptCount val="2"/>
                <c:pt idx="0">
                  <c:v>Апарат ДПС</c:v>
                </c:pt>
                <c:pt idx="1">
                  <c:v>Територіальні органи ДПС</c:v>
                </c:pt>
              </c:strCache>
            </c:strRef>
          </c:cat>
          <c:val>
            <c:numRef>
              <c:f>Лист1!$C$2:$C$3</c:f>
              <c:numCache>
                <c:formatCode>General</c:formatCode>
                <c:ptCount val="2"/>
                <c:pt idx="0">
                  <c:v>868</c:v>
                </c:pt>
              </c:numCache>
            </c:numRef>
          </c:val>
        </c:ser>
        <c:dLbls>
          <c:showLegendKey val="0"/>
          <c:showVal val="0"/>
          <c:showCatName val="0"/>
          <c:showSerName val="0"/>
          <c:showPercent val="0"/>
          <c:showBubbleSize val="0"/>
        </c:dLbls>
        <c:gapWidth val="150"/>
        <c:shape val="box"/>
        <c:axId val="239059968"/>
        <c:axId val="50063616"/>
        <c:axId val="0"/>
      </c:bar3DChart>
      <c:catAx>
        <c:axId val="2390599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uk-UA"/>
          </a:p>
        </c:txPr>
        <c:crossAx val="50063616"/>
        <c:crosses val="autoZero"/>
        <c:auto val="1"/>
        <c:lblAlgn val="ctr"/>
        <c:lblOffset val="100"/>
        <c:noMultiLvlLbl val="0"/>
      </c:catAx>
      <c:valAx>
        <c:axId val="50063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uk-UA"/>
          </a:p>
        </c:txPr>
        <c:crossAx val="239059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uk-UA"/>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200" b="0" i="0" u="none" strike="noStrike" kern="1200" spc="0" baseline="0">
                <a:solidFill>
                  <a:schemeClr val="tx1">
                    <a:lumMod val="50000"/>
                  </a:schemeClr>
                </a:solidFill>
                <a:latin typeface="+mn-lt"/>
                <a:ea typeface="+mn-ea"/>
                <a:cs typeface="+mn-cs"/>
              </a:defRPr>
            </a:pPr>
            <a:r>
              <a:rPr lang="ru-RU" sz="2400" b="1" dirty="0" err="1" smtClean="0">
                <a:solidFill>
                  <a:schemeClr val="tx1">
                    <a:lumMod val="50000"/>
                  </a:schemeClr>
                </a:solidFill>
                <a:effectLst/>
              </a:rPr>
              <a:t>Середня</a:t>
            </a:r>
            <a:r>
              <a:rPr lang="ru-RU" sz="2400" b="1" dirty="0" smtClean="0">
                <a:solidFill>
                  <a:schemeClr val="tx1">
                    <a:lumMod val="50000"/>
                  </a:schemeClr>
                </a:solidFill>
                <a:effectLst/>
              </a:rPr>
              <a:t> </a:t>
            </a:r>
            <a:r>
              <a:rPr lang="ru-RU" sz="2400" b="1" dirty="0" err="1" smtClean="0">
                <a:solidFill>
                  <a:schemeClr val="tx1">
                    <a:lumMod val="50000"/>
                  </a:schemeClr>
                </a:solidFill>
                <a:effectLst/>
              </a:rPr>
              <a:t>кількість</a:t>
            </a:r>
            <a:r>
              <a:rPr lang="ru-RU" sz="2400" b="1" dirty="0" smtClean="0">
                <a:solidFill>
                  <a:schemeClr val="tx1">
                    <a:lumMod val="50000"/>
                  </a:schemeClr>
                </a:solidFill>
                <a:effectLst/>
              </a:rPr>
              <a:t> </a:t>
            </a:r>
            <a:r>
              <a:rPr lang="ru-RU" sz="2400" b="1" dirty="0" err="1" smtClean="0">
                <a:solidFill>
                  <a:schemeClr val="tx1">
                    <a:lumMod val="50000"/>
                  </a:schemeClr>
                </a:solidFill>
                <a:effectLst/>
              </a:rPr>
              <a:t>осіб</a:t>
            </a:r>
            <a:r>
              <a:rPr lang="ru-RU" sz="2400" b="1" dirty="0" smtClean="0">
                <a:solidFill>
                  <a:schemeClr val="tx1">
                    <a:lumMod val="50000"/>
                  </a:schemeClr>
                </a:solidFill>
                <a:effectLst/>
              </a:rPr>
              <a:t> на одну посаду </a:t>
            </a:r>
          </a:p>
          <a:p>
            <a:pPr>
              <a:defRPr sz="2200" b="0" i="0" u="none" strike="noStrike" kern="1200" spc="0" baseline="0">
                <a:solidFill>
                  <a:schemeClr val="tx1">
                    <a:lumMod val="50000"/>
                  </a:schemeClr>
                </a:solidFill>
                <a:latin typeface="+mn-lt"/>
                <a:ea typeface="+mn-ea"/>
                <a:cs typeface="+mn-cs"/>
              </a:defRPr>
            </a:pPr>
            <a:r>
              <a:rPr lang="ru-RU" sz="2400" b="1" dirty="0" smtClean="0">
                <a:solidFill>
                  <a:schemeClr val="tx1">
                    <a:lumMod val="50000"/>
                  </a:schemeClr>
                </a:solidFill>
                <a:effectLst/>
              </a:rPr>
              <a:t>в І </a:t>
            </a:r>
            <a:r>
              <a:rPr lang="ru-RU" sz="2400" b="1" dirty="0" err="1" smtClean="0">
                <a:solidFill>
                  <a:schemeClr val="tx1">
                    <a:lumMod val="50000"/>
                  </a:schemeClr>
                </a:solidFill>
                <a:effectLst/>
              </a:rPr>
              <a:t>півріччі</a:t>
            </a:r>
            <a:r>
              <a:rPr lang="ru-RU" sz="2400" b="1" dirty="0" smtClean="0">
                <a:solidFill>
                  <a:schemeClr val="tx1">
                    <a:lumMod val="50000"/>
                  </a:schemeClr>
                </a:solidFill>
                <a:effectLst/>
              </a:rPr>
              <a:t> 2021 року</a:t>
            </a:r>
            <a:endParaRPr lang="ru-RU" sz="2400" b="1" dirty="0">
              <a:solidFill>
                <a:schemeClr val="tx1">
                  <a:lumMod val="50000"/>
                </a:schemeClr>
              </a:solidFill>
              <a:effectLst/>
            </a:endParaRPr>
          </a:p>
        </c:rich>
      </c:tx>
      <c:layout>
        <c:manualLayout>
          <c:xMode val="edge"/>
          <c:yMode val="edge"/>
          <c:x val="0.18717811135610474"/>
          <c:y val="9.1301090868309322E-3"/>
        </c:manualLayout>
      </c:layout>
      <c:overlay val="0"/>
      <c:spPr>
        <a:noFill/>
        <a:ln>
          <a:noFill/>
        </a:ln>
        <a:effectLst/>
      </c:spPr>
    </c:title>
    <c:autoTitleDeleted val="0"/>
    <c:plotArea>
      <c:layout>
        <c:manualLayout>
          <c:layoutTarget val="inner"/>
          <c:xMode val="edge"/>
          <c:yMode val="edge"/>
          <c:x val="0.15612753103807678"/>
          <c:y val="0.11343908923207877"/>
          <c:w val="0.83786768860104366"/>
          <c:h val="0.8691069933075295"/>
        </c:manualLayout>
      </c:layout>
      <c:barChart>
        <c:barDir val="bar"/>
        <c:grouping val="clustered"/>
        <c:varyColors val="0"/>
        <c:ser>
          <c:idx val="0"/>
          <c:order val="0"/>
          <c:tx>
            <c:strRef>
              <c:f>Лист1!$B$1</c:f>
              <c:strCache>
                <c:ptCount val="1"/>
                <c:pt idx="0">
                  <c:v>Категорія В</c:v>
                </c:pt>
              </c:strCache>
            </c:strRef>
          </c:tx>
          <c:spPr>
            <a:gradFill flip="none" rotWithShape="1">
              <a:gsLst>
                <a:gs pos="0">
                  <a:srgbClr val="FFA365">
                    <a:shade val="30000"/>
                    <a:satMod val="115000"/>
                  </a:srgbClr>
                </a:gs>
                <a:gs pos="50000">
                  <a:srgbClr val="FFA365">
                    <a:shade val="67500"/>
                    <a:satMod val="115000"/>
                  </a:srgbClr>
                </a:gs>
                <a:gs pos="100000">
                  <a:srgbClr val="FFA365">
                    <a:shade val="100000"/>
                    <a:satMod val="115000"/>
                  </a:srgbClr>
                </a:gs>
              </a:gsLst>
              <a:lin ang="10800000" scaled="1"/>
              <a:tileRect/>
            </a:gradFill>
            <a:ln>
              <a:noFill/>
            </a:ln>
            <a:effectLst>
              <a:outerShdw blurRad="50800" dist="50800" dir="5400000" algn="ctr" rotWithShape="0">
                <a:schemeClr val="tx2">
                  <a:lumMod val="40000"/>
                  <a:lumOff val="60000"/>
                </a:schemeClr>
              </a:outerShdw>
            </a:effectLst>
            <a:scene3d>
              <a:camera prst="orthographicFront"/>
              <a:lightRig rig="balanced" dir="t">
                <a:rot lat="0" lon="0" rev="8700000"/>
              </a:lightRig>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002060"/>
                    </a:solidFill>
                    <a:latin typeface="Consolas" panose="020B0609020204030204" pitchFamily="49" charset="0"/>
                    <a:ea typeface="+mn-ea"/>
                    <a:cs typeface="+mn-cs"/>
                  </a:defRPr>
                </a:pPr>
                <a:endParaRPr lang="uk-U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Територіальні органи ДПС</c:v>
                </c:pt>
                <c:pt idx="1">
                  <c:v>Апарат ДПС</c:v>
                </c:pt>
              </c:strCache>
            </c:strRef>
          </c:cat>
          <c:val>
            <c:numRef>
              <c:f>Лист1!$B$2:$B$3</c:f>
              <c:numCache>
                <c:formatCode>General</c:formatCode>
                <c:ptCount val="2"/>
                <c:pt idx="1">
                  <c:v>8</c:v>
                </c:pt>
              </c:numCache>
            </c:numRef>
          </c:val>
          <c:extLst xmlns:c16r2="http://schemas.microsoft.com/office/drawing/2015/06/chart">
            <c:ext xmlns:c16="http://schemas.microsoft.com/office/drawing/2014/chart" uri="{C3380CC4-5D6E-409C-BE32-E72D297353CC}">
              <c16:uniqueId val="{00000000-EDC2-4437-B336-47176DBC10B1}"/>
            </c:ext>
          </c:extLst>
        </c:ser>
        <c:ser>
          <c:idx val="1"/>
          <c:order val="1"/>
          <c:tx>
            <c:strRef>
              <c:f>Лист1!$C$1</c:f>
              <c:strCache>
                <c:ptCount val="1"/>
                <c:pt idx="0">
                  <c:v>Категорія Б</c:v>
                </c:pt>
              </c:strCache>
            </c:strRef>
          </c:tx>
          <c:spPr>
            <a:gradFill flip="none" rotWithShape="1">
              <a:gsLst>
                <a:gs pos="0">
                  <a:srgbClr val="FFD932">
                    <a:lumMod val="60000"/>
                    <a:lumOff val="40000"/>
                    <a:shade val="30000"/>
                    <a:satMod val="115000"/>
                  </a:srgbClr>
                </a:gs>
                <a:gs pos="50000">
                  <a:srgbClr val="FFD932">
                    <a:lumMod val="60000"/>
                    <a:lumOff val="40000"/>
                    <a:shade val="67500"/>
                    <a:satMod val="115000"/>
                  </a:srgbClr>
                </a:gs>
                <a:gs pos="100000">
                  <a:srgbClr val="FFD932">
                    <a:lumMod val="60000"/>
                    <a:lumOff val="40000"/>
                    <a:shade val="100000"/>
                    <a:satMod val="115000"/>
                  </a:srgbClr>
                </a:gs>
              </a:gsLst>
              <a:lin ang="10800000" scaled="1"/>
              <a:tileRect/>
            </a:gradFill>
            <a:ln>
              <a:noFill/>
            </a:ln>
            <a:effectLst/>
            <a:scene3d>
              <a:camera prst="orthographicFront"/>
              <a:lightRig rig="balanced" dir="t">
                <a:rot lat="0" lon="0" rev="8700000"/>
              </a:lightRig>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002060"/>
                    </a:solidFill>
                    <a:latin typeface="Consolas" panose="020B0609020204030204" pitchFamily="49" charset="0"/>
                    <a:ea typeface="+mn-ea"/>
                    <a:cs typeface="+mn-cs"/>
                  </a:defRPr>
                </a:pPr>
                <a:endParaRPr lang="uk-U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Територіальні органи ДПС</c:v>
                </c:pt>
                <c:pt idx="1">
                  <c:v>Апарат ДПС</c:v>
                </c:pt>
              </c:strCache>
            </c:strRef>
          </c:cat>
          <c:val>
            <c:numRef>
              <c:f>Лист1!$C$2:$C$3</c:f>
              <c:numCache>
                <c:formatCode>General</c:formatCode>
                <c:ptCount val="2"/>
                <c:pt idx="0">
                  <c:v>4</c:v>
                </c:pt>
                <c:pt idx="1">
                  <c:v>6</c:v>
                </c:pt>
              </c:numCache>
            </c:numRef>
          </c:val>
          <c:extLst xmlns:c16r2="http://schemas.microsoft.com/office/drawing/2015/06/chart">
            <c:ext xmlns:c16="http://schemas.microsoft.com/office/drawing/2014/chart" uri="{C3380CC4-5D6E-409C-BE32-E72D297353CC}">
              <c16:uniqueId val="{00000001-EDC2-4437-B336-47176DBC10B1}"/>
            </c:ext>
          </c:extLst>
        </c:ser>
        <c:dLbls>
          <c:dLblPos val="outEnd"/>
          <c:showLegendKey val="0"/>
          <c:showVal val="1"/>
          <c:showCatName val="0"/>
          <c:showSerName val="0"/>
          <c:showPercent val="0"/>
          <c:showBubbleSize val="0"/>
        </c:dLbls>
        <c:gapWidth val="219"/>
        <c:axId val="239075840"/>
        <c:axId val="50063040"/>
      </c:barChart>
      <c:catAx>
        <c:axId val="239075840"/>
        <c:scaling>
          <c:orientation val="minMax"/>
        </c:scaling>
        <c:delete val="1"/>
        <c:axPos val="l"/>
        <c:numFmt formatCode="General" sourceLinked="1"/>
        <c:majorTickMark val="out"/>
        <c:minorTickMark val="none"/>
        <c:tickLblPos val="nextTo"/>
        <c:crossAx val="50063040"/>
        <c:crossesAt val="0"/>
        <c:auto val="0"/>
        <c:lblAlgn val="ctr"/>
        <c:lblOffset val="100"/>
        <c:tickMarkSkip val="2"/>
        <c:noMultiLvlLbl val="0"/>
      </c:catAx>
      <c:valAx>
        <c:axId val="50063040"/>
        <c:scaling>
          <c:orientation val="minMax"/>
        </c:scaling>
        <c:delete val="1"/>
        <c:axPos val="b"/>
        <c:numFmt formatCode="General" sourceLinked="1"/>
        <c:majorTickMark val="out"/>
        <c:minorTickMark val="none"/>
        <c:tickLblPos val="nextTo"/>
        <c:crossAx val="239075840"/>
        <c:crosses val="autoZero"/>
        <c:crossBetween val="between"/>
      </c:valAx>
      <c:spPr>
        <a:noFill/>
        <a:ln>
          <a:noFill/>
        </a:ln>
        <a:effectLst/>
        <a:sp3d/>
      </c:spPr>
    </c:plotArea>
    <c:plotVisOnly val="1"/>
    <c:dispBlanksAs val="gap"/>
    <c:showDLblsOverMax val="0"/>
  </c:chart>
  <c:spPr>
    <a:noFill/>
    <a:ln>
      <a:noFill/>
    </a:ln>
    <a:effectLst/>
  </c:spPr>
  <c:txPr>
    <a:bodyPr/>
    <a:lstStyle/>
    <a:p>
      <a:pPr>
        <a:defRPr/>
      </a:pPr>
      <a:endParaRPr lang="uk-UA"/>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a:solidFill>
                  <a:schemeClr val="bg2">
                    <a:lumMod val="10000"/>
                  </a:schemeClr>
                </a:solidFill>
                <a:effectLst/>
              </a:defRPr>
            </a:pPr>
            <a:r>
              <a:rPr lang="uk-UA" sz="2000" b="1" dirty="0" smtClean="0">
                <a:solidFill>
                  <a:schemeClr val="bg2">
                    <a:lumMod val="10000"/>
                  </a:schemeClr>
                </a:solidFill>
                <a:effectLst/>
              </a:rPr>
              <a:t>Кількість оголошених посад, станом на 01.07.2021 </a:t>
            </a:r>
          </a:p>
          <a:p>
            <a:pPr>
              <a:defRPr sz="1800" b="1">
                <a:solidFill>
                  <a:schemeClr val="bg2">
                    <a:lumMod val="10000"/>
                  </a:schemeClr>
                </a:solidFill>
                <a:effectLst/>
              </a:defRPr>
            </a:pPr>
            <a:r>
              <a:rPr lang="uk-UA" sz="2000" b="1" dirty="0" smtClean="0">
                <a:solidFill>
                  <a:schemeClr val="bg2">
                    <a:lumMod val="10000"/>
                  </a:schemeClr>
                </a:solidFill>
                <a:effectLst/>
              </a:rPr>
              <a:t>(номенклатура Голови ДПС)</a:t>
            </a:r>
            <a:endParaRPr lang="uk-UA" sz="2000" b="1" dirty="0">
              <a:solidFill>
                <a:schemeClr val="bg2">
                  <a:lumMod val="10000"/>
                </a:schemeClr>
              </a:solidFill>
              <a:effectLst/>
            </a:endParaRPr>
          </a:p>
        </c:rich>
      </c:tx>
      <c:layout>
        <c:manualLayout>
          <c:xMode val="edge"/>
          <c:yMode val="edge"/>
          <c:x val="9.6471804058808272E-2"/>
          <c:y val="6.9590697307147342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1751286894048812E-5"/>
          <c:y val="0.20013110352864272"/>
          <c:w val="0.93232001999777803"/>
          <c:h val="0.77652607804262153"/>
        </c:manualLayout>
      </c:layout>
      <c:pie3DChart>
        <c:varyColors val="1"/>
        <c:ser>
          <c:idx val="0"/>
          <c:order val="0"/>
          <c:tx>
            <c:strRef>
              <c:f>Аркуш1!$B$1</c:f>
              <c:strCache>
                <c:ptCount val="1"/>
                <c:pt idx="0">
                  <c:v>Продаж</c:v>
                </c:pt>
              </c:strCache>
            </c:strRef>
          </c:tx>
          <c:explosion val="2"/>
          <c:dPt>
            <c:idx val="0"/>
            <c:bubble3D val="0"/>
            <c:explosion val="0"/>
          </c:dPt>
          <c:dPt>
            <c:idx val="1"/>
            <c:bubble3D val="0"/>
            <c:explosion val="25"/>
          </c:dPt>
          <c:dPt>
            <c:idx val="2"/>
            <c:bubble3D val="0"/>
            <c:explosion val="11"/>
          </c:dPt>
          <c:dLbls>
            <c:dLbl>
              <c:idx val="0"/>
              <c:layout>
                <c:manualLayout>
                  <c:x val="-0.49138891974965743"/>
                  <c:y val="0.30521744014763696"/>
                </c:manualLayout>
              </c:layout>
              <c:tx>
                <c:rich>
                  <a:bodyPr/>
                  <a:lstStyle/>
                  <a:p>
                    <a:r>
                      <a:rPr lang="uk-UA" b="0" dirty="0" smtClean="0"/>
                      <a:t>Категорія  Б Апарат ДПС -</a:t>
                    </a:r>
                    <a:r>
                      <a:rPr lang="uk-UA" sz="1800" b="1" dirty="0" smtClean="0"/>
                      <a:t>133</a:t>
                    </a:r>
                    <a:r>
                      <a:rPr lang="uk-UA" b="1" dirty="0" smtClean="0"/>
                      <a:t> </a:t>
                    </a:r>
                    <a:endParaRPr lang="en-US" b="1" dirty="0"/>
                  </a:p>
                </c:rich>
              </c:tx>
              <c:showLegendKey val="0"/>
              <c:showVal val="1"/>
              <c:showCatName val="0"/>
              <c:showSerName val="0"/>
              <c:showPercent val="0"/>
              <c:showBubbleSize val="0"/>
            </c:dLbl>
            <c:dLbl>
              <c:idx val="1"/>
              <c:layout>
                <c:manualLayout>
                  <c:x val="0.43889209069362661"/>
                  <c:y val="-0.50097991848869095"/>
                </c:manualLayout>
              </c:layout>
              <c:tx>
                <c:rich>
                  <a:bodyPr/>
                  <a:lstStyle/>
                  <a:p>
                    <a:r>
                      <a:rPr lang="uk-UA" b="0" dirty="0" smtClean="0"/>
                      <a:t>Категорія  В Апарат ДПС </a:t>
                    </a:r>
                    <a:r>
                      <a:rPr lang="uk-UA" dirty="0" smtClean="0"/>
                      <a:t>-</a:t>
                    </a:r>
                    <a:r>
                      <a:rPr lang="uk-UA" sz="1800" dirty="0" smtClean="0"/>
                      <a:t>112</a:t>
                    </a:r>
                    <a:endParaRPr lang="en-US" sz="1800" dirty="0"/>
                  </a:p>
                </c:rich>
              </c:tx>
              <c:showLegendKey val="0"/>
              <c:showVal val="1"/>
              <c:showCatName val="0"/>
              <c:showSerName val="0"/>
              <c:showPercent val="0"/>
              <c:showBubbleSize val="0"/>
            </c:dLbl>
            <c:dLbl>
              <c:idx val="2"/>
              <c:layout>
                <c:manualLayout>
                  <c:x val="0.14201095711587602"/>
                  <c:y val="0.11178702535007409"/>
                </c:manualLayout>
              </c:layout>
              <c:tx>
                <c:rich>
                  <a:bodyPr/>
                  <a:lstStyle/>
                  <a:p>
                    <a:r>
                      <a:rPr lang="uk-UA" sz="1600" b="0" dirty="0" smtClean="0"/>
                      <a:t>Категорія Б </a:t>
                    </a:r>
                  </a:p>
                  <a:p>
                    <a:r>
                      <a:rPr lang="uk-UA" sz="1600" b="0" dirty="0" smtClean="0"/>
                      <a:t>ТО ДПС </a:t>
                    </a:r>
                    <a:r>
                      <a:rPr lang="uk-UA" sz="1600" dirty="0" smtClean="0"/>
                      <a:t>- </a:t>
                    </a:r>
                  </a:p>
                  <a:p>
                    <a:r>
                      <a:rPr lang="en-US" sz="1800" dirty="0" smtClean="0"/>
                      <a:t>82</a:t>
                    </a:r>
                    <a:endParaRPr lang="en-US" sz="1800" dirty="0"/>
                  </a:p>
                </c:rich>
              </c:tx>
              <c:showLegendKey val="0"/>
              <c:showVal val="1"/>
              <c:showCatName val="0"/>
              <c:showSerName val="0"/>
              <c:showPercent val="0"/>
              <c:showBubbleSize val="0"/>
            </c:dLbl>
            <c:txPr>
              <a:bodyPr/>
              <a:lstStyle/>
              <a:p>
                <a:pPr>
                  <a:defRPr sz="1600" b="1">
                    <a:solidFill>
                      <a:schemeClr val="tx1">
                        <a:lumMod val="50000"/>
                      </a:schemeClr>
                    </a:solidFill>
                  </a:defRPr>
                </a:pPr>
                <a:endParaRPr lang="uk-UA"/>
              </a:p>
            </c:txPr>
            <c:showLegendKey val="0"/>
            <c:showVal val="1"/>
            <c:showCatName val="0"/>
            <c:showSerName val="0"/>
            <c:showPercent val="0"/>
            <c:showBubbleSize val="0"/>
            <c:showLeaderLines val="1"/>
          </c:dLbls>
          <c:cat>
            <c:strRef>
              <c:f>Аркуш1!$A$2:$A$4</c:f>
              <c:strCache>
                <c:ptCount val="3"/>
                <c:pt idx="0">
                  <c:v>Категорія Б </c:v>
                </c:pt>
                <c:pt idx="1">
                  <c:v>Категорія В</c:v>
                </c:pt>
                <c:pt idx="2">
                  <c:v>Категорія Б </c:v>
                </c:pt>
              </c:strCache>
            </c:strRef>
          </c:cat>
          <c:val>
            <c:numRef>
              <c:f>Аркуш1!$B$2:$B$4</c:f>
              <c:numCache>
                <c:formatCode>General</c:formatCode>
                <c:ptCount val="3"/>
                <c:pt idx="0">
                  <c:v>133</c:v>
                </c:pt>
                <c:pt idx="1">
                  <c:v>112</c:v>
                </c:pt>
                <c:pt idx="2">
                  <c:v>82</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txPr>
    <a:bodyPr/>
    <a:lstStyle/>
    <a:p>
      <a:pPr>
        <a:defRPr sz="1800"/>
      </a:pPr>
      <a:endParaRPr lang="uk-UA"/>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3530711925732769"/>
          <c:y val="0.16151894998297237"/>
          <c:w val="0.63268343087425549"/>
          <c:h val="0.76099658890007182"/>
        </c:manualLayout>
      </c:layout>
      <c:pie3DChart>
        <c:varyColors val="1"/>
        <c:ser>
          <c:idx val="0"/>
          <c:order val="0"/>
          <c:tx>
            <c:strRef>
              <c:f>Аркуш1!$B$1</c:f>
              <c:strCache>
                <c:ptCount val="1"/>
                <c:pt idx="0">
                  <c:v>Продаж</c:v>
                </c:pt>
              </c:strCache>
            </c:strRef>
          </c:tx>
          <c:explosion val="25"/>
          <c:dPt>
            <c:idx val="0"/>
            <c:bubble3D val="0"/>
            <c:spPr>
              <a:solidFill>
                <a:srgbClr val="009CF2"/>
              </a:solidFill>
            </c:spPr>
          </c:dPt>
          <c:dLbls>
            <c:dLbl>
              <c:idx val="0"/>
              <c:layout>
                <c:manualLayout>
                  <c:x val="-0.10235863538957941"/>
                  <c:y val="-0.21000847076589602"/>
                </c:manualLayout>
              </c:layout>
              <c:showLegendKey val="0"/>
              <c:showVal val="1"/>
              <c:showCatName val="0"/>
              <c:showSerName val="0"/>
              <c:showPercent val="0"/>
              <c:showBubbleSize val="0"/>
            </c:dLbl>
            <c:dLbl>
              <c:idx val="1"/>
              <c:layout>
                <c:manualLayout>
                  <c:x val="7.0491232655748692E-2"/>
                  <c:y val="4.1599277899709304E-2"/>
                </c:manualLayout>
              </c:layout>
              <c:showLegendKey val="0"/>
              <c:showVal val="1"/>
              <c:showCatName val="0"/>
              <c:showSerName val="0"/>
              <c:showPercent val="0"/>
              <c:showBubbleSize val="0"/>
            </c:dLbl>
            <c:txPr>
              <a:bodyPr/>
              <a:lstStyle/>
              <a:p>
                <a:pPr>
                  <a:defRPr sz="2400" b="1">
                    <a:solidFill>
                      <a:schemeClr val="tx1">
                        <a:lumMod val="75000"/>
                      </a:schemeClr>
                    </a:solidFill>
                  </a:defRPr>
                </a:pPr>
                <a:endParaRPr lang="uk-UA"/>
              </a:p>
            </c:txPr>
            <c:showLegendKey val="0"/>
            <c:showVal val="1"/>
            <c:showCatName val="0"/>
            <c:showSerName val="0"/>
            <c:showPercent val="0"/>
            <c:showBubbleSize val="0"/>
            <c:showLeaderLines val="1"/>
          </c:dLbls>
          <c:cat>
            <c:strRef>
              <c:f>Аркуш1!$A$2:$A$5</c:f>
              <c:strCache>
                <c:ptCount val="4"/>
                <c:pt idx="0">
                  <c:v>Українська школа урядування</c:v>
                </c:pt>
                <c:pt idx="1">
                  <c:v>НПУ ім. Драгоманова</c:v>
                </c:pt>
                <c:pt idx="2">
                  <c:v>Дипломатична академія України ім. Удовенка при МЗС</c:v>
                </c:pt>
                <c:pt idx="3">
                  <c:v>Інші</c:v>
                </c:pt>
              </c:strCache>
            </c:strRef>
          </c:cat>
          <c:val>
            <c:numRef>
              <c:f>Аркуш1!$B$2:$B$5</c:f>
              <c:numCache>
                <c:formatCode>General</c:formatCode>
                <c:ptCount val="4"/>
                <c:pt idx="0">
                  <c:v>1345</c:v>
                </c:pt>
                <c:pt idx="1">
                  <c:v>108</c:v>
                </c:pt>
                <c:pt idx="2">
                  <c:v>26</c:v>
                </c:pt>
                <c:pt idx="3">
                  <c:v>146</c:v>
                </c:pt>
              </c:numCache>
            </c:numRef>
          </c:val>
        </c:ser>
        <c:dLbls>
          <c:showLegendKey val="0"/>
          <c:showVal val="0"/>
          <c:showCatName val="0"/>
          <c:showSerName val="0"/>
          <c:showPercent val="0"/>
          <c:showBubbleSize val="0"/>
          <c:showLeaderLines val="1"/>
        </c:dLbls>
      </c:pie3DChart>
    </c:plotArea>
    <c:legend>
      <c:legendPos val="l"/>
      <c:layout>
        <c:manualLayout>
          <c:xMode val="edge"/>
          <c:yMode val="edge"/>
          <c:x val="7.4483840183484388E-3"/>
          <c:y val="0.25736168988487224"/>
          <c:w val="0.40027169948148678"/>
          <c:h val="0.56374677660934003"/>
        </c:manualLayout>
      </c:layout>
      <c:overlay val="0"/>
      <c:txPr>
        <a:bodyPr/>
        <a:lstStyle/>
        <a:p>
          <a:pPr>
            <a:defRPr sz="2000"/>
          </a:pPr>
          <a:endParaRPr lang="uk-UA"/>
        </a:p>
      </c:txPr>
    </c:legend>
    <c:plotVisOnly val="1"/>
    <c:dispBlanksAs val="gap"/>
    <c:showDLblsOverMax val="0"/>
  </c:chart>
  <c:txPr>
    <a:bodyPr/>
    <a:lstStyle/>
    <a:p>
      <a:pPr>
        <a:defRPr sz="1800"/>
      </a:pPr>
      <a:endParaRPr lang="uk-UA"/>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105BFA-121F-43A6-9AEB-3F0F5A100F02}"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uk-UA"/>
        </a:p>
      </dgm:t>
    </dgm:pt>
    <dgm:pt modelId="{A918D4A3-376A-4C44-BC48-83F941E265D0}">
      <dgm:prSet phldrT="[Текст]" custT="1"/>
      <dgm:spPr>
        <a:gradFill flip="none" rotWithShape="1">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uk-UA" sz="2000" dirty="0" smtClean="0">
              <a:solidFill>
                <a:schemeClr val="bg2">
                  <a:lumMod val="10000"/>
                </a:schemeClr>
              </a:solidFill>
            </a:rPr>
            <a:t>на </a:t>
          </a:r>
          <a:r>
            <a:rPr lang="uk-UA" sz="2000" b="1" dirty="0" smtClean="0">
              <a:solidFill>
                <a:schemeClr val="bg2">
                  <a:lumMod val="10000"/>
                </a:schemeClr>
              </a:solidFill>
            </a:rPr>
            <a:t>41</a:t>
          </a:r>
          <a:r>
            <a:rPr lang="uk-UA" sz="2000" dirty="0" smtClean="0">
              <a:solidFill>
                <a:schemeClr val="bg2">
                  <a:lumMod val="10000"/>
                </a:schemeClr>
              </a:solidFill>
            </a:rPr>
            <a:t> посаду </a:t>
          </a:r>
          <a:r>
            <a:rPr lang="uk-UA" sz="2000" b="1" dirty="0" smtClean="0">
              <a:solidFill>
                <a:schemeClr val="bg2">
                  <a:lumMod val="10000"/>
                </a:schemeClr>
              </a:solidFill>
            </a:rPr>
            <a:t>триває</a:t>
          </a:r>
          <a:endParaRPr lang="uk-UA" sz="2000" b="1" dirty="0">
            <a:solidFill>
              <a:schemeClr val="bg2">
                <a:lumMod val="10000"/>
              </a:schemeClr>
            </a:solidFill>
          </a:endParaRPr>
        </a:p>
      </dgm:t>
    </dgm:pt>
    <dgm:pt modelId="{6F4003A2-0429-4629-89F0-0426A9E39FB6}" type="parTrans" cxnId="{5480C538-3BEB-414A-9250-748B23BF2B67}">
      <dgm:prSet/>
      <dgm:spPr/>
      <dgm:t>
        <a:bodyPr/>
        <a:lstStyle/>
        <a:p>
          <a:endParaRPr lang="uk-UA"/>
        </a:p>
      </dgm:t>
    </dgm:pt>
    <dgm:pt modelId="{551B8EEF-1B04-4AB2-AE4E-0B49CBC8F06B}" type="sibTrans" cxnId="{5480C538-3BEB-414A-9250-748B23BF2B67}">
      <dgm:prSet/>
      <dgm:spPr/>
      <dgm:t>
        <a:bodyPr/>
        <a:lstStyle/>
        <a:p>
          <a:endParaRPr lang="uk-UA"/>
        </a:p>
      </dgm:t>
    </dgm:pt>
    <dgm:pt modelId="{D8E6AEF3-51D9-4A69-8F70-151D02C9AA80}">
      <dgm:prSet phldrT="[Текст]" custT="1"/>
      <dgm:spPr>
        <a:gradFill flip="none" rotWithShape="1">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uk-UA" sz="2000" dirty="0" smtClean="0">
              <a:solidFill>
                <a:schemeClr val="bg2">
                  <a:lumMod val="10000"/>
                </a:schemeClr>
              </a:solidFill>
            </a:rPr>
            <a:t>на </a:t>
          </a:r>
          <a:r>
            <a:rPr lang="uk-UA" sz="2000" b="1" dirty="0" smtClean="0">
              <a:solidFill>
                <a:schemeClr val="bg2">
                  <a:lumMod val="10000"/>
                </a:schemeClr>
              </a:solidFill>
            </a:rPr>
            <a:t>286</a:t>
          </a:r>
          <a:r>
            <a:rPr lang="uk-UA" sz="2000" dirty="0" smtClean="0">
              <a:solidFill>
                <a:schemeClr val="bg2">
                  <a:lumMod val="10000"/>
                </a:schemeClr>
              </a:solidFill>
            </a:rPr>
            <a:t> посад </a:t>
          </a:r>
          <a:r>
            <a:rPr lang="uk-UA" sz="2000" b="1" dirty="0" smtClean="0">
              <a:solidFill>
                <a:schemeClr val="bg2">
                  <a:lumMod val="10000"/>
                </a:schemeClr>
              </a:solidFill>
            </a:rPr>
            <a:t>завершено</a:t>
          </a:r>
          <a:endParaRPr lang="uk-UA" sz="2000" b="1" dirty="0">
            <a:solidFill>
              <a:schemeClr val="bg2">
                <a:lumMod val="10000"/>
              </a:schemeClr>
            </a:solidFill>
          </a:endParaRPr>
        </a:p>
      </dgm:t>
    </dgm:pt>
    <dgm:pt modelId="{16BFA27C-9CCA-438D-96C4-7A3AF3EC76DF}" type="parTrans" cxnId="{CE4D93E6-5CFE-4351-A706-96390D4F84AB}">
      <dgm:prSet/>
      <dgm:spPr/>
      <dgm:t>
        <a:bodyPr/>
        <a:lstStyle/>
        <a:p>
          <a:endParaRPr lang="uk-UA"/>
        </a:p>
      </dgm:t>
    </dgm:pt>
    <dgm:pt modelId="{F87EC4EF-91FC-458D-896A-EE1CEC914499}" type="sibTrans" cxnId="{CE4D93E6-5CFE-4351-A706-96390D4F84AB}">
      <dgm:prSet/>
      <dgm:spPr/>
      <dgm:t>
        <a:bodyPr/>
        <a:lstStyle/>
        <a:p>
          <a:endParaRPr lang="uk-UA"/>
        </a:p>
      </dgm:t>
    </dgm:pt>
    <dgm:pt modelId="{46313BEF-BB94-4BF0-9FC9-835E9F0FA86C}" type="pres">
      <dgm:prSet presAssocID="{20105BFA-121F-43A6-9AEB-3F0F5A100F02}" presName="linear" presStyleCnt="0">
        <dgm:presLayoutVars>
          <dgm:dir/>
          <dgm:animLvl val="lvl"/>
          <dgm:resizeHandles val="exact"/>
        </dgm:presLayoutVars>
      </dgm:prSet>
      <dgm:spPr/>
      <dgm:t>
        <a:bodyPr/>
        <a:lstStyle/>
        <a:p>
          <a:endParaRPr lang="uk-UA"/>
        </a:p>
      </dgm:t>
    </dgm:pt>
    <dgm:pt modelId="{F5D11297-8A29-4716-A6F2-0F92E90CA8BB}" type="pres">
      <dgm:prSet presAssocID="{A918D4A3-376A-4C44-BC48-83F941E265D0}" presName="parentLin" presStyleCnt="0"/>
      <dgm:spPr/>
    </dgm:pt>
    <dgm:pt modelId="{D53454D7-0F06-44A3-9C7F-7F70A73B6D59}" type="pres">
      <dgm:prSet presAssocID="{A918D4A3-376A-4C44-BC48-83F941E265D0}" presName="parentLeftMargin" presStyleLbl="node1" presStyleIdx="0" presStyleCnt="2"/>
      <dgm:spPr/>
      <dgm:t>
        <a:bodyPr/>
        <a:lstStyle/>
        <a:p>
          <a:endParaRPr lang="uk-UA"/>
        </a:p>
      </dgm:t>
    </dgm:pt>
    <dgm:pt modelId="{6680BFE8-1F7E-4B92-AF9D-24E474722834}" type="pres">
      <dgm:prSet presAssocID="{A918D4A3-376A-4C44-BC48-83F941E265D0}" presName="parentText" presStyleLbl="node1" presStyleIdx="0" presStyleCnt="2" custScaleX="77986" custScaleY="37295">
        <dgm:presLayoutVars>
          <dgm:chMax val="0"/>
          <dgm:bulletEnabled val="1"/>
        </dgm:presLayoutVars>
      </dgm:prSet>
      <dgm:spPr/>
      <dgm:t>
        <a:bodyPr/>
        <a:lstStyle/>
        <a:p>
          <a:endParaRPr lang="uk-UA"/>
        </a:p>
      </dgm:t>
    </dgm:pt>
    <dgm:pt modelId="{30BFA1CB-CA1A-4709-97C3-B3A6550B7992}" type="pres">
      <dgm:prSet presAssocID="{A918D4A3-376A-4C44-BC48-83F941E265D0}" presName="negativeSpace" presStyleCnt="0"/>
      <dgm:spPr/>
    </dgm:pt>
    <dgm:pt modelId="{3C94D918-91F7-4D3A-9ECD-9D0FEFECE748}" type="pres">
      <dgm:prSet presAssocID="{A918D4A3-376A-4C44-BC48-83F941E265D0}" presName="childText" presStyleLbl="conFgAcc1" presStyleIdx="0" presStyleCnt="2" custScaleY="73137">
        <dgm:presLayoutVars>
          <dgm:bulletEnabled val="1"/>
        </dgm:presLayoutVars>
      </dgm:prSet>
      <dgm:spPr>
        <a:ln>
          <a:solidFill>
            <a:schemeClr val="bg1"/>
          </a:solidFill>
        </a:ln>
      </dgm:spPr>
    </dgm:pt>
    <dgm:pt modelId="{76ED5975-3D1B-4A8C-8DF2-40C7635010AA}" type="pres">
      <dgm:prSet presAssocID="{551B8EEF-1B04-4AB2-AE4E-0B49CBC8F06B}" presName="spaceBetweenRectangles" presStyleCnt="0"/>
      <dgm:spPr/>
    </dgm:pt>
    <dgm:pt modelId="{F00EF516-55B5-46A3-82EC-F7EDFD521015}" type="pres">
      <dgm:prSet presAssocID="{D8E6AEF3-51D9-4A69-8F70-151D02C9AA80}" presName="parentLin" presStyleCnt="0"/>
      <dgm:spPr/>
    </dgm:pt>
    <dgm:pt modelId="{924B4B55-866D-448B-987C-9F1A50E33512}" type="pres">
      <dgm:prSet presAssocID="{D8E6AEF3-51D9-4A69-8F70-151D02C9AA80}" presName="parentLeftMargin" presStyleLbl="node1" presStyleIdx="0" presStyleCnt="2"/>
      <dgm:spPr/>
      <dgm:t>
        <a:bodyPr/>
        <a:lstStyle/>
        <a:p>
          <a:endParaRPr lang="uk-UA"/>
        </a:p>
      </dgm:t>
    </dgm:pt>
    <dgm:pt modelId="{0AB36A0C-174A-4120-88B0-5EA9CC11E8D0}" type="pres">
      <dgm:prSet presAssocID="{D8E6AEF3-51D9-4A69-8F70-151D02C9AA80}" presName="parentText" presStyleLbl="node1" presStyleIdx="1" presStyleCnt="2" custScaleX="134398" custScaleY="39030">
        <dgm:presLayoutVars>
          <dgm:chMax val="0"/>
          <dgm:bulletEnabled val="1"/>
        </dgm:presLayoutVars>
      </dgm:prSet>
      <dgm:spPr/>
      <dgm:t>
        <a:bodyPr/>
        <a:lstStyle/>
        <a:p>
          <a:endParaRPr lang="uk-UA"/>
        </a:p>
      </dgm:t>
    </dgm:pt>
    <dgm:pt modelId="{7DD4A06D-63B2-4067-8DCF-364DFCB77377}" type="pres">
      <dgm:prSet presAssocID="{D8E6AEF3-51D9-4A69-8F70-151D02C9AA80}" presName="negativeSpace" presStyleCnt="0"/>
      <dgm:spPr/>
    </dgm:pt>
    <dgm:pt modelId="{76BFEDC8-A635-4597-AC96-854D73DAC2DC}" type="pres">
      <dgm:prSet presAssocID="{D8E6AEF3-51D9-4A69-8F70-151D02C9AA80}" presName="childText" presStyleLbl="conFgAcc1" presStyleIdx="1" presStyleCnt="2">
        <dgm:presLayoutVars>
          <dgm:bulletEnabled val="1"/>
        </dgm:presLayoutVars>
      </dgm:prSet>
      <dgm:spPr>
        <a:ln>
          <a:solidFill>
            <a:schemeClr val="bg1"/>
          </a:solidFill>
        </a:ln>
      </dgm:spPr>
    </dgm:pt>
  </dgm:ptLst>
  <dgm:cxnLst>
    <dgm:cxn modelId="{CE4D93E6-5CFE-4351-A706-96390D4F84AB}" srcId="{20105BFA-121F-43A6-9AEB-3F0F5A100F02}" destId="{D8E6AEF3-51D9-4A69-8F70-151D02C9AA80}" srcOrd="1" destOrd="0" parTransId="{16BFA27C-9CCA-438D-96C4-7A3AF3EC76DF}" sibTransId="{F87EC4EF-91FC-458D-896A-EE1CEC914499}"/>
    <dgm:cxn modelId="{82E2BADE-F741-4776-BC95-270BE89DB349}" type="presOf" srcId="{D8E6AEF3-51D9-4A69-8F70-151D02C9AA80}" destId="{924B4B55-866D-448B-987C-9F1A50E33512}" srcOrd="0" destOrd="0" presId="urn:microsoft.com/office/officeart/2005/8/layout/list1"/>
    <dgm:cxn modelId="{6023C4BE-3F44-4974-ADF1-5CC5BDE479FF}" type="presOf" srcId="{20105BFA-121F-43A6-9AEB-3F0F5A100F02}" destId="{46313BEF-BB94-4BF0-9FC9-835E9F0FA86C}" srcOrd="0" destOrd="0" presId="urn:microsoft.com/office/officeart/2005/8/layout/list1"/>
    <dgm:cxn modelId="{5480C538-3BEB-414A-9250-748B23BF2B67}" srcId="{20105BFA-121F-43A6-9AEB-3F0F5A100F02}" destId="{A918D4A3-376A-4C44-BC48-83F941E265D0}" srcOrd="0" destOrd="0" parTransId="{6F4003A2-0429-4629-89F0-0426A9E39FB6}" sibTransId="{551B8EEF-1B04-4AB2-AE4E-0B49CBC8F06B}"/>
    <dgm:cxn modelId="{033E6B24-C088-4BEC-AC05-F1F8A9D2902E}" type="presOf" srcId="{A918D4A3-376A-4C44-BC48-83F941E265D0}" destId="{D53454D7-0F06-44A3-9C7F-7F70A73B6D59}" srcOrd="0" destOrd="0" presId="urn:microsoft.com/office/officeart/2005/8/layout/list1"/>
    <dgm:cxn modelId="{440AAD8A-58F7-4AF3-A3F6-552163963788}" type="presOf" srcId="{A918D4A3-376A-4C44-BC48-83F941E265D0}" destId="{6680BFE8-1F7E-4B92-AF9D-24E474722834}" srcOrd="1" destOrd="0" presId="urn:microsoft.com/office/officeart/2005/8/layout/list1"/>
    <dgm:cxn modelId="{36DD727F-8CFE-431D-9DFC-E58DEF2147AB}" type="presOf" srcId="{D8E6AEF3-51D9-4A69-8F70-151D02C9AA80}" destId="{0AB36A0C-174A-4120-88B0-5EA9CC11E8D0}" srcOrd="1" destOrd="0" presId="urn:microsoft.com/office/officeart/2005/8/layout/list1"/>
    <dgm:cxn modelId="{72A61447-4240-42B6-BB86-34B64B9962AB}" type="presParOf" srcId="{46313BEF-BB94-4BF0-9FC9-835E9F0FA86C}" destId="{F5D11297-8A29-4716-A6F2-0F92E90CA8BB}" srcOrd="0" destOrd="0" presId="urn:microsoft.com/office/officeart/2005/8/layout/list1"/>
    <dgm:cxn modelId="{9E46CACD-DBFE-4015-96A3-7813716A3CE1}" type="presParOf" srcId="{F5D11297-8A29-4716-A6F2-0F92E90CA8BB}" destId="{D53454D7-0F06-44A3-9C7F-7F70A73B6D59}" srcOrd="0" destOrd="0" presId="urn:microsoft.com/office/officeart/2005/8/layout/list1"/>
    <dgm:cxn modelId="{153A4A1C-D367-485B-8AB9-91AF5B23C14A}" type="presParOf" srcId="{F5D11297-8A29-4716-A6F2-0F92E90CA8BB}" destId="{6680BFE8-1F7E-4B92-AF9D-24E474722834}" srcOrd="1" destOrd="0" presId="urn:microsoft.com/office/officeart/2005/8/layout/list1"/>
    <dgm:cxn modelId="{9CAA64AF-5648-45A7-8A3B-6942E77548EA}" type="presParOf" srcId="{46313BEF-BB94-4BF0-9FC9-835E9F0FA86C}" destId="{30BFA1CB-CA1A-4709-97C3-B3A6550B7992}" srcOrd="1" destOrd="0" presId="urn:microsoft.com/office/officeart/2005/8/layout/list1"/>
    <dgm:cxn modelId="{7221BF55-C79D-45F8-931C-65080BD0F096}" type="presParOf" srcId="{46313BEF-BB94-4BF0-9FC9-835E9F0FA86C}" destId="{3C94D918-91F7-4D3A-9ECD-9D0FEFECE748}" srcOrd="2" destOrd="0" presId="urn:microsoft.com/office/officeart/2005/8/layout/list1"/>
    <dgm:cxn modelId="{74E1D02E-FDA2-451D-959A-E363630A13AB}" type="presParOf" srcId="{46313BEF-BB94-4BF0-9FC9-835E9F0FA86C}" destId="{76ED5975-3D1B-4A8C-8DF2-40C7635010AA}" srcOrd="3" destOrd="0" presId="urn:microsoft.com/office/officeart/2005/8/layout/list1"/>
    <dgm:cxn modelId="{66CFF294-C7EE-45B2-8C74-BF0E1D2C01D2}" type="presParOf" srcId="{46313BEF-BB94-4BF0-9FC9-835E9F0FA86C}" destId="{F00EF516-55B5-46A3-82EC-F7EDFD521015}" srcOrd="4" destOrd="0" presId="urn:microsoft.com/office/officeart/2005/8/layout/list1"/>
    <dgm:cxn modelId="{0EE2CE67-C5B4-4C3D-B4FC-F9485FF56572}" type="presParOf" srcId="{F00EF516-55B5-46A3-82EC-F7EDFD521015}" destId="{924B4B55-866D-448B-987C-9F1A50E33512}" srcOrd="0" destOrd="0" presId="urn:microsoft.com/office/officeart/2005/8/layout/list1"/>
    <dgm:cxn modelId="{1DF1160C-D18A-43C2-B580-ABA1422B562D}" type="presParOf" srcId="{F00EF516-55B5-46A3-82EC-F7EDFD521015}" destId="{0AB36A0C-174A-4120-88B0-5EA9CC11E8D0}" srcOrd="1" destOrd="0" presId="urn:microsoft.com/office/officeart/2005/8/layout/list1"/>
    <dgm:cxn modelId="{433CBBD4-B450-44D7-A27D-9D6A626E6779}" type="presParOf" srcId="{46313BEF-BB94-4BF0-9FC9-835E9F0FA86C}" destId="{7DD4A06D-63B2-4067-8DCF-364DFCB77377}" srcOrd="5" destOrd="0" presId="urn:microsoft.com/office/officeart/2005/8/layout/list1"/>
    <dgm:cxn modelId="{54CA174E-D267-4C65-889B-BFC0BEAE2AC3}" type="presParOf" srcId="{46313BEF-BB94-4BF0-9FC9-835E9F0FA86C}" destId="{76BFEDC8-A635-4597-AC96-854D73DAC2DC}" srcOrd="6"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105BFA-121F-43A6-9AEB-3F0F5A100F02}"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uk-UA"/>
        </a:p>
      </dgm:t>
    </dgm:pt>
    <dgm:pt modelId="{A918D4A3-376A-4C44-BC48-83F941E265D0}">
      <dgm:prSet phldrT="[Текст]" custT="1"/>
      <dgm:spPr>
        <a:gradFill flip="none" rotWithShape="1">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uk-UA" sz="2000" b="1" dirty="0" smtClean="0">
              <a:solidFill>
                <a:schemeClr val="bg2">
                  <a:lumMod val="10000"/>
                </a:schemeClr>
              </a:solidFill>
            </a:rPr>
            <a:t>152</a:t>
          </a:r>
          <a:r>
            <a:rPr lang="uk-UA" sz="2000" dirty="0" smtClean="0">
              <a:solidFill>
                <a:schemeClr val="bg2">
                  <a:lumMod val="10000"/>
                </a:schemeClr>
              </a:solidFill>
            </a:rPr>
            <a:t> вакансії </a:t>
          </a:r>
          <a:r>
            <a:rPr lang="uk-UA" sz="2000" b="1" dirty="0" smtClean="0">
              <a:solidFill>
                <a:schemeClr val="bg2">
                  <a:lumMod val="10000"/>
                </a:schemeClr>
              </a:solidFill>
            </a:rPr>
            <a:t>активних</a:t>
          </a:r>
          <a:endParaRPr lang="uk-UA" sz="2000" b="1" dirty="0">
            <a:solidFill>
              <a:schemeClr val="bg2">
                <a:lumMod val="10000"/>
              </a:schemeClr>
            </a:solidFill>
          </a:endParaRPr>
        </a:p>
      </dgm:t>
    </dgm:pt>
    <dgm:pt modelId="{6F4003A2-0429-4629-89F0-0426A9E39FB6}" type="parTrans" cxnId="{5480C538-3BEB-414A-9250-748B23BF2B67}">
      <dgm:prSet/>
      <dgm:spPr/>
      <dgm:t>
        <a:bodyPr/>
        <a:lstStyle/>
        <a:p>
          <a:endParaRPr lang="uk-UA"/>
        </a:p>
      </dgm:t>
    </dgm:pt>
    <dgm:pt modelId="{551B8EEF-1B04-4AB2-AE4E-0B49CBC8F06B}" type="sibTrans" cxnId="{5480C538-3BEB-414A-9250-748B23BF2B67}">
      <dgm:prSet/>
      <dgm:spPr/>
      <dgm:t>
        <a:bodyPr/>
        <a:lstStyle/>
        <a:p>
          <a:endParaRPr lang="uk-UA"/>
        </a:p>
      </dgm:t>
    </dgm:pt>
    <dgm:pt modelId="{D8E6AEF3-51D9-4A69-8F70-151D02C9AA80}">
      <dgm:prSet phldrT="[Текст]" custT="1"/>
      <dgm:spPr>
        <a:gradFill flip="none" rotWithShape="1">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uk-UA" sz="2000" b="1" dirty="0" smtClean="0">
              <a:solidFill>
                <a:schemeClr val="bg2">
                  <a:lumMod val="10000"/>
                </a:schemeClr>
              </a:solidFill>
            </a:rPr>
            <a:t>175</a:t>
          </a:r>
          <a:r>
            <a:rPr lang="uk-UA" sz="2000" dirty="0" smtClean="0">
              <a:solidFill>
                <a:schemeClr val="bg2">
                  <a:lumMod val="10000"/>
                </a:schemeClr>
              </a:solidFill>
            </a:rPr>
            <a:t> вакансій </a:t>
          </a:r>
          <a:r>
            <a:rPr lang="uk-UA" sz="2000" b="1" dirty="0" smtClean="0">
              <a:solidFill>
                <a:schemeClr val="bg2">
                  <a:lumMod val="10000"/>
                </a:schemeClr>
              </a:solidFill>
            </a:rPr>
            <a:t>закритих</a:t>
          </a:r>
          <a:endParaRPr lang="uk-UA" sz="2000" b="1" dirty="0">
            <a:solidFill>
              <a:schemeClr val="bg2">
                <a:lumMod val="10000"/>
              </a:schemeClr>
            </a:solidFill>
          </a:endParaRPr>
        </a:p>
      </dgm:t>
    </dgm:pt>
    <dgm:pt modelId="{16BFA27C-9CCA-438D-96C4-7A3AF3EC76DF}" type="parTrans" cxnId="{CE4D93E6-5CFE-4351-A706-96390D4F84AB}">
      <dgm:prSet/>
      <dgm:spPr/>
      <dgm:t>
        <a:bodyPr/>
        <a:lstStyle/>
        <a:p>
          <a:endParaRPr lang="uk-UA"/>
        </a:p>
      </dgm:t>
    </dgm:pt>
    <dgm:pt modelId="{F87EC4EF-91FC-458D-896A-EE1CEC914499}" type="sibTrans" cxnId="{CE4D93E6-5CFE-4351-A706-96390D4F84AB}">
      <dgm:prSet/>
      <dgm:spPr/>
      <dgm:t>
        <a:bodyPr/>
        <a:lstStyle/>
        <a:p>
          <a:endParaRPr lang="uk-UA"/>
        </a:p>
      </dgm:t>
    </dgm:pt>
    <dgm:pt modelId="{46313BEF-BB94-4BF0-9FC9-835E9F0FA86C}" type="pres">
      <dgm:prSet presAssocID="{20105BFA-121F-43A6-9AEB-3F0F5A100F02}" presName="linear" presStyleCnt="0">
        <dgm:presLayoutVars>
          <dgm:dir/>
          <dgm:animLvl val="lvl"/>
          <dgm:resizeHandles val="exact"/>
        </dgm:presLayoutVars>
      </dgm:prSet>
      <dgm:spPr/>
      <dgm:t>
        <a:bodyPr/>
        <a:lstStyle/>
        <a:p>
          <a:endParaRPr lang="uk-UA"/>
        </a:p>
      </dgm:t>
    </dgm:pt>
    <dgm:pt modelId="{F5D11297-8A29-4716-A6F2-0F92E90CA8BB}" type="pres">
      <dgm:prSet presAssocID="{A918D4A3-376A-4C44-BC48-83F941E265D0}" presName="parentLin" presStyleCnt="0"/>
      <dgm:spPr/>
    </dgm:pt>
    <dgm:pt modelId="{D53454D7-0F06-44A3-9C7F-7F70A73B6D59}" type="pres">
      <dgm:prSet presAssocID="{A918D4A3-376A-4C44-BC48-83F941E265D0}" presName="parentLeftMargin" presStyleLbl="node1" presStyleIdx="0" presStyleCnt="2"/>
      <dgm:spPr/>
      <dgm:t>
        <a:bodyPr/>
        <a:lstStyle/>
        <a:p>
          <a:endParaRPr lang="uk-UA"/>
        </a:p>
      </dgm:t>
    </dgm:pt>
    <dgm:pt modelId="{6680BFE8-1F7E-4B92-AF9D-24E474722834}" type="pres">
      <dgm:prSet presAssocID="{A918D4A3-376A-4C44-BC48-83F941E265D0}" presName="parentText" presStyleLbl="node1" presStyleIdx="0" presStyleCnt="2" custScaleX="115188" custScaleY="22815" custLinFactNeighborX="10524" custLinFactNeighborY="-26925">
        <dgm:presLayoutVars>
          <dgm:chMax val="0"/>
          <dgm:bulletEnabled val="1"/>
        </dgm:presLayoutVars>
      </dgm:prSet>
      <dgm:spPr/>
      <dgm:t>
        <a:bodyPr/>
        <a:lstStyle/>
        <a:p>
          <a:endParaRPr lang="uk-UA"/>
        </a:p>
      </dgm:t>
    </dgm:pt>
    <dgm:pt modelId="{30BFA1CB-CA1A-4709-97C3-B3A6550B7992}" type="pres">
      <dgm:prSet presAssocID="{A918D4A3-376A-4C44-BC48-83F941E265D0}" presName="negativeSpace" presStyleCnt="0"/>
      <dgm:spPr/>
    </dgm:pt>
    <dgm:pt modelId="{3C94D918-91F7-4D3A-9ECD-9D0FEFECE748}" type="pres">
      <dgm:prSet presAssocID="{A918D4A3-376A-4C44-BC48-83F941E265D0}" presName="childText" presStyleLbl="conFgAcc1" presStyleIdx="0" presStyleCnt="2" custScaleY="38219">
        <dgm:presLayoutVars>
          <dgm:bulletEnabled val="1"/>
        </dgm:presLayoutVars>
      </dgm:prSet>
      <dgm:spPr>
        <a:ln>
          <a:solidFill>
            <a:schemeClr val="bg1"/>
          </a:solidFill>
        </a:ln>
      </dgm:spPr>
    </dgm:pt>
    <dgm:pt modelId="{76ED5975-3D1B-4A8C-8DF2-40C7635010AA}" type="pres">
      <dgm:prSet presAssocID="{551B8EEF-1B04-4AB2-AE4E-0B49CBC8F06B}" presName="spaceBetweenRectangles" presStyleCnt="0"/>
      <dgm:spPr/>
    </dgm:pt>
    <dgm:pt modelId="{F00EF516-55B5-46A3-82EC-F7EDFD521015}" type="pres">
      <dgm:prSet presAssocID="{D8E6AEF3-51D9-4A69-8F70-151D02C9AA80}" presName="parentLin" presStyleCnt="0"/>
      <dgm:spPr/>
    </dgm:pt>
    <dgm:pt modelId="{924B4B55-866D-448B-987C-9F1A50E33512}" type="pres">
      <dgm:prSet presAssocID="{D8E6AEF3-51D9-4A69-8F70-151D02C9AA80}" presName="parentLeftMargin" presStyleLbl="node1" presStyleIdx="0" presStyleCnt="2"/>
      <dgm:spPr/>
      <dgm:t>
        <a:bodyPr/>
        <a:lstStyle/>
        <a:p>
          <a:endParaRPr lang="uk-UA"/>
        </a:p>
      </dgm:t>
    </dgm:pt>
    <dgm:pt modelId="{0AB36A0C-174A-4120-88B0-5EA9CC11E8D0}" type="pres">
      <dgm:prSet presAssocID="{D8E6AEF3-51D9-4A69-8F70-151D02C9AA80}" presName="parentText" presStyleLbl="node1" presStyleIdx="1" presStyleCnt="2" custScaleX="132617" custScaleY="25356" custLinFactNeighborX="1658" custLinFactNeighborY="-9811">
        <dgm:presLayoutVars>
          <dgm:chMax val="0"/>
          <dgm:bulletEnabled val="1"/>
        </dgm:presLayoutVars>
      </dgm:prSet>
      <dgm:spPr/>
      <dgm:t>
        <a:bodyPr/>
        <a:lstStyle/>
        <a:p>
          <a:endParaRPr lang="uk-UA"/>
        </a:p>
      </dgm:t>
    </dgm:pt>
    <dgm:pt modelId="{7DD4A06D-63B2-4067-8DCF-364DFCB77377}" type="pres">
      <dgm:prSet presAssocID="{D8E6AEF3-51D9-4A69-8F70-151D02C9AA80}" presName="negativeSpace" presStyleCnt="0"/>
      <dgm:spPr/>
    </dgm:pt>
    <dgm:pt modelId="{76BFEDC8-A635-4597-AC96-854D73DAC2DC}" type="pres">
      <dgm:prSet presAssocID="{D8E6AEF3-51D9-4A69-8F70-151D02C9AA80}" presName="childText" presStyleLbl="conFgAcc1" presStyleIdx="1" presStyleCnt="2" custScaleY="63107">
        <dgm:presLayoutVars>
          <dgm:bulletEnabled val="1"/>
        </dgm:presLayoutVars>
      </dgm:prSet>
      <dgm:spPr>
        <a:ln>
          <a:solidFill>
            <a:schemeClr val="bg1"/>
          </a:solidFill>
        </a:ln>
      </dgm:spPr>
    </dgm:pt>
  </dgm:ptLst>
  <dgm:cxnLst>
    <dgm:cxn modelId="{CE4D93E6-5CFE-4351-A706-96390D4F84AB}" srcId="{20105BFA-121F-43A6-9AEB-3F0F5A100F02}" destId="{D8E6AEF3-51D9-4A69-8F70-151D02C9AA80}" srcOrd="1" destOrd="0" parTransId="{16BFA27C-9CCA-438D-96C4-7A3AF3EC76DF}" sibTransId="{F87EC4EF-91FC-458D-896A-EE1CEC914499}"/>
    <dgm:cxn modelId="{9746974B-3425-420C-989A-7B8CAF761A23}" type="presOf" srcId="{A918D4A3-376A-4C44-BC48-83F941E265D0}" destId="{D53454D7-0F06-44A3-9C7F-7F70A73B6D59}" srcOrd="0" destOrd="0" presId="urn:microsoft.com/office/officeart/2005/8/layout/list1"/>
    <dgm:cxn modelId="{5480C538-3BEB-414A-9250-748B23BF2B67}" srcId="{20105BFA-121F-43A6-9AEB-3F0F5A100F02}" destId="{A918D4A3-376A-4C44-BC48-83F941E265D0}" srcOrd="0" destOrd="0" parTransId="{6F4003A2-0429-4629-89F0-0426A9E39FB6}" sibTransId="{551B8EEF-1B04-4AB2-AE4E-0B49CBC8F06B}"/>
    <dgm:cxn modelId="{6BDCFB5F-B78E-4A66-8F46-8C0A518AA614}" type="presOf" srcId="{D8E6AEF3-51D9-4A69-8F70-151D02C9AA80}" destId="{924B4B55-866D-448B-987C-9F1A50E33512}" srcOrd="0" destOrd="0" presId="urn:microsoft.com/office/officeart/2005/8/layout/list1"/>
    <dgm:cxn modelId="{AF9F830A-B6FA-4CF9-9144-5DECB617C6AF}" type="presOf" srcId="{D8E6AEF3-51D9-4A69-8F70-151D02C9AA80}" destId="{0AB36A0C-174A-4120-88B0-5EA9CC11E8D0}" srcOrd="1" destOrd="0" presId="urn:microsoft.com/office/officeart/2005/8/layout/list1"/>
    <dgm:cxn modelId="{86F01CF0-757A-4B36-8E48-382F7D12B203}" type="presOf" srcId="{A918D4A3-376A-4C44-BC48-83F941E265D0}" destId="{6680BFE8-1F7E-4B92-AF9D-24E474722834}" srcOrd="1" destOrd="0" presId="urn:microsoft.com/office/officeart/2005/8/layout/list1"/>
    <dgm:cxn modelId="{F155DA19-CACF-4C4A-82C6-19492AD333EB}" type="presOf" srcId="{20105BFA-121F-43A6-9AEB-3F0F5A100F02}" destId="{46313BEF-BB94-4BF0-9FC9-835E9F0FA86C}" srcOrd="0" destOrd="0" presId="urn:microsoft.com/office/officeart/2005/8/layout/list1"/>
    <dgm:cxn modelId="{757EB342-2433-415B-AD15-D1CE5CAB704E}" type="presParOf" srcId="{46313BEF-BB94-4BF0-9FC9-835E9F0FA86C}" destId="{F5D11297-8A29-4716-A6F2-0F92E90CA8BB}" srcOrd="0" destOrd="0" presId="urn:microsoft.com/office/officeart/2005/8/layout/list1"/>
    <dgm:cxn modelId="{5B0EF9A6-8EF5-470B-9D9E-F2DD922D5C65}" type="presParOf" srcId="{F5D11297-8A29-4716-A6F2-0F92E90CA8BB}" destId="{D53454D7-0F06-44A3-9C7F-7F70A73B6D59}" srcOrd="0" destOrd="0" presId="urn:microsoft.com/office/officeart/2005/8/layout/list1"/>
    <dgm:cxn modelId="{713924C5-D74C-458A-953F-6791FE345023}" type="presParOf" srcId="{F5D11297-8A29-4716-A6F2-0F92E90CA8BB}" destId="{6680BFE8-1F7E-4B92-AF9D-24E474722834}" srcOrd="1" destOrd="0" presId="urn:microsoft.com/office/officeart/2005/8/layout/list1"/>
    <dgm:cxn modelId="{BBDB2354-AB6C-4CFB-BEE7-5AD05FD145E9}" type="presParOf" srcId="{46313BEF-BB94-4BF0-9FC9-835E9F0FA86C}" destId="{30BFA1CB-CA1A-4709-97C3-B3A6550B7992}" srcOrd="1" destOrd="0" presId="urn:microsoft.com/office/officeart/2005/8/layout/list1"/>
    <dgm:cxn modelId="{F34C09C4-77BC-47BC-89E5-ADD95F2E1BE1}" type="presParOf" srcId="{46313BEF-BB94-4BF0-9FC9-835E9F0FA86C}" destId="{3C94D918-91F7-4D3A-9ECD-9D0FEFECE748}" srcOrd="2" destOrd="0" presId="urn:microsoft.com/office/officeart/2005/8/layout/list1"/>
    <dgm:cxn modelId="{141831BE-AA0F-4F20-8BB6-4EF021CE7818}" type="presParOf" srcId="{46313BEF-BB94-4BF0-9FC9-835E9F0FA86C}" destId="{76ED5975-3D1B-4A8C-8DF2-40C7635010AA}" srcOrd="3" destOrd="0" presId="urn:microsoft.com/office/officeart/2005/8/layout/list1"/>
    <dgm:cxn modelId="{8D766F5B-1279-418A-BF30-B25D5466F3DB}" type="presParOf" srcId="{46313BEF-BB94-4BF0-9FC9-835E9F0FA86C}" destId="{F00EF516-55B5-46A3-82EC-F7EDFD521015}" srcOrd="4" destOrd="0" presId="urn:microsoft.com/office/officeart/2005/8/layout/list1"/>
    <dgm:cxn modelId="{C977E993-9349-444A-9041-309949930667}" type="presParOf" srcId="{F00EF516-55B5-46A3-82EC-F7EDFD521015}" destId="{924B4B55-866D-448B-987C-9F1A50E33512}" srcOrd="0" destOrd="0" presId="urn:microsoft.com/office/officeart/2005/8/layout/list1"/>
    <dgm:cxn modelId="{26A27691-476E-4DAF-B544-B093EE3CBA10}" type="presParOf" srcId="{F00EF516-55B5-46A3-82EC-F7EDFD521015}" destId="{0AB36A0C-174A-4120-88B0-5EA9CC11E8D0}" srcOrd="1" destOrd="0" presId="urn:microsoft.com/office/officeart/2005/8/layout/list1"/>
    <dgm:cxn modelId="{EEC382FE-0730-48AE-AF23-F8906662A812}" type="presParOf" srcId="{46313BEF-BB94-4BF0-9FC9-835E9F0FA86C}" destId="{7DD4A06D-63B2-4067-8DCF-364DFCB77377}" srcOrd="5" destOrd="0" presId="urn:microsoft.com/office/officeart/2005/8/layout/list1"/>
    <dgm:cxn modelId="{00D90558-2E25-4D86-B491-907FEBE9B2DD}" type="presParOf" srcId="{46313BEF-BB94-4BF0-9FC9-835E9F0FA86C}" destId="{76BFEDC8-A635-4597-AC96-854D73DAC2DC}" srcOrd="6" destOrd="0" presId="urn:microsoft.com/office/officeart/2005/8/layout/lis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848791-F2F1-4744-B4E6-96A0B60D0416}"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uk-UA"/>
        </a:p>
      </dgm:t>
    </dgm:pt>
    <dgm:pt modelId="{8F0B11B1-20F8-4864-B7E9-5C7E1AD6E211}">
      <dgm:prSet custT="1"/>
      <dgm:spPr>
        <a:solidFill>
          <a:schemeClr val="accent4">
            <a:lumMod val="40000"/>
            <a:lumOff val="6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uk-UA" sz="2400" dirty="0" smtClean="0"/>
            <a:t>Розпорядженням Голови від 26.02.2021 № 3-р затверджено склад Робочої групи з організації та координації роботи по виконанню заходів </a:t>
          </a:r>
          <a:r>
            <a:rPr lang="en-US" sz="2400" dirty="0" smtClean="0"/>
            <a:t>HR-</a:t>
          </a:r>
          <a:r>
            <a:rPr lang="uk-UA" sz="2400" dirty="0" smtClean="0"/>
            <a:t>стратегії</a:t>
          </a:r>
          <a:endParaRPr lang="uk-UA" sz="2400" dirty="0"/>
        </a:p>
      </dgm:t>
    </dgm:pt>
    <dgm:pt modelId="{1AABE929-19EF-402F-9A43-8925436E74BB}" type="parTrans" cxnId="{B85E51C3-1C9C-424C-8EF9-B82B2E8168A4}">
      <dgm:prSet/>
      <dgm:spPr/>
      <dgm:t>
        <a:bodyPr/>
        <a:lstStyle/>
        <a:p>
          <a:endParaRPr lang="uk-UA"/>
        </a:p>
      </dgm:t>
    </dgm:pt>
    <dgm:pt modelId="{EC13C9C2-98FF-4154-AAF1-3711FA6314CE}" type="sibTrans" cxnId="{B85E51C3-1C9C-424C-8EF9-B82B2E8168A4}">
      <dgm:prSet/>
      <dgm:spPr/>
      <dgm:t>
        <a:bodyPr/>
        <a:lstStyle/>
        <a:p>
          <a:endParaRPr lang="uk-UA"/>
        </a:p>
      </dgm:t>
    </dgm:pt>
    <dgm:pt modelId="{BF147024-3B0E-4918-AF7F-1EFE481F6243}">
      <dgm:prSet custT="1"/>
      <dgm:spPr>
        <a:solidFill>
          <a:schemeClr val="accent4">
            <a:lumMod val="40000"/>
            <a:lumOff val="6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uk-UA" sz="2400" dirty="0" smtClean="0"/>
            <a:t>Наказом ДПС від 17.03.2021 № 306 затверджено Програму адаптації новопризначених працівників Державної податкової служби та кроки щодо її реалізації</a:t>
          </a:r>
          <a:endParaRPr lang="uk-UA" sz="2400" dirty="0"/>
        </a:p>
      </dgm:t>
    </dgm:pt>
    <dgm:pt modelId="{63D8F668-345C-4861-A354-D7F38897358A}" type="parTrans" cxnId="{F7671F04-02BE-43A6-947E-DCB2D03E361B}">
      <dgm:prSet/>
      <dgm:spPr/>
      <dgm:t>
        <a:bodyPr/>
        <a:lstStyle/>
        <a:p>
          <a:endParaRPr lang="uk-UA"/>
        </a:p>
      </dgm:t>
    </dgm:pt>
    <dgm:pt modelId="{734A7BC5-C7F1-4F0E-A493-8770BB9076E5}" type="sibTrans" cxnId="{F7671F04-02BE-43A6-947E-DCB2D03E361B}">
      <dgm:prSet/>
      <dgm:spPr/>
      <dgm:t>
        <a:bodyPr/>
        <a:lstStyle/>
        <a:p>
          <a:endParaRPr lang="uk-UA"/>
        </a:p>
      </dgm:t>
    </dgm:pt>
    <dgm:pt modelId="{8B880058-408A-4823-A76E-026C1DDD3479}">
      <dgm:prSet custT="1"/>
      <dgm:spPr>
        <a:solidFill>
          <a:schemeClr val="accent4">
            <a:lumMod val="40000"/>
            <a:lumOff val="6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ru-RU" sz="2400" dirty="0" smtClean="0"/>
            <a:t>19.03.2021 Головою ДПС </a:t>
          </a:r>
          <a:r>
            <a:rPr lang="ru-RU" sz="2400" dirty="0" err="1" smtClean="0"/>
            <a:t>затверджено</a:t>
          </a:r>
          <a:r>
            <a:rPr lang="ru-RU" sz="2400" dirty="0" smtClean="0"/>
            <a:t> </a:t>
          </a:r>
          <a:r>
            <a:rPr lang="ru-RU" sz="2400" dirty="0" err="1" smtClean="0"/>
            <a:t>Концепцію</a:t>
          </a:r>
          <a:r>
            <a:rPr lang="ru-RU" sz="2400" dirty="0" smtClean="0"/>
            <a:t> та план </a:t>
          </a:r>
          <a:r>
            <a:rPr lang="ru-RU" sz="2400" dirty="0" err="1" smtClean="0"/>
            <a:t>розвитку</a:t>
          </a:r>
          <a:r>
            <a:rPr lang="ru-RU" sz="2400" dirty="0" smtClean="0"/>
            <a:t> </a:t>
          </a:r>
          <a:r>
            <a:rPr lang="ru-RU" sz="2400" dirty="0" err="1" smtClean="0"/>
            <a:t>корпоративної</a:t>
          </a:r>
          <a:r>
            <a:rPr lang="ru-RU" sz="2400" dirty="0" smtClean="0"/>
            <a:t> </a:t>
          </a:r>
          <a:r>
            <a:rPr lang="ru-RU" sz="2400" dirty="0" err="1" smtClean="0"/>
            <a:t>культури</a:t>
          </a:r>
          <a:r>
            <a:rPr lang="ru-RU" sz="2400" dirty="0" smtClean="0"/>
            <a:t> ДПС</a:t>
          </a:r>
          <a:endParaRPr lang="uk-UA" sz="2400" dirty="0"/>
        </a:p>
      </dgm:t>
    </dgm:pt>
    <dgm:pt modelId="{E6BC731D-85E0-48CD-9A0F-0C1DCEB8D535}" type="parTrans" cxnId="{CF9AA0AE-8CB2-499D-98CA-8BC9649FA0B0}">
      <dgm:prSet/>
      <dgm:spPr/>
      <dgm:t>
        <a:bodyPr/>
        <a:lstStyle/>
        <a:p>
          <a:endParaRPr lang="uk-UA"/>
        </a:p>
      </dgm:t>
    </dgm:pt>
    <dgm:pt modelId="{C8CCF8FD-8B08-4993-AECB-16309159D9AB}" type="sibTrans" cxnId="{CF9AA0AE-8CB2-499D-98CA-8BC9649FA0B0}">
      <dgm:prSet/>
      <dgm:spPr/>
      <dgm:t>
        <a:bodyPr/>
        <a:lstStyle/>
        <a:p>
          <a:endParaRPr lang="uk-UA"/>
        </a:p>
      </dgm:t>
    </dgm:pt>
    <dgm:pt modelId="{D00D1382-824A-44F6-97A1-49586734742A}">
      <dgm:prSet custT="1"/>
      <dgm:spPr>
        <a:solidFill>
          <a:schemeClr val="accent4">
            <a:lumMod val="40000"/>
            <a:lumOff val="6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ru-RU" sz="2400" dirty="0" err="1" smtClean="0"/>
            <a:t>Організовано</a:t>
          </a:r>
          <a:r>
            <a:rPr lang="ru-RU" sz="2400" dirty="0" smtClean="0"/>
            <a:t> </a:t>
          </a:r>
          <a:r>
            <a:rPr lang="ru-RU" sz="2400" dirty="0" err="1" smtClean="0"/>
            <a:t>проведення</a:t>
          </a:r>
          <a:r>
            <a:rPr lang="ru-RU" sz="2400" dirty="0" smtClean="0"/>
            <a:t> </a:t>
          </a:r>
          <a:r>
            <a:rPr lang="ru-RU" sz="2400" dirty="0" err="1" smtClean="0"/>
            <a:t>опитування</a:t>
          </a:r>
          <a:r>
            <a:rPr lang="ru-RU" sz="2400" dirty="0" smtClean="0"/>
            <a:t> </a:t>
          </a:r>
          <a:r>
            <a:rPr lang="ru-RU" sz="2400" dirty="0" err="1" smtClean="0"/>
            <a:t>працівників</a:t>
          </a:r>
          <a:r>
            <a:rPr lang="ru-RU" sz="2400" dirty="0" smtClean="0"/>
            <a:t> </a:t>
          </a:r>
          <a:r>
            <a:rPr lang="ru-RU" sz="2400" dirty="0" err="1" smtClean="0"/>
            <a:t>органів</a:t>
          </a:r>
          <a:r>
            <a:rPr lang="ru-RU" sz="2400" dirty="0" smtClean="0"/>
            <a:t> ДПС </a:t>
          </a:r>
          <a:r>
            <a:rPr lang="ru-RU" sz="2400" dirty="0" err="1" smtClean="0"/>
            <a:t>відповідно</a:t>
          </a:r>
          <a:r>
            <a:rPr lang="ru-RU" sz="2400" dirty="0" smtClean="0"/>
            <a:t> до </a:t>
          </a:r>
          <a:r>
            <a:rPr lang="ru-RU" sz="2400" dirty="0" err="1" smtClean="0"/>
            <a:t>доручення</a:t>
          </a:r>
          <a:r>
            <a:rPr lang="ru-RU" sz="2400" dirty="0" smtClean="0"/>
            <a:t> </a:t>
          </a:r>
          <a:r>
            <a:rPr lang="ru-RU" sz="2400" dirty="0" err="1" smtClean="0"/>
            <a:t>Голови</a:t>
          </a:r>
          <a:r>
            <a:rPr lang="ru-RU" sz="2400" dirty="0" smtClean="0"/>
            <a:t> ДПС </a:t>
          </a:r>
          <a:r>
            <a:rPr lang="ru-RU" sz="2400" dirty="0" err="1" smtClean="0"/>
            <a:t>від</a:t>
          </a:r>
          <a:r>
            <a:rPr lang="ru-RU" sz="2400" dirty="0" smtClean="0"/>
            <a:t> 19.03.2021 № 2-д</a:t>
          </a:r>
          <a:endParaRPr lang="uk-UA" sz="2400" dirty="0"/>
        </a:p>
      </dgm:t>
    </dgm:pt>
    <dgm:pt modelId="{73C49128-5B4A-4573-84D8-E248FFC0806D}" type="parTrans" cxnId="{E0F14E63-2C50-4F8A-B22D-87D7F69E19F2}">
      <dgm:prSet/>
      <dgm:spPr/>
      <dgm:t>
        <a:bodyPr/>
        <a:lstStyle/>
        <a:p>
          <a:endParaRPr lang="uk-UA"/>
        </a:p>
      </dgm:t>
    </dgm:pt>
    <dgm:pt modelId="{D17EDF81-9FD0-4DF0-A9B2-794A06FCEEAB}" type="sibTrans" cxnId="{E0F14E63-2C50-4F8A-B22D-87D7F69E19F2}">
      <dgm:prSet/>
      <dgm:spPr/>
      <dgm:t>
        <a:bodyPr/>
        <a:lstStyle/>
        <a:p>
          <a:endParaRPr lang="uk-UA"/>
        </a:p>
      </dgm:t>
    </dgm:pt>
    <dgm:pt modelId="{FE56D617-7EDD-482A-89DD-0940A222F41C}">
      <dgm:prSet custT="1"/>
      <dgm:spPr>
        <a:solidFill>
          <a:schemeClr val="accent4">
            <a:lumMod val="40000"/>
            <a:lumOff val="6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ru-RU" sz="2400" dirty="0" err="1" smtClean="0"/>
            <a:t>Забезпечено</a:t>
          </a:r>
          <a:r>
            <a:rPr lang="ru-RU" sz="2400" dirty="0" smtClean="0"/>
            <a:t> </a:t>
          </a:r>
          <a:r>
            <a:rPr lang="ru-RU" sz="2400" dirty="0" err="1" smtClean="0"/>
            <a:t>каскадування</a:t>
          </a:r>
          <a:r>
            <a:rPr lang="ru-RU" sz="2400" dirty="0" smtClean="0"/>
            <a:t> </a:t>
          </a:r>
          <a:r>
            <a:rPr lang="ru-RU" sz="2400" dirty="0" err="1" smtClean="0"/>
            <a:t>завдань</a:t>
          </a:r>
          <a:r>
            <a:rPr lang="ru-RU" sz="2400" dirty="0" smtClean="0"/>
            <a:t> та </a:t>
          </a:r>
          <a:r>
            <a:rPr lang="ru-RU" sz="2400" dirty="0" err="1" smtClean="0"/>
            <a:t>ключових</a:t>
          </a:r>
          <a:r>
            <a:rPr lang="ru-RU" sz="2400" dirty="0" smtClean="0"/>
            <a:t> </a:t>
          </a:r>
          <a:r>
            <a:rPr lang="ru-RU" sz="2400" dirty="0" err="1" smtClean="0"/>
            <a:t>показників</a:t>
          </a:r>
          <a:endParaRPr lang="uk-UA" sz="2400" dirty="0"/>
        </a:p>
      </dgm:t>
    </dgm:pt>
    <dgm:pt modelId="{BD2DE5F6-164D-40ED-9A49-31B05DFB8F3C}" type="parTrans" cxnId="{84FC2504-4D49-4ABB-B5A3-AACD3FD95981}">
      <dgm:prSet/>
      <dgm:spPr/>
      <dgm:t>
        <a:bodyPr/>
        <a:lstStyle/>
        <a:p>
          <a:endParaRPr lang="uk-UA"/>
        </a:p>
      </dgm:t>
    </dgm:pt>
    <dgm:pt modelId="{13510F34-893B-4A72-929D-B131CD91E58E}" type="sibTrans" cxnId="{84FC2504-4D49-4ABB-B5A3-AACD3FD95981}">
      <dgm:prSet/>
      <dgm:spPr/>
      <dgm:t>
        <a:bodyPr/>
        <a:lstStyle/>
        <a:p>
          <a:endParaRPr lang="uk-UA"/>
        </a:p>
      </dgm:t>
    </dgm:pt>
    <dgm:pt modelId="{F20F95C8-3B77-43EA-B45F-A1212FCAA26A}">
      <dgm:prSet custT="1"/>
      <dgm:spPr>
        <a:solidFill>
          <a:schemeClr val="accent4">
            <a:lumMod val="40000"/>
            <a:lumOff val="6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ru-RU" sz="2400" dirty="0" smtClean="0"/>
            <a:t>15.06.2021 </a:t>
          </a:r>
          <a:r>
            <a:rPr lang="ru-RU" sz="2400" dirty="0" err="1" smtClean="0"/>
            <a:t>в.о</a:t>
          </a:r>
          <a:r>
            <a:rPr lang="ru-RU" sz="2400" dirty="0" smtClean="0"/>
            <a:t>. </a:t>
          </a:r>
          <a:r>
            <a:rPr lang="ru-RU" sz="2400" dirty="0" err="1" smtClean="0"/>
            <a:t>Голови</a:t>
          </a:r>
          <a:r>
            <a:rPr lang="ru-RU" sz="2400" dirty="0" smtClean="0"/>
            <a:t> ДПС </a:t>
          </a:r>
          <a:r>
            <a:rPr lang="ru-RU" sz="2400" dirty="0" err="1" smtClean="0"/>
            <a:t>затверджено</a:t>
          </a:r>
          <a:r>
            <a:rPr lang="ru-RU" sz="2400" dirty="0" smtClean="0"/>
            <a:t> </a:t>
          </a:r>
          <a:r>
            <a:rPr lang="ru-RU" sz="2400" dirty="0" err="1" smtClean="0"/>
            <a:t>Програму</a:t>
          </a:r>
          <a:r>
            <a:rPr lang="ru-RU" sz="2400" dirty="0" smtClean="0"/>
            <a:t> </a:t>
          </a:r>
          <a:r>
            <a:rPr lang="ru-RU" sz="2400" dirty="0" err="1" smtClean="0"/>
            <a:t>розвитку</a:t>
          </a:r>
          <a:r>
            <a:rPr lang="ru-RU" sz="2400" dirty="0" smtClean="0"/>
            <a:t> </a:t>
          </a:r>
          <a:r>
            <a:rPr lang="ru-RU" sz="2400" dirty="0" err="1" smtClean="0"/>
            <a:t>системи</a:t>
          </a:r>
          <a:r>
            <a:rPr lang="ru-RU" sz="2400" dirty="0" smtClean="0"/>
            <a:t> </a:t>
          </a:r>
          <a:r>
            <a:rPr lang="ru-RU" sz="2400" dirty="0" err="1" smtClean="0"/>
            <a:t>внутрішніх</a:t>
          </a:r>
          <a:r>
            <a:rPr lang="ru-RU" sz="2400" dirty="0" smtClean="0"/>
            <a:t> </a:t>
          </a:r>
          <a:r>
            <a:rPr lang="ru-RU" sz="2400" dirty="0" err="1" smtClean="0"/>
            <a:t>комунікацій</a:t>
          </a:r>
          <a:r>
            <a:rPr lang="ru-RU" sz="2400" dirty="0" smtClean="0"/>
            <a:t> ДПС та Плану </a:t>
          </a:r>
          <a:r>
            <a:rPr lang="ru-RU" sz="2400" dirty="0" err="1" smtClean="0"/>
            <a:t>заходів</a:t>
          </a:r>
          <a:r>
            <a:rPr lang="ru-RU" sz="2400" dirty="0" smtClean="0"/>
            <a:t> </a:t>
          </a:r>
          <a:r>
            <a:rPr lang="ru-RU" sz="2400" dirty="0" err="1" smtClean="0"/>
            <a:t>щодо</a:t>
          </a:r>
          <a:r>
            <a:rPr lang="ru-RU" sz="2400" dirty="0" smtClean="0"/>
            <a:t> </a:t>
          </a:r>
          <a:r>
            <a:rPr lang="ru-RU" sz="2400" dirty="0" err="1" smtClean="0"/>
            <a:t>її</a:t>
          </a:r>
          <a:r>
            <a:rPr lang="ru-RU" sz="2400" dirty="0" smtClean="0"/>
            <a:t> </a:t>
          </a:r>
          <a:r>
            <a:rPr lang="ru-RU" sz="2400" dirty="0" err="1" smtClean="0"/>
            <a:t>реалізації</a:t>
          </a:r>
          <a:endParaRPr lang="uk-UA" sz="2400" dirty="0"/>
        </a:p>
      </dgm:t>
    </dgm:pt>
    <dgm:pt modelId="{F9812704-BDD3-4287-99CA-BCE1E8BDABD3}" type="parTrans" cxnId="{F7E694CF-D337-48B6-95CD-1BAD5559AFBC}">
      <dgm:prSet/>
      <dgm:spPr/>
      <dgm:t>
        <a:bodyPr/>
        <a:lstStyle/>
        <a:p>
          <a:endParaRPr lang="uk-UA"/>
        </a:p>
      </dgm:t>
    </dgm:pt>
    <dgm:pt modelId="{A0B00B32-3600-4E6D-B197-14B27898EB48}" type="sibTrans" cxnId="{F7E694CF-D337-48B6-95CD-1BAD5559AFBC}">
      <dgm:prSet/>
      <dgm:spPr/>
      <dgm:t>
        <a:bodyPr/>
        <a:lstStyle/>
        <a:p>
          <a:endParaRPr lang="uk-UA"/>
        </a:p>
      </dgm:t>
    </dgm:pt>
    <dgm:pt modelId="{A10FC08F-A9F5-4F0C-9390-EEA60340F83E}">
      <dgm:prSet custT="1"/>
      <dgm:spPr>
        <a:solidFill>
          <a:schemeClr val="accent4">
            <a:lumMod val="40000"/>
            <a:lumOff val="6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ru-RU" sz="2400" dirty="0" smtClean="0"/>
            <a:t>Наказом ДПС </a:t>
          </a:r>
          <a:r>
            <a:rPr lang="ru-RU" sz="2400" dirty="0" err="1" smtClean="0"/>
            <a:t>від</a:t>
          </a:r>
          <a:r>
            <a:rPr lang="ru-RU" sz="2400" dirty="0" smtClean="0"/>
            <a:t> 30.06.2021 № 652 «Про </a:t>
          </a:r>
          <a:r>
            <a:rPr lang="ru-RU" sz="2400" dirty="0" err="1" smtClean="0"/>
            <a:t>затвердження</a:t>
          </a:r>
          <a:r>
            <a:rPr lang="ru-RU" sz="2400" dirty="0" smtClean="0"/>
            <a:t> </a:t>
          </a:r>
          <a:r>
            <a:rPr lang="ru-RU" sz="2400" dirty="0" err="1" smtClean="0"/>
            <a:t>моделі</a:t>
          </a:r>
          <a:r>
            <a:rPr lang="ru-RU" sz="2400" dirty="0" smtClean="0"/>
            <a:t> </a:t>
          </a:r>
          <a:r>
            <a:rPr lang="ru-RU" sz="2400" dirty="0" err="1" smtClean="0"/>
            <a:t>компетенцій</a:t>
          </a:r>
          <a:r>
            <a:rPr lang="ru-RU" sz="2400" dirty="0" smtClean="0"/>
            <a:t>» </a:t>
          </a:r>
          <a:r>
            <a:rPr lang="ru-RU" sz="2400" dirty="0" err="1" smtClean="0"/>
            <a:t>затверджено</a:t>
          </a:r>
          <a:r>
            <a:rPr lang="ru-RU" sz="2400" dirty="0" smtClean="0"/>
            <a:t> </a:t>
          </a:r>
          <a:r>
            <a:rPr lang="ru-RU" sz="2400" dirty="0" err="1" smtClean="0"/>
            <a:t>моделі</a:t>
          </a:r>
          <a:r>
            <a:rPr lang="ru-RU" sz="2400" dirty="0" smtClean="0"/>
            <a:t> </a:t>
          </a:r>
          <a:r>
            <a:rPr lang="ru-RU" sz="2400" dirty="0" err="1" smtClean="0"/>
            <a:t>компетенцій</a:t>
          </a:r>
          <a:r>
            <a:rPr lang="ru-RU" sz="2400" dirty="0" smtClean="0"/>
            <a:t> на посади </a:t>
          </a:r>
          <a:r>
            <a:rPr lang="ru-RU" sz="2400" dirty="0" err="1" smtClean="0"/>
            <a:t>державної</a:t>
          </a:r>
          <a:r>
            <a:rPr lang="ru-RU" sz="2400" dirty="0" smtClean="0"/>
            <a:t> </a:t>
          </a:r>
          <a:r>
            <a:rPr lang="ru-RU" sz="2400" dirty="0" err="1" smtClean="0"/>
            <a:t>служби</a:t>
          </a:r>
          <a:r>
            <a:rPr lang="ru-RU" sz="2400" dirty="0" smtClean="0"/>
            <a:t> </a:t>
          </a:r>
          <a:r>
            <a:rPr lang="ru-RU" sz="2400" dirty="0" err="1" smtClean="0"/>
            <a:t>категорії</a:t>
          </a:r>
          <a:r>
            <a:rPr lang="ru-RU" sz="2400" dirty="0" smtClean="0"/>
            <a:t> «Б» та «В» </a:t>
          </a:r>
          <a:r>
            <a:rPr lang="ru-RU" sz="2400" dirty="0" err="1" smtClean="0"/>
            <a:t>апарату</a:t>
          </a:r>
          <a:r>
            <a:rPr lang="ru-RU" sz="2400" dirty="0" smtClean="0"/>
            <a:t> ДПС</a:t>
          </a:r>
          <a:endParaRPr lang="uk-UA" sz="2400" dirty="0"/>
        </a:p>
      </dgm:t>
    </dgm:pt>
    <dgm:pt modelId="{DF009377-48BB-41B4-AA5E-ED86586992E2}" type="parTrans" cxnId="{46E913B1-F349-441D-9817-AF3FEB2C3081}">
      <dgm:prSet/>
      <dgm:spPr/>
      <dgm:t>
        <a:bodyPr/>
        <a:lstStyle/>
        <a:p>
          <a:endParaRPr lang="uk-UA"/>
        </a:p>
      </dgm:t>
    </dgm:pt>
    <dgm:pt modelId="{3FD80EA7-ABD6-4194-8D32-AD8435399310}" type="sibTrans" cxnId="{46E913B1-F349-441D-9817-AF3FEB2C3081}">
      <dgm:prSet/>
      <dgm:spPr/>
      <dgm:t>
        <a:bodyPr/>
        <a:lstStyle/>
        <a:p>
          <a:endParaRPr lang="uk-UA"/>
        </a:p>
      </dgm:t>
    </dgm:pt>
    <dgm:pt modelId="{E3297FA1-6113-4C3F-B6CB-F4ECDB8BF6A6}">
      <dgm:prSet custT="1"/>
      <dgm:spPr>
        <a:solidFill>
          <a:schemeClr val="accent4">
            <a:lumMod val="40000"/>
            <a:lumOff val="6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ru-RU" sz="2400" dirty="0" smtClean="0"/>
            <a:t>23.06.2021 </a:t>
          </a:r>
          <a:r>
            <a:rPr lang="ru-RU" sz="2400" dirty="0" err="1" smtClean="0"/>
            <a:t>в.о</a:t>
          </a:r>
          <a:r>
            <a:rPr lang="ru-RU" sz="2400" dirty="0" smtClean="0"/>
            <a:t>. </a:t>
          </a:r>
          <a:r>
            <a:rPr lang="ru-RU" sz="2400" dirty="0" err="1" smtClean="0"/>
            <a:t>Голови</a:t>
          </a:r>
          <a:r>
            <a:rPr lang="ru-RU" sz="2400" dirty="0" smtClean="0"/>
            <a:t> ДПС </a:t>
          </a:r>
          <a:r>
            <a:rPr lang="ru-RU" sz="2400" dirty="0" err="1" smtClean="0"/>
            <a:t>затверджено</a:t>
          </a:r>
          <a:r>
            <a:rPr lang="ru-RU" sz="2400" dirty="0" smtClean="0"/>
            <a:t> Процедуру </a:t>
          </a:r>
          <a:r>
            <a:rPr lang="ru-RU" sz="2400" dirty="0" err="1" smtClean="0"/>
            <a:t>внутрішнього</a:t>
          </a:r>
          <a:r>
            <a:rPr lang="ru-RU" sz="2400" dirty="0" smtClean="0"/>
            <a:t> </a:t>
          </a:r>
          <a:r>
            <a:rPr lang="ru-RU" sz="2400" dirty="0" err="1" smtClean="0"/>
            <a:t>навчання</a:t>
          </a:r>
          <a:r>
            <a:rPr lang="ru-RU" sz="2400" dirty="0" smtClean="0"/>
            <a:t> </a:t>
          </a:r>
          <a:r>
            <a:rPr lang="ru-RU" sz="2400" dirty="0" err="1" smtClean="0"/>
            <a:t>державних</a:t>
          </a:r>
          <a:r>
            <a:rPr lang="ru-RU" sz="2400" dirty="0" smtClean="0"/>
            <a:t> </a:t>
          </a:r>
          <a:r>
            <a:rPr lang="ru-RU" sz="2400" dirty="0" err="1" smtClean="0"/>
            <a:t>службовців</a:t>
          </a:r>
          <a:r>
            <a:rPr lang="ru-RU" sz="2400" dirty="0" smtClean="0"/>
            <a:t> ДПС </a:t>
          </a:r>
          <a:endParaRPr lang="uk-UA" sz="2400" dirty="0"/>
        </a:p>
      </dgm:t>
    </dgm:pt>
    <dgm:pt modelId="{BD3399E0-7B9B-4888-9CBA-736192605DAF}" type="parTrans" cxnId="{74227816-D969-46F3-A045-ABD93EC22198}">
      <dgm:prSet/>
      <dgm:spPr/>
      <dgm:t>
        <a:bodyPr/>
        <a:lstStyle/>
        <a:p>
          <a:endParaRPr lang="uk-UA"/>
        </a:p>
      </dgm:t>
    </dgm:pt>
    <dgm:pt modelId="{32EC9EBC-C48D-4038-8704-751CB3F4B1BA}" type="sibTrans" cxnId="{74227816-D969-46F3-A045-ABD93EC22198}">
      <dgm:prSet/>
      <dgm:spPr/>
      <dgm:t>
        <a:bodyPr/>
        <a:lstStyle/>
        <a:p>
          <a:endParaRPr lang="uk-UA"/>
        </a:p>
      </dgm:t>
    </dgm:pt>
    <dgm:pt modelId="{51D5681F-4009-4A43-AA30-CAECEEF61E8F}">
      <dgm:prSet custT="1"/>
      <dgm:spPr>
        <a:solidFill>
          <a:schemeClr val="accent4">
            <a:lumMod val="40000"/>
            <a:lumOff val="6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uk-UA" sz="2400" dirty="0" smtClean="0"/>
            <a:t>Розроблено інструкцію з кадрового діловодства в ДПС та  збірник уніфікованих форм кадрових документів ДПС</a:t>
          </a:r>
          <a:endParaRPr lang="uk-UA" sz="2400" dirty="0"/>
        </a:p>
      </dgm:t>
    </dgm:pt>
    <dgm:pt modelId="{B1F747C3-0651-4278-A1DD-2A1E1F8918BB}" type="parTrans" cxnId="{CFA72633-F4AA-4241-9BEB-D6DDCE29CC05}">
      <dgm:prSet/>
      <dgm:spPr/>
      <dgm:t>
        <a:bodyPr/>
        <a:lstStyle/>
        <a:p>
          <a:endParaRPr lang="uk-UA"/>
        </a:p>
      </dgm:t>
    </dgm:pt>
    <dgm:pt modelId="{8AB4F493-5907-4515-A02A-7E4877313B3D}" type="sibTrans" cxnId="{CFA72633-F4AA-4241-9BEB-D6DDCE29CC05}">
      <dgm:prSet/>
      <dgm:spPr/>
      <dgm:t>
        <a:bodyPr/>
        <a:lstStyle/>
        <a:p>
          <a:endParaRPr lang="uk-UA"/>
        </a:p>
      </dgm:t>
    </dgm:pt>
    <dgm:pt modelId="{C4B60E19-54EE-457D-B6EA-DA05BB5AA201}" type="pres">
      <dgm:prSet presAssocID="{70848791-F2F1-4744-B4E6-96A0B60D0416}" presName="compositeShape" presStyleCnt="0">
        <dgm:presLayoutVars>
          <dgm:dir/>
          <dgm:resizeHandles/>
        </dgm:presLayoutVars>
      </dgm:prSet>
      <dgm:spPr/>
      <dgm:t>
        <a:bodyPr/>
        <a:lstStyle/>
        <a:p>
          <a:endParaRPr lang="uk-UA"/>
        </a:p>
      </dgm:t>
    </dgm:pt>
    <dgm:pt modelId="{C7D5DA4A-6105-4F23-A046-AFFC535E598B}" type="pres">
      <dgm:prSet presAssocID="{70848791-F2F1-4744-B4E6-96A0B60D0416}" presName="pyramid" presStyleLbl="node1" presStyleIdx="0" presStyleCnt="1" custScaleX="135594"/>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60BC2F5A-AA59-43A4-A801-3191A5333523}" type="pres">
      <dgm:prSet presAssocID="{70848791-F2F1-4744-B4E6-96A0B60D0416}" presName="theList" presStyleCnt="0"/>
      <dgm:spPr/>
    </dgm:pt>
    <dgm:pt modelId="{3960A333-1691-4275-BC9C-715AC2857670}" type="pres">
      <dgm:prSet presAssocID="{E3297FA1-6113-4C3F-B6CB-F4ECDB8BF6A6}" presName="aNode" presStyleLbl="fgAcc1" presStyleIdx="0" presStyleCnt="9" custScaleX="183370" custScaleY="195543" custLinFactY="-6702" custLinFactNeighborX="45693" custLinFactNeighborY="-100000">
        <dgm:presLayoutVars>
          <dgm:bulletEnabled val="1"/>
        </dgm:presLayoutVars>
      </dgm:prSet>
      <dgm:spPr/>
      <dgm:t>
        <a:bodyPr/>
        <a:lstStyle/>
        <a:p>
          <a:endParaRPr lang="uk-UA"/>
        </a:p>
      </dgm:t>
    </dgm:pt>
    <dgm:pt modelId="{ABF898A7-6926-42A8-BF49-6BCA7931B95E}" type="pres">
      <dgm:prSet presAssocID="{E3297FA1-6113-4C3F-B6CB-F4ECDB8BF6A6}" presName="aSpace" presStyleCnt="0"/>
      <dgm:spPr/>
    </dgm:pt>
    <dgm:pt modelId="{A2560477-14CE-403D-AAD4-BCC6A75F0B73}" type="pres">
      <dgm:prSet presAssocID="{A10FC08F-A9F5-4F0C-9390-EEA60340F83E}" presName="aNode" presStyleLbl="fgAcc1" presStyleIdx="1" presStyleCnt="9" custScaleX="202331" custScaleY="302134" custLinFactY="272979" custLinFactNeighborX="33456" custLinFactNeighborY="300000">
        <dgm:presLayoutVars>
          <dgm:bulletEnabled val="1"/>
        </dgm:presLayoutVars>
      </dgm:prSet>
      <dgm:spPr/>
      <dgm:t>
        <a:bodyPr/>
        <a:lstStyle/>
        <a:p>
          <a:endParaRPr lang="uk-UA"/>
        </a:p>
      </dgm:t>
    </dgm:pt>
    <dgm:pt modelId="{CBB40C7A-51ED-436D-81F0-F882AA98A638}" type="pres">
      <dgm:prSet presAssocID="{A10FC08F-A9F5-4F0C-9390-EEA60340F83E}" presName="aSpace" presStyleCnt="0"/>
      <dgm:spPr/>
    </dgm:pt>
    <dgm:pt modelId="{94AF822A-9395-4F3A-BA98-0EB75CAD6B98}" type="pres">
      <dgm:prSet presAssocID="{51D5681F-4009-4A43-AA30-CAECEEF61E8F}" presName="aNode" presStyleLbl="fgAcc1" presStyleIdx="2" presStyleCnt="9" custScaleX="188924" custScaleY="227805" custLinFactY="-256965" custLinFactNeighborX="42105" custLinFactNeighborY="-300000">
        <dgm:presLayoutVars>
          <dgm:bulletEnabled val="1"/>
        </dgm:presLayoutVars>
      </dgm:prSet>
      <dgm:spPr/>
      <dgm:t>
        <a:bodyPr/>
        <a:lstStyle/>
        <a:p>
          <a:endParaRPr lang="uk-UA"/>
        </a:p>
      </dgm:t>
    </dgm:pt>
    <dgm:pt modelId="{6B56D634-8BAD-4E0F-B7BD-55CB1C872634}" type="pres">
      <dgm:prSet presAssocID="{51D5681F-4009-4A43-AA30-CAECEEF61E8F}" presName="aSpace" presStyleCnt="0"/>
      <dgm:spPr/>
    </dgm:pt>
    <dgm:pt modelId="{4BD97717-68C4-4CB2-BE7F-06E814ED1001}" type="pres">
      <dgm:prSet presAssocID="{F20F95C8-3B77-43EA-B45F-A1212FCAA26A}" presName="aNode" presStyleLbl="fgAcc1" presStyleIdx="3" presStyleCnt="9" custScaleX="208669" custScaleY="208489" custLinFactY="90847" custLinFactNeighborX="28007" custLinFactNeighborY="100000">
        <dgm:presLayoutVars>
          <dgm:bulletEnabled val="1"/>
        </dgm:presLayoutVars>
      </dgm:prSet>
      <dgm:spPr/>
      <dgm:t>
        <a:bodyPr/>
        <a:lstStyle/>
        <a:p>
          <a:endParaRPr lang="uk-UA"/>
        </a:p>
      </dgm:t>
    </dgm:pt>
    <dgm:pt modelId="{9303628C-42C0-4022-8ADE-4FBD9134FF57}" type="pres">
      <dgm:prSet presAssocID="{F20F95C8-3B77-43EA-B45F-A1212FCAA26A}" presName="aSpace" presStyleCnt="0"/>
      <dgm:spPr/>
    </dgm:pt>
    <dgm:pt modelId="{60B8C357-7D15-4C1C-AA19-8EADB1621E3C}" type="pres">
      <dgm:prSet presAssocID="{FE56D617-7EDD-482A-89DD-0940A222F41C}" presName="aNode" presStyleLbl="fgAcc1" presStyleIdx="4" presStyleCnt="9" custScaleX="220434" custScaleY="156221" custLinFactY="106002" custLinFactNeighborX="19705" custLinFactNeighborY="200000">
        <dgm:presLayoutVars>
          <dgm:bulletEnabled val="1"/>
        </dgm:presLayoutVars>
      </dgm:prSet>
      <dgm:spPr/>
      <dgm:t>
        <a:bodyPr/>
        <a:lstStyle/>
        <a:p>
          <a:endParaRPr lang="uk-UA"/>
        </a:p>
      </dgm:t>
    </dgm:pt>
    <dgm:pt modelId="{AF1E1A9A-CFBD-41AB-8BF0-E3B4D1A09CDD}" type="pres">
      <dgm:prSet presAssocID="{FE56D617-7EDD-482A-89DD-0940A222F41C}" presName="aSpace" presStyleCnt="0"/>
      <dgm:spPr/>
    </dgm:pt>
    <dgm:pt modelId="{7C637138-ED83-4F0E-851F-F48736BB8260}" type="pres">
      <dgm:prSet presAssocID="{D00D1382-824A-44F6-97A1-49586734742A}" presName="aNode" presStyleLbl="fgAcc1" presStyleIdx="5" presStyleCnt="9" custScaleX="222669" custScaleY="197078" custLinFactY="136336" custLinFactNeighborX="13914" custLinFactNeighborY="200000">
        <dgm:presLayoutVars>
          <dgm:bulletEnabled val="1"/>
        </dgm:presLayoutVars>
      </dgm:prSet>
      <dgm:spPr/>
      <dgm:t>
        <a:bodyPr/>
        <a:lstStyle/>
        <a:p>
          <a:endParaRPr lang="uk-UA"/>
        </a:p>
      </dgm:t>
    </dgm:pt>
    <dgm:pt modelId="{D29DB47E-81DE-45FC-9615-EA939CCB938E}" type="pres">
      <dgm:prSet presAssocID="{D00D1382-824A-44F6-97A1-49586734742A}" presName="aSpace" presStyleCnt="0"/>
      <dgm:spPr/>
    </dgm:pt>
    <dgm:pt modelId="{988B1A7C-91D1-44D4-9C4F-58B863B12EF9}" type="pres">
      <dgm:prSet presAssocID="{8B880058-408A-4823-A76E-026C1DDD3479}" presName="aNode" presStyleLbl="fgAcc1" presStyleIdx="6" presStyleCnt="9" custScaleX="223583" custScaleY="158528" custLinFactY="160944" custLinFactNeighborX="9018" custLinFactNeighborY="200000">
        <dgm:presLayoutVars>
          <dgm:bulletEnabled val="1"/>
        </dgm:presLayoutVars>
      </dgm:prSet>
      <dgm:spPr/>
      <dgm:t>
        <a:bodyPr/>
        <a:lstStyle/>
        <a:p>
          <a:endParaRPr lang="uk-UA"/>
        </a:p>
      </dgm:t>
    </dgm:pt>
    <dgm:pt modelId="{FF49C2CA-B5E1-4CF9-859C-B782204C8F9B}" type="pres">
      <dgm:prSet presAssocID="{8B880058-408A-4823-A76E-026C1DDD3479}" presName="aSpace" presStyleCnt="0"/>
      <dgm:spPr/>
    </dgm:pt>
    <dgm:pt modelId="{FA0C676E-E254-4176-9AEB-485AE698AD97}" type="pres">
      <dgm:prSet presAssocID="{BF147024-3B0E-4918-AF7F-1EFE481F6243}" presName="aNode" presStyleLbl="fgAcc1" presStyleIdx="7" presStyleCnt="9" custScaleX="200906" custScaleY="188892" custLinFactY="180167" custLinFactNeighborX="-9161" custLinFactNeighborY="200000">
        <dgm:presLayoutVars>
          <dgm:bulletEnabled val="1"/>
        </dgm:presLayoutVars>
      </dgm:prSet>
      <dgm:spPr/>
      <dgm:t>
        <a:bodyPr/>
        <a:lstStyle/>
        <a:p>
          <a:endParaRPr lang="uk-UA"/>
        </a:p>
      </dgm:t>
    </dgm:pt>
    <dgm:pt modelId="{50682E46-EF51-4865-BAAB-692C25C7EF32}" type="pres">
      <dgm:prSet presAssocID="{BF147024-3B0E-4918-AF7F-1EFE481F6243}" presName="aSpace" presStyleCnt="0"/>
      <dgm:spPr/>
    </dgm:pt>
    <dgm:pt modelId="{FCF2FDD5-1287-4FA3-AC81-EE45844AF0AC}" type="pres">
      <dgm:prSet presAssocID="{8F0B11B1-20F8-4864-B7E9-5C7E1AD6E211}" presName="aNode" presStyleLbl="fgAcc1" presStyleIdx="8" presStyleCnt="9" custScaleX="192223" custScaleY="194722" custLinFactY="199003" custLinFactNeighborX="-23764" custLinFactNeighborY="200000">
        <dgm:presLayoutVars>
          <dgm:bulletEnabled val="1"/>
        </dgm:presLayoutVars>
      </dgm:prSet>
      <dgm:spPr/>
      <dgm:t>
        <a:bodyPr/>
        <a:lstStyle/>
        <a:p>
          <a:endParaRPr lang="uk-UA"/>
        </a:p>
      </dgm:t>
    </dgm:pt>
    <dgm:pt modelId="{8F77DB90-128C-4672-BC9B-3C882A75A593}" type="pres">
      <dgm:prSet presAssocID="{8F0B11B1-20F8-4864-B7E9-5C7E1AD6E211}" presName="aSpace" presStyleCnt="0"/>
      <dgm:spPr/>
    </dgm:pt>
  </dgm:ptLst>
  <dgm:cxnLst>
    <dgm:cxn modelId="{353132F9-CF9F-43E5-9A32-F9272AE11B0E}" type="presOf" srcId="{51D5681F-4009-4A43-AA30-CAECEEF61E8F}" destId="{94AF822A-9395-4F3A-BA98-0EB75CAD6B98}" srcOrd="0" destOrd="0" presId="urn:microsoft.com/office/officeart/2005/8/layout/pyramid2"/>
    <dgm:cxn modelId="{DF695DFB-E497-4948-839C-5F22097B7E38}" type="presOf" srcId="{A10FC08F-A9F5-4F0C-9390-EEA60340F83E}" destId="{A2560477-14CE-403D-AAD4-BCC6A75F0B73}" srcOrd="0" destOrd="0" presId="urn:microsoft.com/office/officeart/2005/8/layout/pyramid2"/>
    <dgm:cxn modelId="{CF9AA0AE-8CB2-499D-98CA-8BC9649FA0B0}" srcId="{70848791-F2F1-4744-B4E6-96A0B60D0416}" destId="{8B880058-408A-4823-A76E-026C1DDD3479}" srcOrd="6" destOrd="0" parTransId="{E6BC731D-85E0-48CD-9A0F-0C1DCEB8D535}" sibTransId="{C8CCF8FD-8B08-4993-AECB-16309159D9AB}"/>
    <dgm:cxn modelId="{84FC2504-4D49-4ABB-B5A3-AACD3FD95981}" srcId="{70848791-F2F1-4744-B4E6-96A0B60D0416}" destId="{FE56D617-7EDD-482A-89DD-0940A222F41C}" srcOrd="4" destOrd="0" parTransId="{BD2DE5F6-164D-40ED-9A49-31B05DFB8F3C}" sibTransId="{13510F34-893B-4A72-929D-B131CD91E58E}"/>
    <dgm:cxn modelId="{46E913B1-F349-441D-9817-AF3FEB2C3081}" srcId="{70848791-F2F1-4744-B4E6-96A0B60D0416}" destId="{A10FC08F-A9F5-4F0C-9390-EEA60340F83E}" srcOrd="1" destOrd="0" parTransId="{DF009377-48BB-41B4-AA5E-ED86586992E2}" sibTransId="{3FD80EA7-ABD6-4194-8D32-AD8435399310}"/>
    <dgm:cxn modelId="{74227816-D969-46F3-A045-ABD93EC22198}" srcId="{70848791-F2F1-4744-B4E6-96A0B60D0416}" destId="{E3297FA1-6113-4C3F-B6CB-F4ECDB8BF6A6}" srcOrd="0" destOrd="0" parTransId="{BD3399E0-7B9B-4888-9CBA-736192605DAF}" sibTransId="{32EC9EBC-C48D-4038-8704-751CB3F4B1BA}"/>
    <dgm:cxn modelId="{67EC351E-2D7D-4565-B851-35C361F53290}" type="presOf" srcId="{BF147024-3B0E-4918-AF7F-1EFE481F6243}" destId="{FA0C676E-E254-4176-9AEB-485AE698AD97}" srcOrd="0" destOrd="0" presId="urn:microsoft.com/office/officeart/2005/8/layout/pyramid2"/>
    <dgm:cxn modelId="{CFA72633-F4AA-4241-9BEB-D6DDCE29CC05}" srcId="{70848791-F2F1-4744-B4E6-96A0B60D0416}" destId="{51D5681F-4009-4A43-AA30-CAECEEF61E8F}" srcOrd="2" destOrd="0" parTransId="{B1F747C3-0651-4278-A1DD-2A1E1F8918BB}" sibTransId="{8AB4F493-5907-4515-A02A-7E4877313B3D}"/>
    <dgm:cxn modelId="{1A7BE7B5-3723-4B77-8F12-D9BFE04AEE9C}" type="presOf" srcId="{FE56D617-7EDD-482A-89DD-0940A222F41C}" destId="{60B8C357-7D15-4C1C-AA19-8EADB1621E3C}" srcOrd="0" destOrd="0" presId="urn:microsoft.com/office/officeart/2005/8/layout/pyramid2"/>
    <dgm:cxn modelId="{741FDCA4-9A49-45C3-96C9-C6FF8DC9B364}" type="presOf" srcId="{E3297FA1-6113-4C3F-B6CB-F4ECDB8BF6A6}" destId="{3960A333-1691-4275-BC9C-715AC2857670}" srcOrd="0" destOrd="0" presId="urn:microsoft.com/office/officeart/2005/8/layout/pyramid2"/>
    <dgm:cxn modelId="{C1DA2440-DFFA-41F9-AB78-B90C486F0E16}" type="presOf" srcId="{D00D1382-824A-44F6-97A1-49586734742A}" destId="{7C637138-ED83-4F0E-851F-F48736BB8260}" srcOrd="0" destOrd="0" presId="urn:microsoft.com/office/officeart/2005/8/layout/pyramid2"/>
    <dgm:cxn modelId="{8E106551-3D17-4956-9C13-87B6F4339369}" type="presOf" srcId="{8F0B11B1-20F8-4864-B7E9-5C7E1AD6E211}" destId="{FCF2FDD5-1287-4FA3-AC81-EE45844AF0AC}" srcOrd="0" destOrd="0" presId="urn:microsoft.com/office/officeart/2005/8/layout/pyramid2"/>
    <dgm:cxn modelId="{B85E51C3-1C9C-424C-8EF9-B82B2E8168A4}" srcId="{70848791-F2F1-4744-B4E6-96A0B60D0416}" destId="{8F0B11B1-20F8-4864-B7E9-5C7E1AD6E211}" srcOrd="8" destOrd="0" parTransId="{1AABE929-19EF-402F-9A43-8925436E74BB}" sibTransId="{EC13C9C2-98FF-4154-AAF1-3711FA6314CE}"/>
    <dgm:cxn modelId="{F7671F04-02BE-43A6-947E-DCB2D03E361B}" srcId="{70848791-F2F1-4744-B4E6-96A0B60D0416}" destId="{BF147024-3B0E-4918-AF7F-1EFE481F6243}" srcOrd="7" destOrd="0" parTransId="{63D8F668-345C-4861-A354-D7F38897358A}" sibTransId="{734A7BC5-C7F1-4F0E-A493-8770BB9076E5}"/>
    <dgm:cxn modelId="{F7E694CF-D337-48B6-95CD-1BAD5559AFBC}" srcId="{70848791-F2F1-4744-B4E6-96A0B60D0416}" destId="{F20F95C8-3B77-43EA-B45F-A1212FCAA26A}" srcOrd="3" destOrd="0" parTransId="{F9812704-BDD3-4287-99CA-BCE1E8BDABD3}" sibTransId="{A0B00B32-3600-4E6D-B197-14B27898EB48}"/>
    <dgm:cxn modelId="{C2AF6608-08CB-4245-869E-69CC53B289B8}" type="presOf" srcId="{8B880058-408A-4823-A76E-026C1DDD3479}" destId="{988B1A7C-91D1-44D4-9C4F-58B863B12EF9}" srcOrd="0" destOrd="0" presId="urn:microsoft.com/office/officeart/2005/8/layout/pyramid2"/>
    <dgm:cxn modelId="{E0F14E63-2C50-4F8A-B22D-87D7F69E19F2}" srcId="{70848791-F2F1-4744-B4E6-96A0B60D0416}" destId="{D00D1382-824A-44F6-97A1-49586734742A}" srcOrd="5" destOrd="0" parTransId="{73C49128-5B4A-4573-84D8-E248FFC0806D}" sibTransId="{D17EDF81-9FD0-4DF0-A9B2-794A06FCEEAB}"/>
    <dgm:cxn modelId="{85F059F7-97BF-4307-AA2B-290AED30F1BB}" type="presOf" srcId="{F20F95C8-3B77-43EA-B45F-A1212FCAA26A}" destId="{4BD97717-68C4-4CB2-BE7F-06E814ED1001}" srcOrd="0" destOrd="0" presId="urn:microsoft.com/office/officeart/2005/8/layout/pyramid2"/>
    <dgm:cxn modelId="{61741268-49FA-42BA-BACA-06100AE3C897}" type="presOf" srcId="{70848791-F2F1-4744-B4E6-96A0B60D0416}" destId="{C4B60E19-54EE-457D-B6EA-DA05BB5AA201}" srcOrd="0" destOrd="0" presId="urn:microsoft.com/office/officeart/2005/8/layout/pyramid2"/>
    <dgm:cxn modelId="{4385DB2E-0F72-4370-85A9-4E4EAB390DCC}" type="presParOf" srcId="{C4B60E19-54EE-457D-B6EA-DA05BB5AA201}" destId="{C7D5DA4A-6105-4F23-A046-AFFC535E598B}" srcOrd="0" destOrd="0" presId="urn:microsoft.com/office/officeart/2005/8/layout/pyramid2"/>
    <dgm:cxn modelId="{4A603057-CE84-49F7-8FD3-B1AB1099085A}" type="presParOf" srcId="{C4B60E19-54EE-457D-B6EA-DA05BB5AA201}" destId="{60BC2F5A-AA59-43A4-A801-3191A5333523}" srcOrd="1" destOrd="0" presId="urn:microsoft.com/office/officeart/2005/8/layout/pyramid2"/>
    <dgm:cxn modelId="{AEBD64E2-25B5-416A-B3D8-90231155A1CA}" type="presParOf" srcId="{60BC2F5A-AA59-43A4-A801-3191A5333523}" destId="{3960A333-1691-4275-BC9C-715AC2857670}" srcOrd="0" destOrd="0" presId="urn:microsoft.com/office/officeart/2005/8/layout/pyramid2"/>
    <dgm:cxn modelId="{06761083-3DAC-4054-90CE-02DCC7AB2082}" type="presParOf" srcId="{60BC2F5A-AA59-43A4-A801-3191A5333523}" destId="{ABF898A7-6926-42A8-BF49-6BCA7931B95E}" srcOrd="1" destOrd="0" presId="urn:microsoft.com/office/officeart/2005/8/layout/pyramid2"/>
    <dgm:cxn modelId="{4AAE5A02-00B8-435D-B7CB-3D69B00438EB}" type="presParOf" srcId="{60BC2F5A-AA59-43A4-A801-3191A5333523}" destId="{A2560477-14CE-403D-AAD4-BCC6A75F0B73}" srcOrd="2" destOrd="0" presId="urn:microsoft.com/office/officeart/2005/8/layout/pyramid2"/>
    <dgm:cxn modelId="{D794CD10-F614-4E3B-B089-83BBE847F4B3}" type="presParOf" srcId="{60BC2F5A-AA59-43A4-A801-3191A5333523}" destId="{CBB40C7A-51ED-436D-81F0-F882AA98A638}" srcOrd="3" destOrd="0" presId="urn:microsoft.com/office/officeart/2005/8/layout/pyramid2"/>
    <dgm:cxn modelId="{2A7F6759-9E6B-42EE-9D7D-222F876808D9}" type="presParOf" srcId="{60BC2F5A-AA59-43A4-A801-3191A5333523}" destId="{94AF822A-9395-4F3A-BA98-0EB75CAD6B98}" srcOrd="4" destOrd="0" presId="urn:microsoft.com/office/officeart/2005/8/layout/pyramid2"/>
    <dgm:cxn modelId="{5E5EA78B-4979-41E9-A7BA-A3DE5393B3FC}" type="presParOf" srcId="{60BC2F5A-AA59-43A4-A801-3191A5333523}" destId="{6B56D634-8BAD-4E0F-B7BD-55CB1C872634}" srcOrd="5" destOrd="0" presId="urn:microsoft.com/office/officeart/2005/8/layout/pyramid2"/>
    <dgm:cxn modelId="{4E7DB119-B0FE-4180-A10E-7205FF2EBBFE}" type="presParOf" srcId="{60BC2F5A-AA59-43A4-A801-3191A5333523}" destId="{4BD97717-68C4-4CB2-BE7F-06E814ED1001}" srcOrd="6" destOrd="0" presId="urn:microsoft.com/office/officeart/2005/8/layout/pyramid2"/>
    <dgm:cxn modelId="{9E1E486D-5CB7-4C6B-A3ED-F777D23571FA}" type="presParOf" srcId="{60BC2F5A-AA59-43A4-A801-3191A5333523}" destId="{9303628C-42C0-4022-8ADE-4FBD9134FF57}" srcOrd="7" destOrd="0" presId="urn:microsoft.com/office/officeart/2005/8/layout/pyramid2"/>
    <dgm:cxn modelId="{25762353-8808-4CB5-A68A-9777260CB7D1}" type="presParOf" srcId="{60BC2F5A-AA59-43A4-A801-3191A5333523}" destId="{60B8C357-7D15-4C1C-AA19-8EADB1621E3C}" srcOrd="8" destOrd="0" presId="urn:microsoft.com/office/officeart/2005/8/layout/pyramid2"/>
    <dgm:cxn modelId="{A006730F-27F6-4A66-8ABA-9C20EC1E5FE6}" type="presParOf" srcId="{60BC2F5A-AA59-43A4-A801-3191A5333523}" destId="{AF1E1A9A-CFBD-41AB-8BF0-E3B4D1A09CDD}" srcOrd="9" destOrd="0" presId="urn:microsoft.com/office/officeart/2005/8/layout/pyramid2"/>
    <dgm:cxn modelId="{D8A39BD5-C330-4649-B724-1D289BDBC94C}" type="presParOf" srcId="{60BC2F5A-AA59-43A4-A801-3191A5333523}" destId="{7C637138-ED83-4F0E-851F-F48736BB8260}" srcOrd="10" destOrd="0" presId="urn:microsoft.com/office/officeart/2005/8/layout/pyramid2"/>
    <dgm:cxn modelId="{98949A7C-94FF-4759-B823-FF4FE9401532}" type="presParOf" srcId="{60BC2F5A-AA59-43A4-A801-3191A5333523}" destId="{D29DB47E-81DE-45FC-9615-EA939CCB938E}" srcOrd="11" destOrd="0" presId="urn:microsoft.com/office/officeart/2005/8/layout/pyramid2"/>
    <dgm:cxn modelId="{C93564FA-35C5-41B0-810E-BFA3746D2C7D}" type="presParOf" srcId="{60BC2F5A-AA59-43A4-A801-3191A5333523}" destId="{988B1A7C-91D1-44D4-9C4F-58B863B12EF9}" srcOrd="12" destOrd="0" presId="urn:microsoft.com/office/officeart/2005/8/layout/pyramid2"/>
    <dgm:cxn modelId="{05F9DFAB-C435-4ED1-940A-AF778E8C8C1F}" type="presParOf" srcId="{60BC2F5A-AA59-43A4-A801-3191A5333523}" destId="{FF49C2CA-B5E1-4CF9-859C-B782204C8F9B}" srcOrd="13" destOrd="0" presId="urn:microsoft.com/office/officeart/2005/8/layout/pyramid2"/>
    <dgm:cxn modelId="{C5438B22-1629-452B-BF60-F18F77ADC5B5}" type="presParOf" srcId="{60BC2F5A-AA59-43A4-A801-3191A5333523}" destId="{FA0C676E-E254-4176-9AEB-485AE698AD97}" srcOrd="14" destOrd="0" presId="urn:microsoft.com/office/officeart/2005/8/layout/pyramid2"/>
    <dgm:cxn modelId="{97507AE3-19ED-4C7E-91EC-549EB23C427A}" type="presParOf" srcId="{60BC2F5A-AA59-43A4-A801-3191A5333523}" destId="{50682E46-EF51-4865-BAAB-692C25C7EF32}" srcOrd="15" destOrd="0" presId="urn:microsoft.com/office/officeart/2005/8/layout/pyramid2"/>
    <dgm:cxn modelId="{932DC24D-1DC7-4436-BDAF-93882E0D4857}" type="presParOf" srcId="{60BC2F5A-AA59-43A4-A801-3191A5333523}" destId="{FCF2FDD5-1287-4FA3-AC81-EE45844AF0AC}" srcOrd="16" destOrd="0" presId="urn:microsoft.com/office/officeart/2005/8/layout/pyramid2"/>
    <dgm:cxn modelId="{E369E928-C832-4D20-B38D-458CC1A95784}" type="presParOf" srcId="{60BC2F5A-AA59-43A4-A801-3191A5333523}" destId="{8F77DB90-128C-4672-BC9B-3C882A75A593}" srcOrd="17" destOrd="0" presId="urn:microsoft.com/office/officeart/2005/8/layout/pyramid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4D918-91F7-4D3A-9ECD-9D0FEFECE748}">
      <dsp:nvSpPr>
        <dsp:cNvPr id="0" name=""/>
        <dsp:cNvSpPr/>
      </dsp:nvSpPr>
      <dsp:spPr>
        <a:xfrm>
          <a:off x="0" y="1801"/>
          <a:ext cx="5665458" cy="810943"/>
        </a:xfrm>
        <a:prstGeom prst="rect">
          <a:avLst/>
        </a:prstGeom>
        <a:solidFill>
          <a:schemeClr val="lt1">
            <a:alpha val="90000"/>
            <a:hueOff val="0"/>
            <a:satOff val="0"/>
            <a:lumOff val="0"/>
            <a:alphaOff val="0"/>
          </a:schemeClr>
        </a:solidFill>
        <a:ln w="9525"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6680BFE8-1F7E-4B92-AF9D-24E474722834}">
      <dsp:nvSpPr>
        <dsp:cNvPr id="0" name=""/>
        <dsp:cNvSpPr/>
      </dsp:nvSpPr>
      <dsp:spPr>
        <a:xfrm>
          <a:off x="283272" y="166824"/>
          <a:ext cx="3092785" cy="484417"/>
        </a:xfrm>
        <a:prstGeom prst="roundRect">
          <a:avLst/>
        </a:prstGeom>
        <a:gradFill flip="none" rotWithShape="1">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0" scaled="1"/>
          <a:tileRect/>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149899" tIns="0" rIns="149899" bIns="0" numCol="1" spcCol="1270" anchor="ctr" anchorCtr="0">
          <a:noAutofit/>
        </a:bodyPr>
        <a:lstStyle/>
        <a:p>
          <a:pPr lvl="0" algn="l" defTabSz="889000">
            <a:lnSpc>
              <a:spcPct val="90000"/>
            </a:lnSpc>
            <a:spcBef>
              <a:spcPct val="0"/>
            </a:spcBef>
            <a:spcAft>
              <a:spcPct val="35000"/>
            </a:spcAft>
          </a:pPr>
          <a:r>
            <a:rPr lang="uk-UA" sz="2000" kern="1200" dirty="0" smtClean="0">
              <a:solidFill>
                <a:schemeClr val="bg2">
                  <a:lumMod val="10000"/>
                </a:schemeClr>
              </a:solidFill>
            </a:rPr>
            <a:t>на </a:t>
          </a:r>
          <a:r>
            <a:rPr lang="uk-UA" sz="2000" b="1" kern="1200" dirty="0" smtClean="0">
              <a:solidFill>
                <a:schemeClr val="bg2">
                  <a:lumMod val="10000"/>
                </a:schemeClr>
              </a:solidFill>
            </a:rPr>
            <a:t>41</a:t>
          </a:r>
          <a:r>
            <a:rPr lang="uk-UA" sz="2000" kern="1200" dirty="0" smtClean="0">
              <a:solidFill>
                <a:schemeClr val="bg2">
                  <a:lumMod val="10000"/>
                </a:schemeClr>
              </a:solidFill>
            </a:rPr>
            <a:t> посаду </a:t>
          </a:r>
          <a:r>
            <a:rPr lang="uk-UA" sz="2000" b="1" kern="1200" dirty="0" smtClean="0">
              <a:solidFill>
                <a:schemeClr val="bg2">
                  <a:lumMod val="10000"/>
                </a:schemeClr>
              </a:solidFill>
            </a:rPr>
            <a:t>триває</a:t>
          </a:r>
          <a:endParaRPr lang="uk-UA" sz="2000" b="1" kern="1200" dirty="0">
            <a:solidFill>
              <a:schemeClr val="bg2">
                <a:lumMod val="10000"/>
              </a:schemeClr>
            </a:solidFill>
          </a:endParaRPr>
        </a:p>
      </dsp:txBody>
      <dsp:txXfrm>
        <a:off x="306919" y="190471"/>
        <a:ext cx="3045491" cy="437123"/>
      </dsp:txXfrm>
    </dsp:sp>
    <dsp:sp modelId="{76BFEDC8-A635-4597-AC96-854D73DAC2DC}">
      <dsp:nvSpPr>
        <dsp:cNvPr id="0" name=""/>
        <dsp:cNvSpPr/>
      </dsp:nvSpPr>
      <dsp:spPr>
        <a:xfrm>
          <a:off x="0" y="907857"/>
          <a:ext cx="5665458" cy="1108800"/>
        </a:xfrm>
        <a:prstGeom prst="rect">
          <a:avLst/>
        </a:prstGeom>
        <a:solidFill>
          <a:schemeClr val="lt1">
            <a:alpha val="90000"/>
            <a:hueOff val="0"/>
            <a:satOff val="0"/>
            <a:lumOff val="0"/>
            <a:alphaOff val="0"/>
          </a:schemeClr>
        </a:solidFill>
        <a:ln w="9525"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0AB36A0C-174A-4120-88B0-5EA9CC11E8D0}">
      <dsp:nvSpPr>
        <dsp:cNvPr id="0" name=""/>
        <dsp:cNvSpPr/>
      </dsp:nvSpPr>
      <dsp:spPr>
        <a:xfrm>
          <a:off x="283272" y="1050344"/>
          <a:ext cx="5329984" cy="506952"/>
        </a:xfrm>
        <a:prstGeom prst="roundRect">
          <a:avLst/>
        </a:prstGeom>
        <a:gradFill flip="none" rotWithShape="1">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0" scaled="1"/>
          <a:tileRect/>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149899" tIns="0" rIns="149899" bIns="0" numCol="1" spcCol="1270" anchor="ctr" anchorCtr="0">
          <a:noAutofit/>
        </a:bodyPr>
        <a:lstStyle/>
        <a:p>
          <a:pPr lvl="0" algn="l" defTabSz="889000">
            <a:lnSpc>
              <a:spcPct val="90000"/>
            </a:lnSpc>
            <a:spcBef>
              <a:spcPct val="0"/>
            </a:spcBef>
            <a:spcAft>
              <a:spcPct val="35000"/>
            </a:spcAft>
          </a:pPr>
          <a:r>
            <a:rPr lang="uk-UA" sz="2000" kern="1200" dirty="0" smtClean="0">
              <a:solidFill>
                <a:schemeClr val="bg2">
                  <a:lumMod val="10000"/>
                </a:schemeClr>
              </a:solidFill>
            </a:rPr>
            <a:t>на </a:t>
          </a:r>
          <a:r>
            <a:rPr lang="uk-UA" sz="2000" b="1" kern="1200" dirty="0" smtClean="0">
              <a:solidFill>
                <a:schemeClr val="bg2">
                  <a:lumMod val="10000"/>
                </a:schemeClr>
              </a:solidFill>
            </a:rPr>
            <a:t>286</a:t>
          </a:r>
          <a:r>
            <a:rPr lang="uk-UA" sz="2000" kern="1200" dirty="0" smtClean="0">
              <a:solidFill>
                <a:schemeClr val="bg2">
                  <a:lumMod val="10000"/>
                </a:schemeClr>
              </a:solidFill>
            </a:rPr>
            <a:t> посад </a:t>
          </a:r>
          <a:r>
            <a:rPr lang="uk-UA" sz="2000" b="1" kern="1200" dirty="0" smtClean="0">
              <a:solidFill>
                <a:schemeClr val="bg2">
                  <a:lumMod val="10000"/>
                </a:schemeClr>
              </a:solidFill>
            </a:rPr>
            <a:t>завершено</a:t>
          </a:r>
          <a:endParaRPr lang="uk-UA" sz="2000" b="1" kern="1200" dirty="0">
            <a:solidFill>
              <a:schemeClr val="bg2">
                <a:lumMod val="10000"/>
              </a:schemeClr>
            </a:solidFill>
          </a:endParaRPr>
        </a:p>
      </dsp:txBody>
      <dsp:txXfrm>
        <a:off x="308019" y="1075091"/>
        <a:ext cx="5280490" cy="4574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4D918-91F7-4D3A-9ECD-9D0FEFECE748}">
      <dsp:nvSpPr>
        <dsp:cNvPr id="0" name=""/>
        <dsp:cNvSpPr/>
      </dsp:nvSpPr>
      <dsp:spPr>
        <a:xfrm>
          <a:off x="0" y="240304"/>
          <a:ext cx="5382888" cy="626027"/>
        </a:xfrm>
        <a:prstGeom prst="rect">
          <a:avLst/>
        </a:prstGeom>
        <a:solidFill>
          <a:schemeClr val="lt1">
            <a:alpha val="90000"/>
            <a:hueOff val="0"/>
            <a:satOff val="0"/>
            <a:lumOff val="0"/>
            <a:alphaOff val="0"/>
          </a:schemeClr>
        </a:solidFill>
        <a:ln w="9525"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6680BFE8-1F7E-4B92-AF9D-24E474722834}">
      <dsp:nvSpPr>
        <dsp:cNvPr id="0" name=""/>
        <dsp:cNvSpPr/>
      </dsp:nvSpPr>
      <dsp:spPr>
        <a:xfrm>
          <a:off x="297469" y="245292"/>
          <a:ext cx="4340308" cy="437774"/>
        </a:xfrm>
        <a:prstGeom prst="roundRect">
          <a:avLst/>
        </a:prstGeom>
        <a:gradFill flip="none" rotWithShape="1">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0" scaled="1"/>
          <a:tileRect/>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142422" tIns="0" rIns="142422" bIns="0" numCol="1" spcCol="1270" anchor="ctr" anchorCtr="0">
          <a:noAutofit/>
        </a:bodyPr>
        <a:lstStyle/>
        <a:p>
          <a:pPr lvl="0" algn="l" defTabSz="889000">
            <a:lnSpc>
              <a:spcPct val="90000"/>
            </a:lnSpc>
            <a:spcBef>
              <a:spcPct val="0"/>
            </a:spcBef>
            <a:spcAft>
              <a:spcPct val="35000"/>
            </a:spcAft>
          </a:pPr>
          <a:r>
            <a:rPr lang="uk-UA" sz="2000" b="1" kern="1200" dirty="0" smtClean="0">
              <a:solidFill>
                <a:schemeClr val="bg2">
                  <a:lumMod val="10000"/>
                </a:schemeClr>
              </a:solidFill>
            </a:rPr>
            <a:t>152</a:t>
          </a:r>
          <a:r>
            <a:rPr lang="uk-UA" sz="2000" kern="1200" dirty="0" smtClean="0">
              <a:solidFill>
                <a:schemeClr val="bg2">
                  <a:lumMod val="10000"/>
                </a:schemeClr>
              </a:solidFill>
            </a:rPr>
            <a:t> вакансії </a:t>
          </a:r>
          <a:r>
            <a:rPr lang="uk-UA" sz="2000" b="1" kern="1200" dirty="0" smtClean="0">
              <a:solidFill>
                <a:schemeClr val="bg2">
                  <a:lumMod val="10000"/>
                </a:schemeClr>
              </a:solidFill>
            </a:rPr>
            <a:t>активних</a:t>
          </a:r>
          <a:endParaRPr lang="uk-UA" sz="2000" b="1" kern="1200" dirty="0">
            <a:solidFill>
              <a:schemeClr val="bg2">
                <a:lumMod val="10000"/>
              </a:schemeClr>
            </a:solidFill>
          </a:endParaRPr>
        </a:p>
      </dsp:txBody>
      <dsp:txXfrm>
        <a:off x="318839" y="266662"/>
        <a:ext cx="4297568" cy="395034"/>
      </dsp:txXfrm>
    </dsp:sp>
    <dsp:sp modelId="{76BFEDC8-A635-4597-AC96-854D73DAC2DC}">
      <dsp:nvSpPr>
        <dsp:cNvPr id="0" name=""/>
        <dsp:cNvSpPr/>
      </dsp:nvSpPr>
      <dsp:spPr>
        <a:xfrm>
          <a:off x="0" y="744462"/>
          <a:ext cx="5382888" cy="1033692"/>
        </a:xfrm>
        <a:prstGeom prst="rect">
          <a:avLst/>
        </a:prstGeom>
        <a:solidFill>
          <a:schemeClr val="lt1">
            <a:alpha val="90000"/>
            <a:hueOff val="0"/>
            <a:satOff val="0"/>
            <a:lumOff val="0"/>
            <a:alphaOff val="0"/>
          </a:schemeClr>
        </a:solidFill>
        <a:ln w="9525"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0AB36A0C-174A-4120-88B0-5EA9CC11E8D0}">
      <dsp:nvSpPr>
        <dsp:cNvPr id="0" name=""/>
        <dsp:cNvSpPr/>
      </dsp:nvSpPr>
      <dsp:spPr>
        <a:xfrm>
          <a:off x="273606" y="1029077"/>
          <a:ext cx="4997037" cy="486530"/>
        </a:xfrm>
        <a:prstGeom prst="roundRect">
          <a:avLst/>
        </a:prstGeom>
        <a:gradFill flip="none" rotWithShape="1">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0" scaled="1"/>
          <a:tileRect/>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142422" tIns="0" rIns="142422" bIns="0" numCol="1" spcCol="1270" anchor="ctr" anchorCtr="0">
          <a:noAutofit/>
        </a:bodyPr>
        <a:lstStyle/>
        <a:p>
          <a:pPr lvl="0" algn="l" defTabSz="889000">
            <a:lnSpc>
              <a:spcPct val="90000"/>
            </a:lnSpc>
            <a:spcBef>
              <a:spcPct val="0"/>
            </a:spcBef>
            <a:spcAft>
              <a:spcPct val="35000"/>
            </a:spcAft>
          </a:pPr>
          <a:r>
            <a:rPr lang="uk-UA" sz="2000" b="1" kern="1200" dirty="0" smtClean="0">
              <a:solidFill>
                <a:schemeClr val="bg2">
                  <a:lumMod val="10000"/>
                </a:schemeClr>
              </a:solidFill>
            </a:rPr>
            <a:t>175</a:t>
          </a:r>
          <a:r>
            <a:rPr lang="uk-UA" sz="2000" kern="1200" dirty="0" smtClean="0">
              <a:solidFill>
                <a:schemeClr val="bg2">
                  <a:lumMod val="10000"/>
                </a:schemeClr>
              </a:solidFill>
            </a:rPr>
            <a:t> вакансій </a:t>
          </a:r>
          <a:r>
            <a:rPr lang="uk-UA" sz="2000" b="1" kern="1200" dirty="0" smtClean="0">
              <a:solidFill>
                <a:schemeClr val="bg2">
                  <a:lumMod val="10000"/>
                </a:schemeClr>
              </a:solidFill>
            </a:rPr>
            <a:t>закритих</a:t>
          </a:r>
          <a:endParaRPr lang="uk-UA" sz="2000" b="1" kern="1200" dirty="0">
            <a:solidFill>
              <a:schemeClr val="bg2">
                <a:lumMod val="10000"/>
              </a:schemeClr>
            </a:solidFill>
          </a:endParaRPr>
        </a:p>
      </dsp:txBody>
      <dsp:txXfrm>
        <a:off x="297356" y="1052827"/>
        <a:ext cx="4949537" cy="4390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5DA4A-6105-4F23-A046-AFFC535E598B}">
      <dsp:nvSpPr>
        <dsp:cNvPr id="0" name=""/>
        <dsp:cNvSpPr/>
      </dsp:nvSpPr>
      <dsp:spPr>
        <a:xfrm>
          <a:off x="1930052" y="0"/>
          <a:ext cx="13175296" cy="9716725"/>
        </a:xfrm>
        <a:prstGeom prst="triangle">
          <a:avLst/>
        </a:prstGeom>
        <a:solidFill>
          <a:schemeClr val="accent1">
            <a:hueOff val="0"/>
            <a:satOff val="0"/>
            <a:lumOff val="0"/>
            <a:alphaOff val="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3960A333-1691-4275-BC9C-715AC2857670}">
      <dsp:nvSpPr>
        <dsp:cNvPr id="0" name=""/>
        <dsp:cNvSpPr/>
      </dsp:nvSpPr>
      <dsp:spPr>
        <a:xfrm>
          <a:off x="8770840" y="898117"/>
          <a:ext cx="11581413" cy="782095"/>
        </a:xfrm>
        <a:prstGeom prst="roundRect">
          <a:avLst/>
        </a:prstGeom>
        <a:solidFill>
          <a:schemeClr val="accent4">
            <a:lumMod val="40000"/>
            <a:lumOff val="60000"/>
            <a:alpha val="9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smtClean="0"/>
            <a:t>23.06.2021 </a:t>
          </a:r>
          <a:r>
            <a:rPr lang="ru-RU" sz="2400" kern="1200" dirty="0" err="1" smtClean="0"/>
            <a:t>в.о</a:t>
          </a:r>
          <a:r>
            <a:rPr lang="ru-RU" sz="2400" kern="1200" dirty="0" smtClean="0"/>
            <a:t>. </a:t>
          </a:r>
          <a:r>
            <a:rPr lang="ru-RU" sz="2400" kern="1200" dirty="0" err="1" smtClean="0"/>
            <a:t>Голови</a:t>
          </a:r>
          <a:r>
            <a:rPr lang="ru-RU" sz="2400" kern="1200" dirty="0" smtClean="0"/>
            <a:t> ДПС </a:t>
          </a:r>
          <a:r>
            <a:rPr lang="ru-RU" sz="2400" kern="1200" dirty="0" err="1" smtClean="0"/>
            <a:t>затверджено</a:t>
          </a:r>
          <a:r>
            <a:rPr lang="ru-RU" sz="2400" kern="1200" dirty="0" smtClean="0"/>
            <a:t> Процедуру </a:t>
          </a:r>
          <a:r>
            <a:rPr lang="ru-RU" sz="2400" kern="1200" dirty="0" err="1" smtClean="0"/>
            <a:t>внутрішнього</a:t>
          </a:r>
          <a:r>
            <a:rPr lang="ru-RU" sz="2400" kern="1200" dirty="0" smtClean="0"/>
            <a:t> </a:t>
          </a:r>
          <a:r>
            <a:rPr lang="ru-RU" sz="2400" kern="1200" dirty="0" err="1" smtClean="0"/>
            <a:t>навчання</a:t>
          </a:r>
          <a:r>
            <a:rPr lang="ru-RU" sz="2400" kern="1200" dirty="0" smtClean="0"/>
            <a:t> </a:t>
          </a:r>
          <a:r>
            <a:rPr lang="ru-RU" sz="2400" kern="1200" dirty="0" err="1" smtClean="0"/>
            <a:t>державних</a:t>
          </a:r>
          <a:r>
            <a:rPr lang="ru-RU" sz="2400" kern="1200" dirty="0" smtClean="0"/>
            <a:t> </a:t>
          </a:r>
          <a:r>
            <a:rPr lang="ru-RU" sz="2400" kern="1200" dirty="0" err="1" smtClean="0"/>
            <a:t>службовців</a:t>
          </a:r>
          <a:r>
            <a:rPr lang="ru-RU" sz="2400" kern="1200" dirty="0" smtClean="0"/>
            <a:t> ДПС </a:t>
          </a:r>
          <a:endParaRPr lang="uk-UA" sz="2400" kern="1200" dirty="0"/>
        </a:p>
      </dsp:txBody>
      <dsp:txXfrm>
        <a:off x="8809019" y="936296"/>
        <a:ext cx="11505055" cy="705737"/>
      </dsp:txXfrm>
    </dsp:sp>
    <dsp:sp modelId="{A2560477-14CE-403D-AAD4-BCC6A75F0B73}">
      <dsp:nvSpPr>
        <dsp:cNvPr id="0" name=""/>
        <dsp:cNvSpPr/>
      </dsp:nvSpPr>
      <dsp:spPr>
        <a:xfrm>
          <a:off x="7399191" y="3048803"/>
          <a:ext cx="12778965" cy="1208417"/>
        </a:xfrm>
        <a:prstGeom prst="roundRect">
          <a:avLst/>
        </a:prstGeom>
        <a:solidFill>
          <a:schemeClr val="accent4">
            <a:lumMod val="40000"/>
            <a:lumOff val="60000"/>
            <a:alpha val="9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smtClean="0"/>
            <a:t>Наказом ДПС </a:t>
          </a:r>
          <a:r>
            <a:rPr lang="ru-RU" sz="2400" kern="1200" dirty="0" err="1" smtClean="0"/>
            <a:t>від</a:t>
          </a:r>
          <a:r>
            <a:rPr lang="ru-RU" sz="2400" kern="1200" dirty="0" smtClean="0"/>
            <a:t> 30.06.2021 № 652 «Про </a:t>
          </a:r>
          <a:r>
            <a:rPr lang="ru-RU" sz="2400" kern="1200" dirty="0" err="1" smtClean="0"/>
            <a:t>затвердження</a:t>
          </a:r>
          <a:r>
            <a:rPr lang="ru-RU" sz="2400" kern="1200" dirty="0" smtClean="0"/>
            <a:t> </a:t>
          </a:r>
          <a:r>
            <a:rPr lang="ru-RU" sz="2400" kern="1200" dirty="0" err="1" smtClean="0"/>
            <a:t>моделі</a:t>
          </a:r>
          <a:r>
            <a:rPr lang="ru-RU" sz="2400" kern="1200" dirty="0" smtClean="0"/>
            <a:t> </a:t>
          </a:r>
          <a:r>
            <a:rPr lang="ru-RU" sz="2400" kern="1200" dirty="0" err="1" smtClean="0"/>
            <a:t>компетенцій</a:t>
          </a:r>
          <a:r>
            <a:rPr lang="ru-RU" sz="2400" kern="1200" dirty="0" smtClean="0"/>
            <a:t>» </a:t>
          </a:r>
          <a:r>
            <a:rPr lang="ru-RU" sz="2400" kern="1200" dirty="0" err="1" smtClean="0"/>
            <a:t>затверджено</a:t>
          </a:r>
          <a:r>
            <a:rPr lang="ru-RU" sz="2400" kern="1200" dirty="0" smtClean="0"/>
            <a:t> </a:t>
          </a:r>
          <a:r>
            <a:rPr lang="ru-RU" sz="2400" kern="1200" dirty="0" err="1" smtClean="0"/>
            <a:t>моделі</a:t>
          </a:r>
          <a:r>
            <a:rPr lang="ru-RU" sz="2400" kern="1200" dirty="0" smtClean="0"/>
            <a:t> </a:t>
          </a:r>
          <a:r>
            <a:rPr lang="ru-RU" sz="2400" kern="1200" dirty="0" err="1" smtClean="0"/>
            <a:t>компетенцій</a:t>
          </a:r>
          <a:r>
            <a:rPr lang="ru-RU" sz="2400" kern="1200" dirty="0" smtClean="0"/>
            <a:t> на посади </a:t>
          </a:r>
          <a:r>
            <a:rPr lang="ru-RU" sz="2400" kern="1200" dirty="0" err="1" smtClean="0"/>
            <a:t>державної</a:t>
          </a:r>
          <a:r>
            <a:rPr lang="ru-RU" sz="2400" kern="1200" dirty="0" smtClean="0"/>
            <a:t> </a:t>
          </a:r>
          <a:r>
            <a:rPr lang="ru-RU" sz="2400" kern="1200" dirty="0" err="1" smtClean="0"/>
            <a:t>служби</a:t>
          </a:r>
          <a:r>
            <a:rPr lang="ru-RU" sz="2400" kern="1200" dirty="0" smtClean="0"/>
            <a:t> </a:t>
          </a:r>
          <a:r>
            <a:rPr lang="ru-RU" sz="2400" kern="1200" dirty="0" err="1" smtClean="0"/>
            <a:t>категорії</a:t>
          </a:r>
          <a:r>
            <a:rPr lang="ru-RU" sz="2400" kern="1200" dirty="0" smtClean="0"/>
            <a:t> «Б» та «В» </a:t>
          </a:r>
          <a:r>
            <a:rPr lang="ru-RU" sz="2400" kern="1200" dirty="0" err="1" smtClean="0"/>
            <a:t>апарату</a:t>
          </a:r>
          <a:r>
            <a:rPr lang="ru-RU" sz="2400" kern="1200" dirty="0" smtClean="0"/>
            <a:t> ДПС</a:t>
          </a:r>
          <a:endParaRPr lang="uk-UA" sz="2400" kern="1200" dirty="0"/>
        </a:p>
      </dsp:txBody>
      <dsp:txXfrm>
        <a:off x="7458181" y="3107793"/>
        <a:ext cx="12660985" cy="1090437"/>
      </dsp:txXfrm>
    </dsp:sp>
    <dsp:sp modelId="{94AF822A-9395-4F3A-BA98-0EB75CAD6B98}">
      <dsp:nvSpPr>
        <dsp:cNvPr id="0" name=""/>
        <dsp:cNvSpPr/>
      </dsp:nvSpPr>
      <dsp:spPr>
        <a:xfrm>
          <a:off x="8368835" y="1887676"/>
          <a:ext cx="11932196" cy="911130"/>
        </a:xfrm>
        <a:prstGeom prst="roundRect">
          <a:avLst/>
        </a:prstGeom>
        <a:solidFill>
          <a:schemeClr val="accent4">
            <a:lumMod val="40000"/>
            <a:lumOff val="60000"/>
            <a:alpha val="9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uk-UA" sz="2400" kern="1200" dirty="0" smtClean="0"/>
            <a:t>Розроблено інструкцію з кадрового діловодства в ДПС та  збірник уніфікованих форм кадрових документів ДПС</a:t>
          </a:r>
          <a:endParaRPr lang="uk-UA" sz="2400" kern="1200" dirty="0"/>
        </a:p>
      </dsp:txBody>
      <dsp:txXfrm>
        <a:off x="8413313" y="1932154"/>
        <a:ext cx="11843240" cy="822174"/>
      </dsp:txXfrm>
    </dsp:sp>
    <dsp:sp modelId="{4BD97717-68C4-4CB2-BE7F-06E814ED1001}">
      <dsp:nvSpPr>
        <dsp:cNvPr id="0" name=""/>
        <dsp:cNvSpPr/>
      </dsp:nvSpPr>
      <dsp:spPr>
        <a:xfrm>
          <a:off x="6854889" y="4439895"/>
          <a:ext cx="13179265" cy="833874"/>
        </a:xfrm>
        <a:prstGeom prst="roundRect">
          <a:avLst/>
        </a:prstGeom>
        <a:solidFill>
          <a:schemeClr val="accent4">
            <a:lumMod val="40000"/>
            <a:lumOff val="60000"/>
            <a:alpha val="9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smtClean="0"/>
            <a:t>15.06.2021 </a:t>
          </a:r>
          <a:r>
            <a:rPr lang="ru-RU" sz="2400" kern="1200" dirty="0" err="1" smtClean="0"/>
            <a:t>в.о</a:t>
          </a:r>
          <a:r>
            <a:rPr lang="ru-RU" sz="2400" kern="1200" dirty="0" smtClean="0"/>
            <a:t>. </a:t>
          </a:r>
          <a:r>
            <a:rPr lang="ru-RU" sz="2400" kern="1200" dirty="0" err="1" smtClean="0"/>
            <a:t>Голови</a:t>
          </a:r>
          <a:r>
            <a:rPr lang="ru-RU" sz="2400" kern="1200" dirty="0" smtClean="0"/>
            <a:t> ДПС </a:t>
          </a:r>
          <a:r>
            <a:rPr lang="ru-RU" sz="2400" kern="1200" dirty="0" err="1" smtClean="0"/>
            <a:t>затверджено</a:t>
          </a:r>
          <a:r>
            <a:rPr lang="ru-RU" sz="2400" kern="1200" dirty="0" smtClean="0"/>
            <a:t> </a:t>
          </a:r>
          <a:r>
            <a:rPr lang="ru-RU" sz="2400" kern="1200" dirty="0" err="1" smtClean="0"/>
            <a:t>Програму</a:t>
          </a:r>
          <a:r>
            <a:rPr lang="ru-RU" sz="2400" kern="1200" dirty="0" smtClean="0"/>
            <a:t> </a:t>
          </a:r>
          <a:r>
            <a:rPr lang="ru-RU" sz="2400" kern="1200" dirty="0" err="1" smtClean="0"/>
            <a:t>розвитку</a:t>
          </a:r>
          <a:r>
            <a:rPr lang="ru-RU" sz="2400" kern="1200" dirty="0" smtClean="0"/>
            <a:t> </a:t>
          </a:r>
          <a:r>
            <a:rPr lang="ru-RU" sz="2400" kern="1200" dirty="0" err="1" smtClean="0"/>
            <a:t>системи</a:t>
          </a:r>
          <a:r>
            <a:rPr lang="ru-RU" sz="2400" kern="1200" dirty="0" smtClean="0"/>
            <a:t> </a:t>
          </a:r>
          <a:r>
            <a:rPr lang="ru-RU" sz="2400" kern="1200" dirty="0" err="1" smtClean="0"/>
            <a:t>внутрішніх</a:t>
          </a:r>
          <a:r>
            <a:rPr lang="ru-RU" sz="2400" kern="1200" dirty="0" smtClean="0"/>
            <a:t> </a:t>
          </a:r>
          <a:r>
            <a:rPr lang="ru-RU" sz="2400" kern="1200" dirty="0" err="1" smtClean="0"/>
            <a:t>комунікацій</a:t>
          </a:r>
          <a:r>
            <a:rPr lang="ru-RU" sz="2400" kern="1200" dirty="0" smtClean="0"/>
            <a:t> ДПС та Плану </a:t>
          </a:r>
          <a:r>
            <a:rPr lang="ru-RU" sz="2400" kern="1200" dirty="0" err="1" smtClean="0"/>
            <a:t>заходів</a:t>
          </a:r>
          <a:r>
            <a:rPr lang="ru-RU" sz="2400" kern="1200" dirty="0" smtClean="0"/>
            <a:t> </a:t>
          </a:r>
          <a:r>
            <a:rPr lang="ru-RU" sz="2400" kern="1200" dirty="0" err="1" smtClean="0"/>
            <a:t>щодо</a:t>
          </a:r>
          <a:r>
            <a:rPr lang="ru-RU" sz="2400" kern="1200" dirty="0" smtClean="0"/>
            <a:t> </a:t>
          </a:r>
          <a:r>
            <a:rPr lang="ru-RU" sz="2400" kern="1200" dirty="0" err="1" smtClean="0"/>
            <a:t>її</a:t>
          </a:r>
          <a:r>
            <a:rPr lang="ru-RU" sz="2400" kern="1200" dirty="0" smtClean="0"/>
            <a:t> </a:t>
          </a:r>
          <a:r>
            <a:rPr lang="ru-RU" sz="2400" kern="1200" dirty="0" err="1" smtClean="0"/>
            <a:t>реалізації</a:t>
          </a:r>
          <a:endParaRPr lang="uk-UA" sz="2400" kern="1200" dirty="0"/>
        </a:p>
      </dsp:txBody>
      <dsp:txXfrm>
        <a:off x="6895595" y="4480601"/>
        <a:ext cx="13097853" cy="752462"/>
      </dsp:txXfrm>
    </dsp:sp>
    <dsp:sp modelId="{60B8C357-7D15-4C1C-AA19-8EADB1621E3C}">
      <dsp:nvSpPr>
        <dsp:cNvPr id="0" name=""/>
        <dsp:cNvSpPr/>
      </dsp:nvSpPr>
      <dsp:spPr>
        <a:xfrm>
          <a:off x="5959014" y="5434374"/>
          <a:ext cx="13922327" cy="624822"/>
        </a:xfrm>
        <a:prstGeom prst="roundRect">
          <a:avLst/>
        </a:prstGeom>
        <a:solidFill>
          <a:schemeClr val="accent4">
            <a:lumMod val="40000"/>
            <a:lumOff val="60000"/>
            <a:alpha val="9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err="1" smtClean="0"/>
            <a:t>Забезпечено</a:t>
          </a:r>
          <a:r>
            <a:rPr lang="ru-RU" sz="2400" kern="1200" dirty="0" smtClean="0"/>
            <a:t> </a:t>
          </a:r>
          <a:r>
            <a:rPr lang="ru-RU" sz="2400" kern="1200" dirty="0" err="1" smtClean="0"/>
            <a:t>каскадування</a:t>
          </a:r>
          <a:r>
            <a:rPr lang="ru-RU" sz="2400" kern="1200" dirty="0" smtClean="0"/>
            <a:t> </a:t>
          </a:r>
          <a:r>
            <a:rPr lang="ru-RU" sz="2400" kern="1200" dirty="0" err="1" smtClean="0"/>
            <a:t>завдань</a:t>
          </a:r>
          <a:r>
            <a:rPr lang="ru-RU" sz="2400" kern="1200" dirty="0" smtClean="0"/>
            <a:t> та </a:t>
          </a:r>
          <a:r>
            <a:rPr lang="ru-RU" sz="2400" kern="1200" dirty="0" err="1" smtClean="0"/>
            <a:t>ключових</a:t>
          </a:r>
          <a:r>
            <a:rPr lang="ru-RU" sz="2400" kern="1200" dirty="0" smtClean="0"/>
            <a:t> </a:t>
          </a:r>
          <a:r>
            <a:rPr lang="ru-RU" sz="2400" kern="1200" dirty="0" err="1" smtClean="0"/>
            <a:t>показників</a:t>
          </a:r>
          <a:endParaRPr lang="uk-UA" sz="2400" kern="1200" dirty="0"/>
        </a:p>
      </dsp:txBody>
      <dsp:txXfrm>
        <a:off x="5989515" y="5464875"/>
        <a:ext cx="13861325" cy="563820"/>
      </dsp:txXfrm>
    </dsp:sp>
    <dsp:sp modelId="{7C637138-ED83-4F0E-851F-F48736BB8260}">
      <dsp:nvSpPr>
        <dsp:cNvPr id="0" name=""/>
        <dsp:cNvSpPr/>
      </dsp:nvSpPr>
      <dsp:spPr>
        <a:xfrm>
          <a:off x="5522682" y="6230516"/>
          <a:ext cx="14063487" cy="788234"/>
        </a:xfrm>
        <a:prstGeom prst="roundRect">
          <a:avLst/>
        </a:prstGeom>
        <a:solidFill>
          <a:schemeClr val="accent4">
            <a:lumMod val="40000"/>
            <a:lumOff val="60000"/>
            <a:alpha val="9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err="1" smtClean="0"/>
            <a:t>Організовано</a:t>
          </a:r>
          <a:r>
            <a:rPr lang="ru-RU" sz="2400" kern="1200" dirty="0" smtClean="0"/>
            <a:t> </a:t>
          </a:r>
          <a:r>
            <a:rPr lang="ru-RU" sz="2400" kern="1200" dirty="0" err="1" smtClean="0"/>
            <a:t>проведення</a:t>
          </a:r>
          <a:r>
            <a:rPr lang="ru-RU" sz="2400" kern="1200" dirty="0" smtClean="0"/>
            <a:t> </a:t>
          </a:r>
          <a:r>
            <a:rPr lang="ru-RU" sz="2400" kern="1200" dirty="0" err="1" smtClean="0"/>
            <a:t>опитування</a:t>
          </a:r>
          <a:r>
            <a:rPr lang="ru-RU" sz="2400" kern="1200" dirty="0" smtClean="0"/>
            <a:t> </a:t>
          </a:r>
          <a:r>
            <a:rPr lang="ru-RU" sz="2400" kern="1200" dirty="0" err="1" smtClean="0"/>
            <a:t>працівників</a:t>
          </a:r>
          <a:r>
            <a:rPr lang="ru-RU" sz="2400" kern="1200" dirty="0" smtClean="0"/>
            <a:t> </a:t>
          </a:r>
          <a:r>
            <a:rPr lang="ru-RU" sz="2400" kern="1200" dirty="0" err="1" smtClean="0"/>
            <a:t>органів</a:t>
          </a:r>
          <a:r>
            <a:rPr lang="ru-RU" sz="2400" kern="1200" dirty="0" smtClean="0"/>
            <a:t> ДПС </a:t>
          </a:r>
          <a:r>
            <a:rPr lang="ru-RU" sz="2400" kern="1200" dirty="0" err="1" smtClean="0"/>
            <a:t>відповідно</a:t>
          </a:r>
          <a:r>
            <a:rPr lang="ru-RU" sz="2400" kern="1200" dirty="0" smtClean="0"/>
            <a:t> до </a:t>
          </a:r>
          <a:r>
            <a:rPr lang="ru-RU" sz="2400" kern="1200" dirty="0" err="1" smtClean="0"/>
            <a:t>доручення</a:t>
          </a:r>
          <a:r>
            <a:rPr lang="ru-RU" sz="2400" kern="1200" dirty="0" smtClean="0"/>
            <a:t> </a:t>
          </a:r>
          <a:r>
            <a:rPr lang="ru-RU" sz="2400" kern="1200" dirty="0" err="1" smtClean="0"/>
            <a:t>Голови</a:t>
          </a:r>
          <a:r>
            <a:rPr lang="ru-RU" sz="2400" kern="1200" dirty="0" smtClean="0"/>
            <a:t> ДПС </a:t>
          </a:r>
          <a:r>
            <a:rPr lang="ru-RU" sz="2400" kern="1200" dirty="0" err="1" smtClean="0"/>
            <a:t>від</a:t>
          </a:r>
          <a:r>
            <a:rPr lang="ru-RU" sz="2400" kern="1200" dirty="0" smtClean="0"/>
            <a:t> 19.03.2021 № 2-д</a:t>
          </a:r>
          <a:endParaRPr lang="uk-UA" sz="2400" kern="1200" dirty="0"/>
        </a:p>
      </dsp:txBody>
      <dsp:txXfrm>
        <a:off x="5561160" y="6268994"/>
        <a:ext cx="13986531" cy="711278"/>
      </dsp:txXfrm>
    </dsp:sp>
    <dsp:sp modelId="{988B1A7C-91D1-44D4-9C4F-58B863B12EF9}">
      <dsp:nvSpPr>
        <dsp:cNvPr id="0" name=""/>
        <dsp:cNvSpPr/>
      </dsp:nvSpPr>
      <dsp:spPr>
        <a:xfrm>
          <a:off x="5184594" y="7167168"/>
          <a:ext cx="14121214" cy="634050"/>
        </a:xfrm>
        <a:prstGeom prst="roundRect">
          <a:avLst/>
        </a:prstGeom>
        <a:solidFill>
          <a:schemeClr val="accent4">
            <a:lumMod val="40000"/>
            <a:lumOff val="60000"/>
            <a:alpha val="9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smtClean="0"/>
            <a:t>19.03.2021 Головою ДПС </a:t>
          </a:r>
          <a:r>
            <a:rPr lang="ru-RU" sz="2400" kern="1200" dirty="0" err="1" smtClean="0"/>
            <a:t>затверджено</a:t>
          </a:r>
          <a:r>
            <a:rPr lang="ru-RU" sz="2400" kern="1200" dirty="0" smtClean="0"/>
            <a:t> </a:t>
          </a:r>
          <a:r>
            <a:rPr lang="ru-RU" sz="2400" kern="1200" dirty="0" err="1" smtClean="0"/>
            <a:t>Концепцію</a:t>
          </a:r>
          <a:r>
            <a:rPr lang="ru-RU" sz="2400" kern="1200" dirty="0" smtClean="0"/>
            <a:t> та план </a:t>
          </a:r>
          <a:r>
            <a:rPr lang="ru-RU" sz="2400" kern="1200" dirty="0" err="1" smtClean="0"/>
            <a:t>розвитку</a:t>
          </a:r>
          <a:r>
            <a:rPr lang="ru-RU" sz="2400" kern="1200" dirty="0" smtClean="0"/>
            <a:t> </a:t>
          </a:r>
          <a:r>
            <a:rPr lang="ru-RU" sz="2400" kern="1200" dirty="0" err="1" smtClean="0"/>
            <a:t>корпоративної</a:t>
          </a:r>
          <a:r>
            <a:rPr lang="ru-RU" sz="2400" kern="1200" dirty="0" smtClean="0"/>
            <a:t> </a:t>
          </a:r>
          <a:r>
            <a:rPr lang="ru-RU" sz="2400" kern="1200" dirty="0" err="1" smtClean="0"/>
            <a:t>культури</a:t>
          </a:r>
          <a:r>
            <a:rPr lang="ru-RU" sz="2400" kern="1200" dirty="0" smtClean="0"/>
            <a:t> ДПС</a:t>
          </a:r>
          <a:endParaRPr lang="uk-UA" sz="2400" kern="1200" dirty="0"/>
        </a:p>
      </dsp:txBody>
      <dsp:txXfrm>
        <a:off x="5215546" y="7198120"/>
        <a:ext cx="14059310" cy="572146"/>
      </dsp:txXfrm>
    </dsp:sp>
    <dsp:sp modelId="{FA0C676E-E254-4176-9AEB-485AE698AD97}">
      <dsp:nvSpPr>
        <dsp:cNvPr id="0" name=""/>
        <dsp:cNvSpPr/>
      </dsp:nvSpPr>
      <dsp:spPr>
        <a:xfrm>
          <a:off x="4752557" y="7928098"/>
          <a:ext cx="12688964" cy="755494"/>
        </a:xfrm>
        <a:prstGeom prst="roundRect">
          <a:avLst/>
        </a:prstGeom>
        <a:solidFill>
          <a:schemeClr val="accent4">
            <a:lumMod val="40000"/>
            <a:lumOff val="60000"/>
            <a:alpha val="9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uk-UA" sz="2400" kern="1200" dirty="0" smtClean="0"/>
            <a:t>Наказом ДПС від 17.03.2021 № 306 затверджено Програму адаптації новопризначених працівників Державної податкової служби та кроки щодо її реалізації</a:t>
          </a:r>
          <a:endParaRPr lang="uk-UA" sz="2400" kern="1200" dirty="0"/>
        </a:p>
      </dsp:txBody>
      <dsp:txXfrm>
        <a:off x="4789437" y="7964978"/>
        <a:ext cx="12615204" cy="681734"/>
      </dsp:txXfrm>
    </dsp:sp>
    <dsp:sp modelId="{FCF2FDD5-1287-4FA3-AC81-EE45844AF0AC}">
      <dsp:nvSpPr>
        <dsp:cNvPr id="0" name=""/>
        <dsp:cNvSpPr/>
      </dsp:nvSpPr>
      <dsp:spPr>
        <a:xfrm>
          <a:off x="4104453" y="8808924"/>
          <a:ext cx="12140557" cy="778811"/>
        </a:xfrm>
        <a:prstGeom prst="roundRect">
          <a:avLst/>
        </a:prstGeom>
        <a:solidFill>
          <a:schemeClr val="accent4">
            <a:lumMod val="40000"/>
            <a:lumOff val="60000"/>
            <a:alpha val="9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uk-UA" sz="2400" kern="1200" dirty="0" smtClean="0"/>
            <a:t>Розпорядженням Голови від 26.02.2021 № 3-р затверджено склад Робочої групи з організації та координації роботи по виконанню заходів </a:t>
          </a:r>
          <a:r>
            <a:rPr lang="en-US" sz="2400" kern="1200" dirty="0" smtClean="0"/>
            <a:t>HR-</a:t>
          </a:r>
          <a:r>
            <a:rPr lang="uk-UA" sz="2400" kern="1200" dirty="0" smtClean="0"/>
            <a:t>стратегії</a:t>
          </a:r>
          <a:endParaRPr lang="uk-UA" sz="2400" kern="1200" dirty="0"/>
        </a:p>
      </dsp:txBody>
      <dsp:txXfrm>
        <a:off x="4142471" y="8846942"/>
        <a:ext cx="12064521" cy="70277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0.38877</cdr:x>
      <cdr:y>0.43773</cdr:y>
    </cdr:from>
    <cdr:to>
      <cdr:x>0.61123</cdr:x>
      <cdr:y>0.62052</cdr:y>
    </cdr:to>
    <cdr:sp macro="" textlink="">
      <cdr:nvSpPr>
        <cdr:cNvPr id="2" name="TextBox 1"/>
        <cdr:cNvSpPr txBox="1"/>
      </cdr:nvSpPr>
      <cdr:spPr>
        <a:xfrm xmlns:a="http://schemas.openxmlformats.org/drawingml/2006/main">
          <a:off x="3271912" y="2088232"/>
          <a:ext cx="1872208" cy="872034"/>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ctr" defTabSz="2438338" rtl="0" fontAlgn="auto" latinLnBrk="0" hangingPunct="0">
            <a:lnSpc>
              <a:spcPct val="100000"/>
            </a:lnSpc>
            <a:spcBef>
              <a:spcPts val="0"/>
            </a:spcBef>
            <a:spcAft>
              <a:spcPts val="0"/>
            </a:spcAft>
            <a:buClrTx/>
            <a:buSzTx/>
            <a:buFontTx/>
            <a:buNone/>
            <a:tabLst/>
          </a:pPr>
          <a:r>
            <a:rPr kumimoji="0" lang="uk-UA" sz="1600" b="1" i="0" u="none" strike="noStrike" cap="none" spc="0" normalizeH="0" baseline="0" dirty="0" smtClean="0">
              <a:ln>
                <a:noFill/>
              </a:ln>
              <a:solidFill>
                <a:schemeClr val="tx1">
                  <a:lumMod val="50000"/>
                </a:schemeClr>
              </a:solidFill>
              <a:effectLst/>
              <a:uFillTx/>
              <a:latin typeface="+mn-lt"/>
              <a:ea typeface="+mn-ea"/>
              <a:cs typeface="+mn-cs"/>
              <a:sym typeface="Helvetica Neue"/>
            </a:rPr>
            <a:t>Фактична чисельність </a:t>
          </a:r>
          <a:r>
            <a:rPr kumimoji="0" lang="uk-UA" sz="1600" b="1" i="0" u="none" strike="noStrike" cap="none" spc="0" normalizeH="0" dirty="0" smtClean="0">
              <a:ln>
                <a:noFill/>
              </a:ln>
              <a:solidFill>
                <a:schemeClr val="tx1">
                  <a:lumMod val="50000"/>
                </a:schemeClr>
              </a:solidFill>
              <a:effectLst/>
              <a:uFillTx/>
              <a:latin typeface="+mn-lt"/>
              <a:ea typeface="+mn-ea"/>
              <a:cs typeface="+mn-cs"/>
              <a:sym typeface="Helvetica Neue"/>
            </a:rPr>
            <a:t> - </a:t>
          </a:r>
          <a:r>
            <a:rPr kumimoji="0" lang="uk-UA" sz="1800" b="1" i="0" u="none" strike="noStrike" cap="none" spc="0" normalizeH="0" dirty="0" smtClean="0">
              <a:ln>
                <a:noFill/>
              </a:ln>
              <a:solidFill>
                <a:schemeClr val="tx1">
                  <a:lumMod val="50000"/>
                </a:schemeClr>
              </a:solidFill>
              <a:effectLst/>
              <a:uFillTx/>
              <a:latin typeface="+mn-lt"/>
              <a:ea typeface="+mn-ea"/>
              <a:cs typeface="+mn-cs"/>
              <a:sym typeface="Helvetica Neue"/>
            </a:rPr>
            <a:t>1207</a:t>
          </a:r>
          <a:r>
            <a:rPr kumimoji="0" lang="uk-UA" sz="1600" b="1" i="0" u="none" strike="noStrike" cap="none" spc="0" normalizeH="0" dirty="0" smtClean="0">
              <a:ln>
                <a:noFill/>
              </a:ln>
              <a:solidFill>
                <a:schemeClr val="tx1">
                  <a:lumMod val="50000"/>
                </a:schemeClr>
              </a:solidFill>
              <a:effectLst/>
              <a:uFillTx/>
              <a:latin typeface="+mn-lt"/>
              <a:ea typeface="+mn-ea"/>
              <a:cs typeface="+mn-cs"/>
              <a:sym typeface="Helvetica Neue"/>
            </a:rPr>
            <a:t>осіб</a:t>
          </a:r>
          <a:r>
            <a:rPr kumimoji="0" lang="uk-UA" sz="1800" b="1" i="0" u="none" strike="noStrike" cap="none" spc="0" normalizeH="0" dirty="0" smtClean="0">
              <a:ln>
                <a:noFill/>
              </a:ln>
              <a:solidFill>
                <a:schemeClr val="tx1">
                  <a:lumMod val="50000"/>
                </a:schemeClr>
              </a:solidFill>
              <a:effectLst/>
              <a:uFillTx/>
              <a:latin typeface="+mn-lt"/>
              <a:ea typeface="+mn-ea"/>
              <a:cs typeface="+mn-cs"/>
              <a:sym typeface="Helvetica Neue"/>
            </a:rPr>
            <a:t>, </a:t>
          </a:r>
          <a:r>
            <a:rPr kumimoji="0" lang="uk-UA" sz="1600" b="1" i="0" u="none" strike="noStrike" cap="none" spc="0" normalizeH="0" dirty="0" smtClean="0">
              <a:ln>
                <a:noFill/>
              </a:ln>
              <a:solidFill>
                <a:schemeClr val="tx1">
                  <a:lumMod val="50000"/>
                </a:schemeClr>
              </a:solidFill>
              <a:effectLst/>
              <a:uFillTx/>
              <a:latin typeface="+mn-lt"/>
              <a:ea typeface="+mn-ea"/>
              <a:cs typeface="+mn-cs"/>
              <a:sym typeface="Helvetica Neue"/>
            </a:rPr>
            <a:t>з них:</a:t>
          </a:r>
          <a:endParaRPr kumimoji="0" lang="uk-UA" sz="1600" b="1" i="0" u="none" strike="noStrike" cap="none" spc="0" normalizeH="0" baseline="0" dirty="0">
            <a:ln>
              <a:noFill/>
            </a:ln>
            <a:solidFill>
              <a:schemeClr val="tx1">
                <a:lumMod val="50000"/>
              </a:schemeClr>
            </a:solidFill>
            <a:effectLst/>
            <a:uFillTx/>
            <a:latin typeface="+mn-lt"/>
            <a:ea typeface="+mn-ea"/>
            <a:cs typeface="+mn-cs"/>
            <a:sym typeface="Helvetica Neue"/>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0.38877</cdr:x>
      <cdr:y>0.4345</cdr:y>
    </cdr:from>
    <cdr:to>
      <cdr:x>0.6369</cdr:x>
      <cdr:y>0.62375</cdr:y>
    </cdr:to>
    <cdr:sp macro="" textlink="">
      <cdr:nvSpPr>
        <cdr:cNvPr id="2" name="TextBox 1"/>
        <cdr:cNvSpPr txBox="1"/>
      </cdr:nvSpPr>
      <cdr:spPr>
        <a:xfrm xmlns:a="http://schemas.openxmlformats.org/drawingml/2006/main">
          <a:off x="3271900" y="2072836"/>
          <a:ext cx="2088243" cy="902811"/>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ctr" defTabSz="2438338" rtl="0" fontAlgn="auto" latinLnBrk="0" hangingPunct="0">
            <a:lnSpc>
              <a:spcPct val="100000"/>
            </a:lnSpc>
            <a:spcBef>
              <a:spcPts val="0"/>
            </a:spcBef>
            <a:spcAft>
              <a:spcPts val="0"/>
            </a:spcAft>
            <a:buClrTx/>
            <a:buSzTx/>
            <a:buFontTx/>
            <a:buNone/>
            <a:tabLst/>
          </a:pPr>
          <a:r>
            <a:rPr kumimoji="0" lang="uk-UA" sz="1600" b="1" i="0" u="none" strike="noStrike" cap="none" spc="0" normalizeH="0" baseline="0" dirty="0" smtClean="0">
              <a:ln>
                <a:noFill/>
              </a:ln>
              <a:solidFill>
                <a:schemeClr val="tx1">
                  <a:lumMod val="50000"/>
                </a:schemeClr>
              </a:solidFill>
              <a:effectLst/>
              <a:uFillTx/>
              <a:latin typeface="+mn-lt"/>
              <a:ea typeface="+mn-ea"/>
              <a:cs typeface="+mn-cs"/>
              <a:sym typeface="Helvetica Neue"/>
            </a:rPr>
            <a:t>Фактична чисельність </a:t>
          </a:r>
          <a:r>
            <a:rPr kumimoji="0" lang="uk-UA" sz="1600" b="1" i="0" u="none" strike="noStrike" cap="none" spc="0" normalizeH="0" dirty="0" smtClean="0">
              <a:ln>
                <a:noFill/>
              </a:ln>
              <a:solidFill>
                <a:schemeClr val="tx1">
                  <a:lumMod val="50000"/>
                </a:schemeClr>
              </a:solidFill>
              <a:effectLst/>
              <a:uFillTx/>
              <a:latin typeface="+mn-lt"/>
              <a:ea typeface="+mn-ea"/>
              <a:cs typeface="+mn-cs"/>
              <a:sym typeface="Helvetica Neue"/>
            </a:rPr>
            <a:t> - </a:t>
          </a:r>
          <a:r>
            <a:rPr kumimoji="0" lang="uk-UA" sz="1800" b="1" i="0" u="none" strike="noStrike" cap="none" spc="0" normalizeH="0" dirty="0" smtClean="0">
              <a:ln>
                <a:noFill/>
              </a:ln>
              <a:solidFill>
                <a:schemeClr val="tx1">
                  <a:lumMod val="50000"/>
                </a:schemeClr>
              </a:solidFill>
              <a:effectLst/>
              <a:uFillTx/>
              <a:latin typeface="+mn-lt"/>
              <a:ea typeface="+mn-ea"/>
              <a:cs typeface="+mn-cs"/>
              <a:sym typeface="Helvetica Neue"/>
            </a:rPr>
            <a:t>21962 </a:t>
          </a:r>
          <a:r>
            <a:rPr kumimoji="0" lang="uk-UA" sz="1600" b="1" i="0" u="none" strike="noStrike" cap="none" spc="0" normalizeH="0" dirty="0" smtClean="0">
              <a:ln>
                <a:noFill/>
              </a:ln>
              <a:solidFill>
                <a:schemeClr val="tx1">
                  <a:lumMod val="50000"/>
                </a:schemeClr>
              </a:solidFill>
              <a:effectLst/>
              <a:uFillTx/>
              <a:latin typeface="+mn-lt"/>
              <a:ea typeface="+mn-ea"/>
              <a:cs typeface="+mn-cs"/>
              <a:sym typeface="Helvetica Neue"/>
            </a:rPr>
            <a:t>осіб</a:t>
          </a:r>
          <a:r>
            <a:rPr kumimoji="0" lang="uk-UA" sz="1800" b="1" i="0" u="none" strike="noStrike" cap="none" spc="0" normalizeH="0" dirty="0" smtClean="0">
              <a:ln>
                <a:noFill/>
              </a:ln>
              <a:solidFill>
                <a:schemeClr val="tx1">
                  <a:lumMod val="50000"/>
                </a:schemeClr>
              </a:solidFill>
              <a:effectLst/>
              <a:uFillTx/>
              <a:latin typeface="+mn-lt"/>
              <a:ea typeface="+mn-ea"/>
              <a:cs typeface="+mn-cs"/>
              <a:sym typeface="Helvetica Neue"/>
            </a:rPr>
            <a:t>, </a:t>
          </a:r>
          <a:r>
            <a:rPr kumimoji="0" lang="uk-UA" sz="1600" b="1" i="0" u="none" strike="noStrike" cap="none" spc="0" normalizeH="0" dirty="0" smtClean="0">
              <a:ln>
                <a:noFill/>
              </a:ln>
              <a:solidFill>
                <a:schemeClr val="tx1">
                  <a:lumMod val="50000"/>
                </a:schemeClr>
              </a:solidFill>
              <a:effectLst/>
              <a:uFillTx/>
              <a:latin typeface="+mn-lt"/>
              <a:ea typeface="+mn-ea"/>
              <a:cs typeface="+mn-cs"/>
              <a:sym typeface="Helvetica Neue"/>
            </a:rPr>
            <a:t>з них:</a:t>
          </a:r>
          <a:endParaRPr kumimoji="0" lang="uk-UA" sz="1600" b="1" i="0" u="none" strike="noStrike" cap="none" spc="0" normalizeH="0" baseline="0" dirty="0">
            <a:ln>
              <a:noFill/>
            </a:ln>
            <a:solidFill>
              <a:schemeClr val="tx1">
                <a:lumMod val="50000"/>
              </a:schemeClr>
            </a:solidFill>
            <a:effectLst/>
            <a:uFillTx/>
            <a:latin typeface="+mn-lt"/>
            <a:ea typeface="+mn-ea"/>
            <a:cs typeface="+mn-cs"/>
            <a:sym typeface="Helvetica Neue"/>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0.33351</cdr:x>
      <cdr:y>0.42765</cdr:y>
    </cdr:from>
    <cdr:to>
      <cdr:x>0.5404</cdr:x>
      <cdr:y>0.6356</cdr:y>
    </cdr:to>
    <cdr:sp macro="" textlink="">
      <cdr:nvSpPr>
        <cdr:cNvPr id="2" name="Овал 1"/>
        <cdr:cNvSpPr/>
      </cdr:nvSpPr>
      <cdr:spPr>
        <a:xfrm xmlns:a="http://schemas.openxmlformats.org/drawingml/2006/main">
          <a:off x="3133978" y="2494326"/>
          <a:ext cx="1944216" cy="1212914"/>
        </a:xfrm>
        <a:prstGeom xmlns:a="http://schemas.openxmlformats.org/drawingml/2006/main" prst="ellipse">
          <a:avLst/>
        </a:prstGeom>
        <a:solidFill xmlns:a="http://schemas.openxmlformats.org/drawingml/2006/main">
          <a:schemeClr val="bg1"/>
        </a:solidFill>
        <a:ln xmlns:a="http://schemas.openxmlformats.org/drawingml/2006/main" w="12700" cap="flat">
          <a:noFill/>
          <a:miter lim="400000"/>
        </a:ln>
        <a:effectLst xmlns:a="http://schemas.openxmlformats.org/drawingml/2006/main">
          <a:outerShdw blurRad="44450" dist="27940" dir="5400000" algn="ctr">
            <a:srgbClr val="000000">
              <a:alpha val="32000"/>
            </a:srgb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fromWordArt="0" anchor="ctr" anchorCtr="0" forceAA="0" compatLnSpc="1">
          <a:prstTxWarp prst="textNoShape">
            <a:avLst/>
          </a:prstTxWarp>
          <a:spAutoFit/>
        </a:bodyPr>
        <a:lstStyle xmlns:a="http://schemas.openxmlformats.org/drawingml/2006/main">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kumimoji="0" lang="uk-UA" sz="1600" b="1" i="0" u="none" strike="noStrike" cap="none" spc="0" normalizeH="0" baseline="0" dirty="0" smtClean="0">
              <a:ln>
                <a:noFill/>
              </a:ln>
              <a:solidFill>
                <a:schemeClr val="tx1">
                  <a:lumMod val="50000"/>
                </a:schemeClr>
              </a:solidFill>
              <a:effectLst/>
              <a:uFillTx/>
              <a:latin typeface="Helvetica Neue Medium"/>
              <a:ea typeface="Helvetica Neue Medium"/>
              <a:cs typeface="Helvetica Neue Medium"/>
              <a:sym typeface="Helvetica Neue Medium"/>
            </a:rPr>
            <a:t>Штатна чисельність  23446  осіб</a:t>
          </a:r>
          <a:endParaRPr kumimoji="0" lang="uk-UA" sz="1600" b="1" i="0" u="none" strike="noStrike" cap="none" spc="0" normalizeH="0" baseline="0" dirty="0">
            <a:ln>
              <a:noFill/>
            </a:ln>
            <a:solidFill>
              <a:schemeClr val="tx1">
                <a:lumMod val="50000"/>
              </a:schemeClr>
            </a:solidFill>
            <a:effectLst/>
            <a:uFillTx/>
            <a:latin typeface="Helvetica Neue Medium"/>
            <a:ea typeface="Helvetica Neue Medium"/>
            <a:cs typeface="Helvetica Neue Medium"/>
            <a:sym typeface="Helvetica Neue Medium"/>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0.2381</cdr:x>
      <cdr:y>0.32524</cdr:y>
    </cdr:from>
    <cdr:to>
      <cdr:x>0.34014</cdr:x>
      <cdr:y>0.5152</cdr:y>
    </cdr:to>
    <cdr:sp macro="" textlink="">
      <cdr:nvSpPr>
        <cdr:cNvPr id="2" name="TextBox 1"/>
        <cdr:cNvSpPr txBox="1"/>
      </cdr:nvSpPr>
      <cdr:spPr>
        <a:xfrm xmlns:a="http://schemas.openxmlformats.org/drawingml/2006/main">
          <a:off x="1680220" y="1124147"/>
          <a:ext cx="720075" cy="656590"/>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ctr" defTabSz="2438338" rtl="0" fontAlgn="auto" latinLnBrk="0" hangingPunct="0">
            <a:lnSpc>
              <a:spcPct val="100000"/>
            </a:lnSpc>
            <a:spcBef>
              <a:spcPts val="0"/>
            </a:spcBef>
            <a:spcAft>
              <a:spcPts val="0"/>
            </a:spcAft>
            <a:buClrTx/>
            <a:buSzTx/>
            <a:buFontTx/>
            <a:buNone/>
            <a:tabLst/>
          </a:pPr>
          <a:r>
            <a:rPr kumimoji="0" lang="uk-UA" sz="1800" b="0" i="0" u="none" strike="noStrike" cap="none" spc="0" normalizeH="0" baseline="0" dirty="0" smtClean="0">
              <a:ln>
                <a:noFill/>
              </a:ln>
              <a:solidFill>
                <a:srgbClr val="5E5E5E"/>
              </a:solidFill>
              <a:effectLst/>
              <a:uFillTx/>
              <a:latin typeface="+mn-lt"/>
              <a:ea typeface="+mn-ea"/>
              <a:cs typeface="+mn-cs"/>
              <a:sym typeface="Helvetica Neue"/>
            </a:rPr>
            <a:t> </a:t>
          </a:r>
        </a:p>
        <a:p xmlns:a="http://schemas.openxmlformats.org/drawingml/2006/main">
          <a:pPr marL="0" marR="0" indent="0" algn="ctr" defTabSz="2438338" rtl="0" fontAlgn="auto" latinLnBrk="0" hangingPunct="0">
            <a:lnSpc>
              <a:spcPct val="100000"/>
            </a:lnSpc>
            <a:spcBef>
              <a:spcPts val="0"/>
            </a:spcBef>
            <a:spcAft>
              <a:spcPts val="0"/>
            </a:spcAft>
            <a:buClrTx/>
            <a:buSzTx/>
            <a:buFontTx/>
            <a:buNone/>
            <a:tabLst/>
          </a:pPr>
          <a:r>
            <a:rPr kumimoji="0" lang="uk-UA" sz="1800" b="0" i="0" u="none" strike="noStrike" cap="none" spc="0" normalizeH="0" baseline="0" dirty="0" smtClean="0">
              <a:ln>
                <a:noFill/>
              </a:ln>
              <a:solidFill>
                <a:srgbClr val="5E5E5E"/>
              </a:solidFill>
              <a:effectLst/>
              <a:uFillTx/>
              <a:latin typeface="+mn-lt"/>
              <a:ea typeface="+mn-ea"/>
              <a:cs typeface="+mn-cs"/>
              <a:sym typeface="Helvetica Neue"/>
            </a:rPr>
            <a:t>Б</a:t>
          </a:r>
          <a:endParaRPr kumimoji="0" lang="uk-UA" sz="1800" b="0" i="0" u="none" strike="noStrike" cap="none" spc="0" normalizeH="0" baseline="0" dirty="0">
            <a:ln>
              <a:noFill/>
            </a:ln>
            <a:solidFill>
              <a:srgbClr val="5E5E5E"/>
            </a:solidFill>
            <a:effectLst/>
            <a:uFillTx/>
            <a:latin typeface="+mn-lt"/>
            <a:ea typeface="+mn-ea"/>
            <a:cs typeface="+mn-cs"/>
            <a:sym typeface="Helvetica Neue"/>
          </a:endParaRPr>
        </a:p>
      </cdr:txBody>
    </cdr:sp>
  </cdr:relSizeAnchor>
  <cdr:relSizeAnchor xmlns:cdr="http://schemas.openxmlformats.org/drawingml/2006/chartDrawing">
    <cdr:from>
      <cdr:x>0.34014</cdr:x>
      <cdr:y>0.4057</cdr:y>
    </cdr:from>
    <cdr:to>
      <cdr:x>0.44218</cdr:x>
      <cdr:y>0.59566</cdr:y>
    </cdr:to>
    <cdr:sp macro="" textlink="">
      <cdr:nvSpPr>
        <cdr:cNvPr id="3" name="TextBox 2"/>
        <cdr:cNvSpPr txBox="1"/>
      </cdr:nvSpPr>
      <cdr:spPr>
        <a:xfrm xmlns:a="http://schemas.openxmlformats.org/drawingml/2006/main">
          <a:off x="2400295" y="1402248"/>
          <a:ext cx="720074" cy="656590"/>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ctr" defTabSz="2438338" rtl="0" fontAlgn="auto" latinLnBrk="0" hangingPunct="0">
            <a:lnSpc>
              <a:spcPct val="100000"/>
            </a:lnSpc>
            <a:spcBef>
              <a:spcPts val="0"/>
            </a:spcBef>
            <a:spcAft>
              <a:spcPts val="0"/>
            </a:spcAft>
            <a:buClrTx/>
            <a:buSzTx/>
            <a:buFontTx/>
            <a:buNone/>
            <a:tabLst/>
          </a:pPr>
          <a:r>
            <a:rPr kumimoji="0" lang="uk-UA" sz="1800" b="0" i="0" u="none" strike="noStrike" cap="none" spc="0" normalizeH="0" baseline="0" dirty="0" smtClean="0">
              <a:ln>
                <a:noFill/>
              </a:ln>
              <a:solidFill>
                <a:srgbClr val="5E5E5E"/>
              </a:solidFill>
              <a:effectLst/>
              <a:uFillTx/>
              <a:latin typeface="+mn-lt"/>
              <a:ea typeface="+mn-ea"/>
              <a:cs typeface="+mn-cs"/>
              <a:sym typeface="Helvetica Neue"/>
            </a:rPr>
            <a:t> </a:t>
          </a:r>
        </a:p>
        <a:p xmlns:a="http://schemas.openxmlformats.org/drawingml/2006/main">
          <a:pPr marL="0" marR="0" indent="0" algn="ctr" defTabSz="2438338" rtl="0" fontAlgn="auto" latinLnBrk="0" hangingPunct="0">
            <a:lnSpc>
              <a:spcPct val="100000"/>
            </a:lnSpc>
            <a:spcBef>
              <a:spcPts val="0"/>
            </a:spcBef>
            <a:spcAft>
              <a:spcPts val="0"/>
            </a:spcAft>
            <a:buClrTx/>
            <a:buSzTx/>
            <a:buFontTx/>
            <a:buNone/>
            <a:tabLst/>
          </a:pPr>
          <a:r>
            <a:rPr kumimoji="0" lang="uk-UA" sz="1800" b="0" i="0" u="none" strike="noStrike" cap="none" spc="0" normalizeH="0" baseline="0" dirty="0" smtClean="0">
              <a:ln>
                <a:noFill/>
              </a:ln>
              <a:solidFill>
                <a:srgbClr val="5E5E5E"/>
              </a:solidFill>
              <a:effectLst/>
              <a:uFillTx/>
              <a:latin typeface="+mn-lt"/>
              <a:ea typeface="+mn-ea"/>
              <a:cs typeface="+mn-cs"/>
              <a:sym typeface="Helvetica Neue"/>
            </a:rPr>
            <a:t>В</a:t>
          </a:r>
          <a:endParaRPr kumimoji="0" lang="uk-UA" sz="1800" b="0" i="0" u="none" strike="noStrike" cap="none" spc="0" normalizeH="0" baseline="0" dirty="0">
            <a:ln>
              <a:noFill/>
            </a:ln>
            <a:solidFill>
              <a:srgbClr val="5E5E5E"/>
            </a:solidFill>
            <a:effectLst/>
            <a:uFillTx/>
            <a:latin typeface="+mn-lt"/>
            <a:ea typeface="+mn-ea"/>
            <a:cs typeface="+mn-cs"/>
            <a:sym typeface="Helvetica Neue"/>
          </a:endParaRPr>
        </a:p>
      </cdr:txBody>
    </cdr:sp>
  </cdr:relSizeAnchor>
  <cdr:relSizeAnchor xmlns:cdr="http://schemas.openxmlformats.org/drawingml/2006/chartDrawing">
    <cdr:from>
      <cdr:x>0.62924</cdr:x>
      <cdr:y>0.49618</cdr:y>
    </cdr:from>
    <cdr:to>
      <cdr:x>0.68206</cdr:x>
      <cdr:y>0.66226</cdr:y>
    </cdr:to>
    <cdr:sp macro="" textlink="">
      <cdr:nvSpPr>
        <cdr:cNvPr id="5" name="TextBox 4"/>
        <cdr:cNvSpPr txBox="1"/>
      </cdr:nvSpPr>
      <cdr:spPr>
        <a:xfrm xmlns:a="http://schemas.openxmlformats.org/drawingml/2006/main">
          <a:off x="5890383" y="2789106"/>
          <a:ext cx="494440" cy="933589"/>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ctr" defTabSz="2438338" rtl="0" fontAlgn="auto" latinLnBrk="0" hangingPunct="0">
            <a:lnSpc>
              <a:spcPct val="100000"/>
            </a:lnSpc>
            <a:spcBef>
              <a:spcPts val="0"/>
            </a:spcBef>
            <a:spcAft>
              <a:spcPts val="0"/>
            </a:spcAft>
            <a:buClrTx/>
            <a:buSzTx/>
            <a:buFontTx/>
            <a:buNone/>
            <a:tabLst/>
          </a:pPr>
          <a:endParaRPr lang="uk-UA" sz="1800" dirty="0">
            <a:solidFill>
              <a:srgbClr val="5E5E5E"/>
            </a:solidFill>
            <a:sym typeface="Helvetica Neue"/>
          </a:endParaRPr>
        </a:p>
        <a:p xmlns:a="http://schemas.openxmlformats.org/drawingml/2006/main">
          <a:pPr marL="0" marR="0" indent="0" algn="ctr" defTabSz="2438338" rtl="0" fontAlgn="auto" latinLnBrk="0" hangingPunct="0">
            <a:lnSpc>
              <a:spcPct val="100000"/>
            </a:lnSpc>
            <a:spcBef>
              <a:spcPts val="0"/>
            </a:spcBef>
            <a:spcAft>
              <a:spcPts val="0"/>
            </a:spcAft>
            <a:buClrTx/>
            <a:buSzTx/>
            <a:buFontTx/>
            <a:buNone/>
            <a:tabLst/>
          </a:pPr>
          <a:r>
            <a:rPr kumimoji="0" lang="uk-UA" sz="1800" b="0" i="0" u="none" strike="noStrike" cap="none" spc="0" normalizeH="0" baseline="0" dirty="0" smtClean="0">
              <a:ln>
                <a:noFill/>
              </a:ln>
              <a:solidFill>
                <a:srgbClr val="5E5E5E"/>
              </a:solidFill>
              <a:effectLst/>
              <a:uFillTx/>
              <a:latin typeface="+mn-lt"/>
              <a:ea typeface="+mn-ea"/>
              <a:cs typeface="+mn-cs"/>
              <a:sym typeface="Helvetica Neue"/>
            </a:rPr>
            <a:t> </a:t>
          </a:r>
        </a:p>
        <a:p xmlns:a="http://schemas.openxmlformats.org/drawingml/2006/main">
          <a:pPr marL="0" marR="0" indent="0" algn="ctr" defTabSz="2438338" rtl="0" fontAlgn="auto" latinLnBrk="0" hangingPunct="0">
            <a:lnSpc>
              <a:spcPct val="100000"/>
            </a:lnSpc>
            <a:spcBef>
              <a:spcPts val="0"/>
            </a:spcBef>
            <a:spcAft>
              <a:spcPts val="0"/>
            </a:spcAft>
            <a:buClrTx/>
            <a:buSzTx/>
            <a:buFontTx/>
            <a:buNone/>
            <a:tabLst/>
          </a:pPr>
          <a:r>
            <a:rPr kumimoji="0" lang="uk-UA" sz="1800" b="0" i="0" u="none" strike="noStrike" cap="none" spc="0" normalizeH="0" baseline="0" dirty="0" smtClean="0">
              <a:ln>
                <a:noFill/>
              </a:ln>
              <a:solidFill>
                <a:srgbClr val="5E5E5E"/>
              </a:solidFill>
              <a:effectLst/>
              <a:uFillTx/>
              <a:latin typeface="+mn-lt"/>
              <a:ea typeface="+mn-ea"/>
              <a:cs typeface="+mn-cs"/>
              <a:sym typeface="Helvetica Neue"/>
            </a:rPr>
            <a:t>Б</a:t>
          </a:r>
          <a:endParaRPr kumimoji="0" lang="uk-UA" sz="1800" b="0" i="0" u="none" strike="noStrike" cap="none" spc="0" normalizeH="0" baseline="0" dirty="0">
            <a:ln>
              <a:noFill/>
            </a:ln>
            <a:solidFill>
              <a:srgbClr val="5E5E5E"/>
            </a:solidFill>
            <a:effectLst/>
            <a:uFillTx/>
            <a:latin typeface="+mn-lt"/>
            <a:ea typeface="+mn-ea"/>
            <a:cs typeface="+mn-cs"/>
            <a:sym typeface="Helvetica Neue"/>
          </a:endParaRPr>
        </a:p>
      </cdr:txBody>
    </cdr:sp>
  </cdr:relSizeAnchor>
  <cdr:relSizeAnchor xmlns:cdr="http://schemas.openxmlformats.org/drawingml/2006/chartDrawing">
    <cdr:from>
      <cdr:x>0.43424</cdr:x>
      <cdr:y>0.70046</cdr:y>
    </cdr:from>
    <cdr:to>
      <cdr:x>0.5266</cdr:x>
      <cdr:y>0.78441</cdr:y>
    </cdr:to>
    <cdr:sp macro="" textlink="">
      <cdr:nvSpPr>
        <cdr:cNvPr id="7" name="TextBox 6"/>
        <cdr:cNvSpPr txBox="1"/>
      </cdr:nvSpPr>
      <cdr:spPr>
        <a:xfrm xmlns:a="http://schemas.openxmlformats.org/drawingml/2006/main">
          <a:off x="3470810" y="3937402"/>
          <a:ext cx="738222" cy="471924"/>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ctr" defTabSz="2438338" rtl="0" fontAlgn="auto" latinLnBrk="0" hangingPunct="0">
            <a:lnSpc>
              <a:spcPct val="100000"/>
            </a:lnSpc>
            <a:spcBef>
              <a:spcPts val="0"/>
            </a:spcBef>
            <a:spcAft>
              <a:spcPts val="0"/>
            </a:spcAft>
            <a:buClrTx/>
            <a:buSzTx/>
            <a:buFontTx/>
            <a:buNone/>
            <a:tabLst/>
          </a:pPr>
          <a:r>
            <a:rPr kumimoji="0" lang="uk-UA" sz="2400" b="1" i="0" u="none" strike="noStrike" cap="none" spc="0" normalizeH="0" baseline="0" dirty="0" smtClean="0">
              <a:ln>
                <a:noFill/>
              </a:ln>
              <a:solidFill>
                <a:schemeClr val="tx1">
                  <a:lumMod val="50000"/>
                </a:schemeClr>
              </a:solidFill>
              <a:effectLst/>
              <a:uFillTx/>
              <a:latin typeface="+mn-lt"/>
              <a:ea typeface="+mn-ea"/>
              <a:cs typeface="+mn-cs"/>
              <a:sym typeface="Helvetica Neue"/>
            </a:rPr>
            <a:t>1959</a:t>
          </a:r>
          <a:endParaRPr kumimoji="0" lang="uk-UA" sz="2400" b="1" i="0" u="none" strike="noStrike" cap="none" spc="0" normalizeH="0" baseline="0" dirty="0">
            <a:ln>
              <a:noFill/>
            </a:ln>
            <a:solidFill>
              <a:schemeClr val="tx1">
                <a:lumMod val="50000"/>
              </a:schemeClr>
            </a:solidFill>
            <a:effectLst/>
            <a:uFillTx/>
            <a:latin typeface="+mn-lt"/>
            <a:ea typeface="+mn-ea"/>
            <a:cs typeface="+mn-cs"/>
            <a:sym typeface="Helvetica Neue"/>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0.18896</cdr:x>
      <cdr:y>0.24845</cdr:y>
    </cdr:from>
    <cdr:to>
      <cdr:x>0.42006</cdr:x>
      <cdr:y>0.3222</cdr:y>
    </cdr:to>
    <cdr:sp macro="" textlink="">
      <cdr:nvSpPr>
        <cdr:cNvPr id="2" name="TextBox 1"/>
        <cdr:cNvSpPr txBox="1"/>
      </cdr:nvSpPr>
      <cdr:spPr>
        <a:xfrm xmlns:a="http://schemas.openxmlformats.org/drawingml/2006/main">
          <a:off x="1224136" y="1486872"/>
          <a:ext cx="1497105" cy="441367"/>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ctr" defTabSz="2438338" rtl="0" fontAlgn="auto" latinLnBrk="0" hangingPunct="0">
            <a:lnSpc>
              <a:spcPct val="100000"/>
            </a:lnSpc>
            <a:spcBef>
              <a:spcPts val="0"/>
            </a:spcBef>
            <a:spcAft>
              <a:spcPts val="0"/>
            </a:spcAft>
            <a:buClrTx/>
            <a:buSzTx/>
            <a:buFontTx/>
            <a:buNone/>
            <a:tabLst/>
          </a:pPr>
          <a:r>
            <a:rPr kumimoji="0" lang="uk-UA" sz="2000" b="0" i="0" u="none" strike="noStrike" cap="none" spc="0" normalizeH="0" baseline="0" dirty="0" smtClean="0">
              <a:ln>
                <a:noFill/>
              </a:ln>
              <a:solidFill>
                <a:schemeClr val="tx1">
                  <a:lumMod val="50000"/>
                </a:schemeClr>
              </a:solidFill>
              <a:effectLst/>
              <a:uFillTx/>
              <a:latin typeface="+mn-lt"/>
              <a:ea typeface="+mn-ea"/>
              <a:cs typeface="+mn-cs"/>
              <a:sym typeface="Helvetica Neue"/>
            </a:rPr>
            <a:t>Категорія Б</a:t>
          </a:r>
          <a:endParaRPr kumimoji="0" lang="uk-UA" sz="2000" b="0" i="0" u="none" strike="noStrike" cap="none" spc="0" normalizeH="0" baseline="0" dirty="0">
            <a:ln>
              <a:noFill/>
            </a:ln>
            <a:solidFill>
              <a:schemeClr val="tx1">
                <a:lumMod val="50000"/>
              </a:schemeClr>
            </a:solidFill>
            <a:effectLst/>
            <a:uFillTx/>
            <a:latin typeface="+mn-lt"/>
            <a:ea typeface="+mn-ea"/>
            <a:cs typeface="+mn-cs"/>
            <a:sym typeface="Helvetica Neue"/>
          </a:endParaRPr>
        </a:p>
      </cdr:txBody>
    </cdr:sp>
  </cdr:relSizeAnchor>
  <cdr:relSizeAnchor xmlns:cdr="http://schemas.openxmlformats.org/drawingml/2006/chartDrawing">
    <cdr:from>
      <cdr:x>0.1947</cdr:x>
      <cdr:y>0.66899</cdr:y>
    </cdr:from>
    <cdr:to>
      <cdr:x>0.42662</cdr:x>
      <cdr:y>0.74275</cdr:y>
    </cdr:to>
    <cdr:sp macro="" textlink="">
      <cdr:nvSpPr>
        <cdr:cNvPr id="8" name="TextBox 7"/>
        <cdr:cNvSpPr txBox="1"/>
      </cdr:nvSpPr>
      <cdr:spPr>
        <a:xfrm xmlns:a="http://schemas.openxmlformats.org/drawingml/2006/main">
          <a:off x="1261283" y="4003679"/>
          <a:ext cx="1502427" cy="441393"/>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ctr" defTabSz="2438338" rtl="0" fontAlgn="auto" latinLnBrk="0" hangingPunct="0">
            <a:lnSpc>
              <a:spcPct val="100000"/>
            </a:lnSpc>
            <a:spcBef>
              <a:spcPts val="0"/>
            </a:spcBef>
            <a:spcAft>
              <a:spcPts val="0"/>
            </a:spcAft>
            <a:buClrTx/>
            <a:buSzTx/>
            <a:buFontTx/>
            <a:buNone/>
            <a:tabLst/>
          </a:pPr>
          <a:r>
            <a:rPr kumimoji="0" lang="uk-UA" sz="2000" b="0" i="0" u="none" strike="noStrike" cap="none" spc="0" normalizeH="0" baseline="0" dirty="0" smtClean="0">
              <a:ln>
                <a:noFill/>
              </a:ln>
              <a:solidFill>
                <a:schemeClr val="tx1">
                  <a:lumMod val="50000"/>
                </a:schemeClr>
              </a:solidFill>
              <a:effectLst/>
              <a:uFillTx/>
              <a:latin typeface="+mn-lt"/>
              <a:ea typeface="+mn-ea"/>
              <a:cs typeface="+mn-cs"/>
              <a:sym typeface="Helvetica Neue"/>
            </a:rPr>
            <a:t>Категорія Б</a:t>
          </a:r>
          <a:endParaRPr kumimoji="0" lang="uk-UA" sz="2000" b="0" i="0" u="none" strike="noStrike" cap="none" spc="0" normalizeH="0" baseline="0" dirty="0">
            <a:ln>
              <a:noFill/>
            </a:ln>
            <a:solidFill>
              <a:schemeClr val="tx1">
                <a:lumMod val="50000"/>
              </a:schemeClr>
            </a:solidFill>
            <a:effectLst/>
            <a:uFillTx/>
            <a:latin typeface="+mn-lt"/>
            <a:ea typeface="+mn-ea"/>
            <a:cs typeface="+mn-cs"/>
            <a:sym typeface="Helvetica Neue"/>
          </a:endParaRPr>
        </a:p>
      </cdr:txBody>
    </cdr:sp>
  </cdr:relSizeAnchor>
  <cdr:relSizeAnchor xmlns:cdr="http://schemas.openxmlformats.org/drawingml/2006/chartDrawing">
    <cdr:from>
      <cdr:x>0.24454</cdr:x>
      <cdr:y>0.35066</cdr:y>
    </cdr:from>
    <cdr:to>
      <cdr:x>0.49578</cdr:x>
      <cdr:y>0.42441</cdr:y>
    </cdr:to>
    <cdr:sp macro="" textlink="">
      <cdr:nvSpPr>
        <cdr:cNvPr id="9" name="TextBox 8"/>
        <cdr:cNvSpPr txBox="1"/>
      </cdr:nvSpPr>
      <cdr:spPr>
        <a:xfrm xmlns:a="http://schemas.openxmlformats.org/drawingml/2006/main">
          <a:off x="1584176" y="2098552"/>
          <a:ext cx="1627576" cy="441367"/>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ctr" defTabSz="2438338" rtl="0" fontAlgn="auto" latinLnBrk="0" hangingPunct="0">
            <a:lnSpc>
              <a:spcPct val="100000"/>
            </a:lnSpc>
            <a:spcBef>
              <a:spcPts val="0"/>
            </a:spcBef>
            <a:spcAft>
              <a:spcPts val="0"/>
            </a:spcAft>
            <a:buClrTx/>
            <a:buSzTx/>
            <a:buFontTx/>
            <a:buNone/>
            <a:tabLst/>
          </a:pPr>
          <a:r>
            <a:rPr kumimoji="0" lang="uk-UA" sz="2000" b="0" i="0" u="none" strike="noStrike" cap="none" spc="0" normalizeH="0" baseline="0" dirty="0" smtClean="0">
              <a:ln>
                <a:noFill/>
              </a:ln>
              <a:solidFill>
                <a:schemeClr val="tx1">
                  <a:lumMod val="50000"/>
                </a:schemeClr>
              </a:solidFill>
              <a:effectLst/>
              <a:uFillTx/>
              <a:latin typeface="+mn-lt"/>
              <a:ea typeface="+mn-ea"/>
              <a:cs typeface="+mn-cs"/>
              <a:sym typeface="Helvetica Neue"/>
            </a:rPr>
            <a:t>Категорія В</a:t>
          </a:r>
          <a:endParaRPr kumimoji="0" lang="uk-UA" sz="2000" b="0" i="0" u="none" strike="noStrike" cap="none" spc="0" normalizeH="0" baseline="0" dirty="0">
            <a:ln>
              <a:noFill/>
            </a:ln>
            <a:solidFill>
              <a:schemeClr val="tx1">
                <a:lumMod val="50000"/>
              </a:schemeClr>
            </a:solidFill>
            <a:effectLst/>
            <a:uFillTx/>
            <a:latin typeface="+mn-lt"/>
            <a:ea typeface="+mn-ea"/>
            <a:cs typeface="+mn-cs"/>
            <a:sym typeface="Helvetica Neue"/>
          </a:endParaRPr>
        </a:p>
      </cdr:txBody>
    </cdr:sp>
  </cdr:relSizeAnchor>
  <cdr:relSizeAnchor xmlns:cdr="http://schemas.openxmlformats.org/drawingml/2006/chartDrawing">
    <cdr:from>
      <cdr:x>0</cdr:x>
      <cdr:y>0.13826</cdr:y>
    </cdr:from>
    <cdr:to>
      <cdr:x>0.34458</cdr:x>
      <cdr:y>0.21197</cdr:y>
    </cdr:to>
    <cdr:sp macro="" textlink="">
      <cdr:nvSpPr>
        <cdr:cNvPr id="3" name="TextBox 2"/>
        <cdr:cNvSpPr txBox="1"/>
      </cdr:nvSpPr>
      <cdr:spPr>
        <a:xfrm xmlns:a="http://schemas.openxmlformats.org/drawingml/2006/main" rot="5400000">
          <a:off x="895551" y="-68145"/>
          <a:ext cx="441146" cy="2232248"/>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vert270" wrap="square" lIns="50800" tIns="50800" rIns="50800" bIns="50800" numCol="1" spcCol="38100" rtlCol="0" anchor="ctr">
          <a:spAutoFit/>
        </a:bodyPr>
        <a:lstStyle xmlns:a="http://schemas.openxmlformats.org/drawingml/2006/main"/>
        <a:p xmlns:a="http://schemas.openxmlformats.org/drawingml/2006/main">
          <a:pPr marL="0" marR="0" indent="0" algn="ctr" defTabSz="2438338" rtl="0" fontAlgn="auto" latinLnBrk="0" hangingPunct="0">
            <a:lnSpc>
              <a:spcPct val="100000"/>
            </a:lnSpc>
            <a:spcBef>
              <a:spcPts val="0"/>
            </a:spcBef>
            <a:spcAft>
              <a:spcPts val="0"/>
            </a:spcAft>
            <a:buClrTx/>
            <a:buSzTx/>
            <a:buFontTx/>
            <a:buNone/>
            <a:tabLst/>
          </a:pPr>
          <a:r>
            <a:rPr kumimoji="0" lang="uk-UA" sz="2200" b="1" i="0" u="none" strike="noStrike" cap="none" spc="0" normalizeH="0" baseline="0" dirty="0" smtClean="0">
              <a:ln>
                <a:noFill/>
              </a:ln>
              <a:solidFill>
                <a:srgbClr val="002060"/>
              </a:solidFill>
              <a:effectLst/>
              <a:uFillTx/>
              <a:latin typeface="+mn-lt"/>
              <a:ea typeface="+mn-ea"/>
              <a:cs typeface="+mn-cs"/>
              <a:sym typeface="Helvetica Neue"/>
            </a:rPr>
            <a:t>Апарат ДПС</a:t>
          </a:r>
          <a:endParaRPr kumimoji="0" lang="uk-UA" sz="2200" b="1" i="0" u="none" strike="noStrike" cap="none" spc="0" normalizeH="0" baseline="0" dirty="0">
            <a:ln>
              <a:noFill/>
            </a:ln>
            <a:solidFill>
              <a:srgbClr val="002060"/>
            </a:solidFill>
            <a:effectLst/>
            <a:uFillTx/>
            <a:latin typeface="+mn-lt"/>
            <a:ea typeface="+mn-ea"/>
            <a:cs typeface="+mn-cs"/>
            <a:sym typeface="Helvetica Neue"/>
          </a:endParaRPr>
        </a:p>
      </cdr:txBody>
    </cdr:sp>
  </cdr:relSizeAnchor>
  <cdr:relSizeAnchor xmlns:cdr="http://schemas.openxmlformats.org/drawingml/2006/chartDrawing">
    <cdr:from>
      <cdr:x>0.03335</cdr:x>
      <cdr:y>0.54732</cdr:y>
    </cdr:from>
    <cdr:to>
      <cdr:x>0.55577</cdr:x>
      <cdr:y>0.62104</cdr:y>
    </cdr:to>
    <cdr:sp macro="" textlink="">
      <cdr:nvSpPr>
        <cdr:cNvPr id="10" name="TextBox 9"/>
        <cdr:cNvSpPr txBox="1"/>
      </cdr:nvSpPr>
      <cdr:spPr>
        <a:xfrm xmlns:a="http://schemas.openxmlformats.org/drawingml/2006/main" rot="5400000">
          <a:off x="1687641" y="1803910"/>
          <a:ext cx="441146" cy="3384375"/>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vert270" wrap="square" lIns="50800" tIns="50800" rIns="50800" bIns="50800" numCol="1" spcCol="38100" rtlCol="0" anchor="ctr">
          <a:spAutoFit/>
        </a:bodyPr>
        <a:lstStyle xmlns:a="http://schemas.openxmlformats.org/drawingml/2006/main"/>
        <a:p xmlns:a="http://schemas.openxmlformats.org/drawingml/2006/main">
          <a:pPr marL="0" marR="0" indent="0" algn="ctr" defTabSz="2438338" rtl="0" fontAlgn="auto" latinLnBrk="0" hangingPunct="0">
            <a:lnSpc>
              <a:spcPct val="100000"/>
            </a:lnSpc>
            <a:spcBef>
              <a:spcPts val="0"/>
            </a:spcBef>
            <a:spcAft>
              <a:spcPts val="0"/>
            </a:spcAft>
            <a:buClrTx/>
            <a:buSzTx/>
            <a:buFontTx/>
            <a:buNone/>
            <a:tabLst/>
          </a:pPr>
          <a:r>
            <a:rPr kumimoji="0" lang="uk-UA" sz="2200" b="1" i="0" u="none" strike="noStrike" cap="none" spc="0" normalizeH="0" baseline="0" dirty="0" smtClean="0">
              <a:ln>
                <a:noFill/>
              </a:ln>
              <a:solidFill>
                <a:srgbClr val="002060"/>
              </a:solidFill>
              <a:effectLst/>
              <a:uFillTx/>
              <a:latin typeface="+mn-lt"/>
              <a:ea typeface="+mn-ea"/>
              <a:cs typeface="+mn-cs"/>
              <a:sym typeface="Helvetica Neue"/>
            </a:rPr>
            <a:t>Територіальні органи ДПС</a:t>
          </a:r>
          <a:endParaRPr kumimoji="0" lang="uk-UA" sz="2200" b="1" i="0" u="none" strike="noStrike" cap="none" spc="0" normalizeH="0" baseline="0" dirty="0">
            <a:ln>
              <a:noFill/>
            </a:ln>
            <a:solidFill>
              <a:srgbClr val="002060"/>
            </a:solidFill>
            <a:effectLst/>
            <a:uFillTx/>
            <a:latin typeface="+mn-lt"/>
            <a:ea typeface="+mn-ea"/>
            <a:cs typeface="+mn-cs"/>
            <a:sym typeface="Helvetica Neue"/>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0.375</cdr:x>
      <cdr:y>0.39284</cdr:y>
    </cdr:from>
    <cdr:to>
      <cdr:x>0.51667</cdr:x>
      <cdr:y>0.60716</cdr:y>
    </cdr:to>
    <cdr:sp macro="" textlink="">
      <cdr:nvSpPr>
        <cdr:cNvPr id="16" name="Овал 15"/>
        <cdr:cNvSpPr/>
      </cdr:nvSpPr>
      <cdr:spPr>
        <a:xfrm xmlns:a="http://schemas.openxmlformats.org/drawingml/2006/main">
          <a:off x="3240360" y="1930273"/>
          <a:ext cx="1224135" cy="1053128"/>
        </a:xfrm>
        <a:prstGeom xmlns:a="http://schemas.openxmlformats.org/drawingml/2006/main" prst="ellipse">
          <a:avLst/>
        </a:prstGeom>
        <a:solidFill xmlns:a="http://schemas.openxmlformats.org/drawingml/2006/main">
          <a:schemeClr val="bg1"/>
        </a:solidFill>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overflow" horzOverflow="overflow" vert="horz" wrap="square" lIns="50800" tIns="50800" rIns="50800" bIns="50800" numCol="1" spcCol="38100" rtlCol="0" anchor="ctr">
          <a:spAutoFit/>
        </a:bodyPr>
        <a:lstStyle xmlns:a="http://schemas.openxmlformats.org/drawingml/2006/main"/>
        <a:p xmlns:a="http://schemas.openxmlformats.org/drawingml/2006/main">
          <a:pPr algn="ctr"/>
          <a:r>
            <a:rPr lang="uk-UA" sz="2400" b="1" dirty="0" smtClean="0"/>
            <a:t>327,</a:t>
          </a:r>
          <a:r>
            <a:rPr lang="uk-UA" sz="1800" b="1" dirty="0" smtClean="0"/>
            <a:t> </a:t>
          </a:r>
        </a:p>
        <a:p xmlns:a="http://schemas.openxmlformats.org/drawingml/2006/main">
          <a:pPr algn="ctr"/>
          <a:r>
            <a:rPr lang="uk-UA" sz="1800" b="1" dirty="0" smtClean="0"/>
            <a:t>з них:</a:t>
          </a:r>
          <a:endParaRPr lang="uk-UA" sz="18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75457241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381000" y="685800"/>
            <a:ext cx="6096000" cy="3429000"/>
          </a:xfrm>
        </p:spPr>
      </p:sp>
      <p:sp>
        <p:nvSpPr>
          <p:cNvPr id="3" name="Місце для нотаток 2"/>
          <p:cNvSpPr>
            <a:spLocks noGrp="1"/>
          </p:cNvSpPr>
          <p:nvPr>
            <p:ph type="body" idx="1"/>
          </p:nvPr>
        </p:nvSpPr>
        <p:spPr/>
        <p:txBody>
          <a:bodyPr/>
          <a:lstStyle/>
          <a:p>
            <a:endParaRPr lang="uk-UA" dirty="0"/>
          </a:p>
        </p:txBody>
      </p:sp>
    </p:spTree>
    <p:extLst>
      <p:ext uri="{BB962C8B-B14F-4D97-AF65-F5344CB8AC3E}">
        <p14:creationId xmlns:p14="http://schemas.microsoft.com/office/powerpoint/2010/main" val="3835298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5.png"/><Relationship Id="rId3" Type="http://schemas.openxmlformats.org/officeDocument/2006/relationships/chart" Target="../charts/chart1.xml"/><Relationship Id="rId7" Type="http://schemas.openxmlformats.org/officeDocument/2006/relationships/chart" Target="../charts/chart5.xml"/><Relationship Id="rId12"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4.xml"/><Relationship Id="rId11" Type="http://schemas.openxmlformats.org/officeDocument/2006/relationships/image" Target="../media/image4.png"/><Relationship Id="rId5" Type="http://schemas.openxmlformats.org/officeDocument/2006/relationships/chart" Target="../charts/chart3.xml"/><Relationship Id="rId10" Type="http://schemas.openxmlformats.org/officeDocument/2006/relationships/image" Target="../media/image3.png"/><Relationship Id="rId4" Type="http://schemas.openxmlformats.org/officeDocument/2006/relationships/chart" Target="../charts/chart2.xml"/><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8.png"/><Relationship Id="rId18" Type="http://schemas.openxmlformats.org/officeDocument/2006/relationships/diagramData" Target="../diagrams/data2.xml"/><Relationship Id="rId3" Type="http://schemas.openxmlformats.org/officeDocument/2006/relationships/image" Target="../media/image1.png"/><Relationship Id="rId21" Type="http://schemas.openxmlformats.org/officeDocument/2006/relationships/diagramColors" Target="../diagrams/colors2.xml"/><Relationship Id="rId7" Type="http://schemas.openxmlformats.org/officeDocument/2006/relationships/chart" Target="../charts/chart8.xml"/><Relationship Id="rId12" Type="http://schemas.microsoft.com/office/2007/relationships/diagramDrawing" Target="../diagrams/drawing1.xml"/><Relationship Id="rId17" Type="http://schemas.microsoft.com/office/2007/relationships/hdphoto" Target="../media/hdphoto4.wdp"/><Relationship Id="rId2" Type="http://schemas.openxmlformats.org/officeDocument/2006/relationships/image" Target="../media/image6.jpg"/><Relationship Id="rId16" Type="http://schemas.openxmlformats.org/officeDocument/2006/relationships/image" Target="../media/image10.png"/><Relationship Id="rId20" Type="http://schemas.openxmlformats.org/officeDocument/2006/relationships/diagramQuickStyle" Target="../diagrams/quickStyle2.xml"/><Relationship Id="rId1" Type="http://schemas.openxmlformats.org/officeDocument/2006/relationships/slideLayout" Target="../slideLayouts/slideLayout1.xml"/><Relationship Id="rId6" Type="http://schemas.openxmlformats.org/officeDocument/2006/relationships/chart" Target="../charts/chart7.xml"/><Relationship Id="rId11" Type="http://schemas.openxmlformats.org/officeDocument/2006/relationships/diagramColors" Target="../diagrams/colors1.xml"/><Relationship Id="rId24" Type="http://schemas.microsoft.com/office/2007/relationships/hdphoto" Target="../media/hdphoto5.wdp"/><Relationship Id="rId5" Type="http://schemas.openxmlformats.org/officeDocument/2006/relationships/image" Target="../media/image7.jpg"/><Relationship Id="rId15" Type="http://schemas.openxmlformats.org/officeDocument/2006/relationships/image" Target="../media/image9.jpeg"/><Relationship Id="rId23" Type="http://schemas.openxmlformats.org/officeDocument/2006/relationships/image" Target="../media/image11.png"/><Relationship Id="rId10" Type="http://schemas.openxmlformats.org/officeDocument/2006/relationships/diagramQuickStyle" Target="../diagrams/quickStyle1.xml"/><Relationship Id="rId19" Type="http://schemas.openxmlformats.org/officeDocument/2006/relationships/diagramLayout" Target="../diagrams/layout2.xml"/><Relationship Id="rId4" Type="http://schemas.openxmlformats.org/officeDocument/2006/relationships/chart" Target="../charts/chart6.xml"/><Relationship Id="rId9" Type="http://schemas.openxmlformats.org/officeDocument/2006/relationships/diagramLayout" Target="../diagrams/layout1.xml"/><Relationship Id="rId14" Type="http://schemas.microsoft.com/office/2007/relationships/hdphoto" Target="../media/hdphoto3.wdp"/><Relationship Id="rId22"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g"/><Relationship Id="rId3" Type="http://schemas.openxmlformats.org/officeDocument/2006/relationships/image" Target="../media/image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4.emf"/><Relationship Id="rId11" Type="http://schemas.openxmlformats.org/officeDocument/2006/relationships/image" Target="../media/image19.jpg"/><Relationship Id="rId5" Type="http://schemas.openxmlformats.org/officeDocument/2006/relationships/image" Target="../media/image13.jpg"/><Relationship Id="rId15" Type="http://schemas.microsoft.com/office/2007/relationships/hdphoto" Target="../media/hdphoto6.wdp"/><Relationship Id="rId10" Type="http://schemas.openxmlformats.org/officeDocument/2006/relationships/image" Target="../media/image18.jpg"/><Relationship Id="rId4" Type="http://schemas.openxmlformats.org/officeDocument/2006/relationships/chart" Target="../charts/chart9.xml"/><Relationship Id="rId9" Type="http://schemas.openxmlformats.org/officeDocument/2006/relationships/image" Target="../media/image17.pn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6.jpeg"/><Relationship Id="rId5" Type="http://schemas.microsoft.com/office/2007/relationships/hdphoto" Target="../media/hdphoto7.wdp"/><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image" Target="../media/image37.jp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microsoft.com/office/2007/relationships/hdphoto" Target="../media/hdphoto8.wdp"/><Relationship Id="rId4" Type="http://schemas.openxmlformats.org/officeDocument/2006/relationships/diagramData" Target="../diagrams/data3.xml"/><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Image" descr="Image"/>
          <p:cNvPicPr>
            <a:picLocks noChangeAspect="1"/>
          </p:cNvPicPr>
          <p:nvPr/>
        </p:nvPicPr>
        <p:blipFill>
          <a:blip r:embed="rId2">
            <a:extLst/>
          </a:blip>
          <a:stretch>
            <a:fillRect/>
          </a:stretch>
        </p:blipFill>
        <p:spPr>
          <a:xfrm>
            <a:off x="526705" y="377281"/>
            <a:ext cx="6984775" cy="1368152"/>
          </a:xfrm>
          <a:prstGeom prst="rect">
            <a:avLst/>
          </a:prstGeom>
          <a:ln w="12700">
            <a:miter lim="400000"/>
          </a:ln>
        </p:spPr>
      </p:pic>
      <p:sp>
        <p:nvSpPr>
          <p:cNvPr id="29" name="Прямоугольник 4"/>
          <p:cNvSpPr/>
          <p:nvPr/>
        </p:nvSpPr>
        <p:spPr>
          <a:xfrm>
            <a:off x="4285347" y="2753544"/>
            <a:ext cx="15769752" cy="2351876"/>
          </a:xfrm>
          <a:prstGeom prst="rect">
            <a:avLst/>
          </a:prstGeom>
        </p:spPr>
        <p:txBody>
          <a:bodyPr wrap="square">
            <a:prstTxWarp prst="textPlain">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smtClean="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uk-UA" sz="3200" b="1" i="0" u="none" strike="noStrike" kern="0" cap="all" spc="0" normalizeH="0" baseline="0" noProof="0" dirty="0" smtClean="0">
                <a:ln w="9000" cmpd="sng">
                  <a:solidFill>
                    <a:srgbClr val="FFD932">
                      <a:shade val="50000"/>
                      <a:satMod val="120000"/>
                    </a:srgbClr>
                  </a:solidFill>
                  <a:prstDash val="solid"/>
                </a:ln>
                <a:solidFill>
                  <a:schemeClr val="accent2">
                    <a:lumMod val="75000"/>
                  </a:schemeClr>
                </a:solidFill>
                <a:effectLst>
                  <a:reflection blurRad="12700" stA="28000" endPos="45000" dist="1000" dir="5400000" sy="-100000" algn="bl" rotWithShape="0"/>
                </a:effectLst>
                <a:uLnTx/>
                <a:uFillTx/>
              </a:rPr>
              <a:t>ДЕПАРТАМЕНТ КАДРОВОГО ЗАБЕЗПЕЧЕННЯ </a:t>
            </a:r>
            <a:endParaRPr kumimoji="0" lang="en-US" sz="3200" b="1" i="0" u="none" strike="noStrike" kern="0" cap="all" spc="0" normalizeH="0" baseline="0" noProof="0" dirty="0" smtClean="0">
              <a:ln w="9000" cmpd="sng">
                <a:solidFill>
                  <a:srgbClr val="FFD932">
                    <a:shade val="50000"/>
                    <a:satMod val="120000"/>
                  </a:srgbClr>
                </a:solidFill>
                <a:prstDash val="solid"/>
              </a:ln>
              <a:solidFill>
                <a:schemeClr val="accent2">
                  <a:lumMod val="75000"/>
                </a:schemeClr>
              </a:solidFill>
              <a:effectLst>
                <a:reflection blurRad="12700" stA="28000" endPos="45000" dist="1000" dir="5400000" sy="-100000" algn="bl" rotWithShape="0"/>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uk-UA" sz="3200" b="1" i="0" u="none" strike="noStrike" kern="0" cap="all" spc="0" normalizeH="0" baseline="0" noProof="0" dirty="0" smtClean="0">
                <a:ln w="9000" cmpd="sng">
                  <a:solidFill>
                    <a:srgbClr val="FFD932">
                      <a:shade val="50000"/>
                      <a:satMod val="120000"/>
                    </a:srgbClr>
                  </a:solidFill>
                  <a:prstDash val="solid"/>
                </a:ln>
                <a:solidFill>
                  <a:schemeClr val="accent2">
                    <a:lumMod val="75000"/>
                  </a:schemeClr>
                </a:solidFill>
                <a:effectLst>
                  <a:reflection blurRad="12700" stA="28000" endPos="45000" dist="1000" dir="5400000" sy="-100000" algn="bl" rotWithShape="0"/>
                </a:effectLst>
                <a:uLnTx/>
                <a:uFillTx/>
              </a:rPr>
              <a:t>ТА РОЗВИТКУ ПЕРСОНАЛУ</a:t>
            </a: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smtClean="0">
              <a:ln>
                <a:noFill/>
              </a:ln>
              <a:solidFill>
                <a:schemeClr val="accent2">
                  <a:lumMod val="75000"/>
                </a:schemeClr>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smtClean="0">
              <a:ln>
                <a:noFill/>
              </a:ln>
              <a:solidFill>
                <a:prstClr val="black"/>
              </a:solidFill>
              <a:effectLst/>
              <a:uLnTx/>
              <a:uFillTx/>
              <a:latin typeface="Calibri"/>
            </a:endParaRPr>
          </a:p>
        </p:txBody>
      </p:sp>
      <p:sp>
        <p:nvSpPr>
          <p:cNvPr id="30" name="Прямоугольник 6"/>
          <p:cNvSpPr/>
          <p:nvPr/>
        </p:nvSpPr>
        <p:spPr>
          <a:xfrm>
            <a:off x="6575376" y="5849888"/>
            <a:ext cx="10945216" cy="2016224"/>
          </a:xfrm>
          <a:prstGeom prst="rect">
            <a:avLst/>
          </a:prstGeom>
        </p:spPr>
        <p:txBody>
          <a:bodyPr wrap="square">
            <a:prstTxWarp prst="textInflateTop">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4800" b="1" i="0" u="none" strike="noStrike" kern="0" cap="all" spc="0" normalizeH="0" baseline="0" noProof="0" dirty="0" smtClean="0">
                <a:ln w="9000" cmpd="sng">
                  <a:solidFill>
                    <a:srgbClr val="FFD932">
                      <a:shade val="50000"/>
                      <a:satMod val="120000"/>
                    </a:srgbClr>
                  </a:solidFill>
                  <a:prstDash val="solid"/>
                </a:ln>
                <a:solidFill>
                  <a:srgbClr val="F6BB00"/>
                </a:solidFill>
                <a:effectLst>
                  <a:reflection blurRad="12700" stA="28000" endPos="45000" dist="1000" dir="5400000" sy="-100000" algn="bl" rotWithShape="0"/>
                </a:effectLst>
                <a:uLnTx/>
                <a:uFillTx/>
              </a:rPr>
              <a:t>РЕЗУЛЬТАТИ РОБОТИ </a:t>
            </a:r>
          </a:p>
          <a:p>
            <a:pPr marL="0" marR="0" lvl="0" indent="0" defTabSz="914400" eaLnBrk="1" fontAlgn="auto" latinLnBrk="0" hangingPunct="1">
              <a:lnSpc>
                <a:spcPct val="100000"/>
              </a:lnSpc>
              <a:spcBef>
                <a:spcPts val="0"/>
              </a:spcBef>
              <a:spcAft>
                <a:spcPts val="0"/>
              </a:spcAft>
              <a:buClrTx/>
              <a:buSzTx/>
              <a:buFontTx/>
              <a:buNone/>
              <a:tabLst/>
              <a:defRPr/>
            </a:pPr>
            <a:r>
              <a:rPr kumimoji="0" lang="uk-UA" sz="4800" b="1" i="0" u="none" strike="noStrike" kern="0" cap="all" spc="0" normalizeH="0" baseline="0" noProof="0" dirty="0" smtClean="0">
                <a:ln w="9000" cmpd="sng">
                  <a:solidFill>
                    <a:srgbClr val="FFD932">
                      <a:shade val="50000"/>
                      <a:satMod val="120000"/>
                    </a:srgbClr>
                  </a:solidFill>
                  <a:prstDash val="solid"/>
                </a:ln>
                <a:solidFill>
                  <a:srgbClr val="F6BB00"/>
                </a:solidFill>
                <a:effectLst>
                  <a:reflection blurRad="12700" stA="28000" endPos="45000" dist="1000" dir="5400000" sy="-100000" algn="bl" rotWithShape="0"/>
                </a:effectLst>
                <a:uLnTx/>
                <a:uFillTx/>
              </a:rPr>
              <a:t>ЗА і ПІВРІЧЧЯ 2021 РОКУ</a:t>
            </a:r>
          </a:p>
        </p:txBody>
      </p:sp>
      <p:sp>
        <p:nvSpPr>
          <p:cNvPr id="31" name="Прямоугольник 5"/>
          <p:cNvSpPr/>
          <p:nvPr/>
        </p:nvSpPr>
        <p:spPr>
          <a:xfrm>
            <a:off x="11232306" y="12042576"/>
            <a:ext cx="1875835" cy="584775"/>
          </a:xfrm>
          <a:prstGeom prst="rect">
            <a:avLst/>
          </a:prstGeom>
        </p:spPr>
        <p:txBody>
          <a:bodyPr wrap="none">
            <a:spAutoFit/>
          </a:bodyPr>
          <a:lstStyle/>
          <a:p>
            <a:pPr defTabSz="914400" hangingPunct="1"/>
            <a:r>
              <a:rPr lang="uk-UA" sz="3200" b="1" kern="1200" dirty="0" smtClean="0">
                <a:solidFill>
                  <a:srgbClr val="1F497D">
                    <a:lumMod val="75000"/>
                  </a:srgbClr>
                </a:solidFill>
                <a:latin typeface="Calibri"/>
              </a:rPr>
              <a:t>Київ</a:t>
            </a:r>
            <a:r>
              <a:rPr lang="en-US" sz="3200" b="1" kern="1200" dirty="0" smtClean="0">
                <a:solidFill>
                  <a:srgbClr val="1F497D">
                    <a:lumMod val="75000"/>
                  </a:srgbClr>
                </a:solidFill>
                <a:latin typeface="Calibri"/>
              </a:rPr>
              <a:t> 2021</a:t>
            </a:r>
            <a:endParaRPr lang="uk-UA" sz="3200" b="1" kern="1200" dirty="0">
              <a:solidFill>
                <a:srgbClr val="1F497D">
                  <a:lumMod val="75000"/>
                </a:srgbClr>
              </a:solidFill>
              <a:latin typeface="Calibri"/>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Image" descr="Image"/>
          <p:cNvPicPr>
            <a:picLocks noChangeAspect="1"/>
          </p:cNvPicPr>
          <p:nvPr/>
        </p:nvPicPr>
        <p:blipFill>
          <a:blip r:embed="rId2">
            <a:extLst/>
          </a:blip>
          <a:stretch>
            <a:fillRect/>
          </a:stretch>
        </p:blipFill>
        <p:spPr>
          <a:xfrm>
            <a:off x="526705" y="377281"/>
            <a:ext cx="4896543" cy="1152127"/>
          </a:xfrm>
          <a:prstGeom prst="rect">
            <a:avLst/>
          </a:prstGeom>
          <a:ln w="12700">
            <a:miter lim="400000"/>
          </a:ln>
        </p:spPr>
      </p:pic>
      <p:sp>
        <p:nvSpPr>
          <p:cNvPr id="6" name="TextBox 14"/>
          <p:cNvSpPr txBox="1"/>
          <p:nvPr/>
        </p:nvSpPr>
        <p:spPr>
          <a:xfrm>
            <a:off x="12912080" y="460900"/>
            <a:ext cx="9412002" cy="492443"/>
          </a:xfrm>
          <a:prstGeom prst="rect">
            <a:avLst/>
          </a:prstGeom>
        </p:spPr>
        <p:txBody>
          <a:bodyPr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3200" b="1" i="0" u="none" strike="noStrike" kern="0" cap="all" spc="0" normalizeH="0" baseline="0" noProof="0" dirty="0" smtClean="0">
                <a:ln w="9000" cmpd="sng">
                  <a:solidFill>
                    <a:srgbClr val="FFD932">
                      <a:shade val="50000"/>
                      <a:satMod val="120000"/>
                    </a:srgbClr>
                  </a:solidFill>
                  <a:prstDash val="solid"/>
                </a:ln>
                <a:solidFill>
                  <a:srgbClr val="00B0F0"/>
                </a:solidFill>
                <a:effectLst>
                  <a:reflection blurRad="12700" stA="28000" endPos="45000" dist="1000" dir="5400000" sy="-100000" algn="bl" rotWithShape="0"/>
                </a:effectLst>
                <a:uLnTx/>
                <a:uFillTx/>
              </a:rPr>
              <a:t>УКОМПЛЕКТОВАНІСТЬ ПОСАД</a:t>
            </a:r>
            <a:r>
              <a:rPr kumimoji="0" lang="en-US" sz="3200" b="1" i="0" u="none" strike="noStrike" kern="0" cap="all" spc="0" normalizeH="0" baseline="0" noProof="0" dirty="0" smtClean="0">
                <a:ln w="9000" cmpd="sng">
                  <a:solidFill>
                    <a:srgbClr val="FFD932">
                      <a:shade val="50000"/>
                      <a:satMod val="120000"/>
                    </a:srgbClr>
                  </a:solidFill>
                  <a:prstDash val="solid"/>
                </a:ln>
                <a:solidFill>
                  <a:srgbClr val="00B0F0"/>
                </a:solidFill>
                <a:effectLst>
                  <a:reflection blurRad="12700" stA="28000" endPos="45000" dist="1000" dir="5400000" sy="-100000" algn="bl" rotWithShape="0"/>
                </a:effectLst>
                <a:uLnTx/>
                <a:uFillTx/>
              </a:rPr>
              <a:t> </a:t>
            </a:r>
            <a:r>
              <a:rPr kumimoji="0" lang="uk-UA" sz="3200" b="1" i="0" u="none" strike="noStrike" kern="0" cap="all" spc="0" normalizeH="0" baseline="0" noProof="0" dirty="0" smtClean="0">
                <a:ln w="9000" cmpd="sng">
                  <a:solidFill>
                    <a:srgbClr val="FFD932">
                      <a:shade val="50000"/>
                      <a:satMod val="120000"/>
                    </a:srgbClr>
                  </a:solidFill>
                  <a:prstDash val="solid"/>
                </a:ln>
                <a:solidFill>
                  <a:srgbClr val="00B0F0"/>
                </a:solidFill>
                <a:effectLst>
                  <a:reflection blurRad="12700" stA="28000" endPos="45000" dist="1000" dir="5400000" sy="-100000" algn="bl" rotWithShape="0"/>
                </a:effectLst>
                <a:uLnTx/>
                <a:uFillTx/>
              </a:rPr>
              <a:t> дпс</a:t>
            </a:r>
          </a:p>
        </p:txBody>
      </p:sp>
      <p:graphicFrame>
        <p:nvGraphicFramePr>
          <p:cNvPr id="2" name="Діаграма 1"/>
          <p:cNvGraphicFramePr/>
          <p:nvPr>
            <p:extLst>
              <p:ext uri="{D42A27DB-BD31-4B8C-83A1-F6EECF244321}">
                <p14:modId xmlns:p14="http://schemas.microsoft.com/office/powerpoint/2010/main" val="1442978594"/>
              </p:ext>
            </p:extLst>
          </p:nvPr>
        </p:nvGraphicFramePr>
        <p:xfrm>
          <a:off x="382688" y="2177480"/>
          <a:ext cx="8416032" cy="47705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Діаграма 2"/>
          <p:cNvGraphicFramePr/>
          <p:nvPr>
            <p:extLst>
              <p:ext uri="{D42A27DB-BD31-4B8C-83A1-F6EECF244321}">
                <p14:modId xmlns:p14="http://schemas.microsoft.com/office/powerpoint/2010/main" val="2006256943"/>
              </p:ext>
            </p:extLst>
          </p:nvPr>
        </p:nvGraphicFramePr>
        <p:xfrm>
          <a:off x="526705" y="7362056"/>
          <a:ext cx="9397043" cy="5688632"/>
        </p:xfrm>
        <a:graphic>
          <a:graphicData uri="http://schemas.openxmlformats.org/drawingml/2006/chart">
            <c:chart xmlns:c="http://schemas.openxmlformats.org/drawingml/2006/chart" xmlns:r="http://schemas.openxmlformats.org/officeDocument/2006/relationships" r:id="rId4"/>
          </a:graphicData>
        </a:graphic>
      </p:graphicFrame>
      <p:sp>
        <p:nvSpPr>
          <p:cNvPr id="4" name="Овал 3"/>
          <p:cNvSpPr/>
          <p:nvPr/>
        </p:nvSpPr>
        <p:spPr>
          <a:xfrm>
            <a:off x="4089884" y="9366375"/>
            <a:ext cx="1944216" cy="1182965"/>
          </a:xfrm>
          <a:prstGeom prst="ellipse">
            <a:avLst/>
          </a:prstGeom>
          <a:solidFill>
            <a:schemeClr val="bg1"/>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uk-UA" sz="1600" b="1" i="0" u="none" strike="noStrike" cap="none" spc="0" normalizeH="0" baseline="0" dirty="0" smtClean="0">
                <a:ln>
                  <a:noFill/>
                </a:ln>
                <a:solidFill>
                  <a:schemeClr val="tx1">
                    <a:lumMod val="50000"/>
                  </a:schemeClr>
                </a:solidFill>
                <a:effectLst/>
                <a:uFillTx/>
                <a:latin typeface="Helvetica Neue Medium"/>
                <a:ea typeface="Helvetica Neue Medium"/>
                <a:cs typeface="Helvetica Neue Medium"/>
                <a:sym typeface="Helvetica Neue Medium"/>
              </a:rPr>
              <a:t>Штатна чисельність  1400 осіб</a:t>
            </a:r>
            <a:endParaRPr kumimoji="0" lang="uk-UA" sz="1600" b="1" i="0" u="none" strike="noStrike" cap="none" spc="0" normalizeH="0" baseline="0" dirty="0">
              <a:ln>
                <a:noFill/>
              </a:ln>
              <a:solidFill>
                <a:schemeClr val="tx1">
                  <a:lumMod val="50000"/>
                </a:schemeClr>
              </a:solidFill>
              <a:effectLst/>
              <a:uFillTx/>
              <a:latin typeface="Helvetica Neue Medium"/>
              <a:ea typeface="Helvetica Neue Medium"/>
              <a:cs typeface="Helvetica Neue Medium"/>
              <a:sym typeface="Helvetica Neue Medium"/>
            </a:endParaRPr>
          </a:p>
        </p:txBody>
      </p:sp>
      <p:graphicFrame>
        <p:nvGraphicFramePr>
          <p:cNvPr id="7" name="Діаграма 6"/>
          <p:cNvGraphicFramePr/>
          <p:nvPr>
            <p:extLst>
              <p:ext uri="{D42A27DB-BD31-4B8C-83A1-F6EECF244321}">
                <p14:modId xmlns:p14="http://schemas.microsoft.com/office/powerpoint/2010/main" val="1529083764"/>
              </p:ext>
            </p:extLst>
          </p:nvPr>
        </p:nvGraphicFramePr>
        <p:xfrm>
          <a:off x="8272016" y="2177480"/>
          <a:ext cx="8672512" cy="4770595"/>
        </p:xfrm>
        <a:graphic>
          <a:graphicData uri="http://schemas.openxmlformats.org/drawingml/2006/chart">
            <c:chart xmlns:c="http://schemas.openxmlformats.org/drawingml/2006/chart" xmlns:r="http://schemas.openxmlformats.org/officeDocument/2006/relationships" r:id="rId5"/>
          </a:graphicData>
        </a:graphic>
      </p:graphicFrame>
      <p:sp>
        <p:nvSpPr>
          <p:cNvPr id="5" name="Прямокутник 4"/>
          <p:cNvSpPr/>
          <p:nvPr/>
        </p:nvSpPr>
        <p:spPr>
          <a:xfrm>
            <a:off x="1030760" y="1961456"/>
            <a:ext cx="7344816" cy="11233248"/>
          </a:xfrm>
          <a:prstGeom prst="rect">
            <a:avLst/>
          </a:prstGeom>
          <a:noFill/>
          <a:ln w="12700" cap="flat">
            <a:solidFill>
              <a:schemeClr val="accent4">
                <a:lumMod val="75000"/>
              </a:schemeClr>
            </a:solidFill>
            <a:prstDash val="lgDashDot"/>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aphicFrame>
        <p:nvGraphicFramePr>
          <p:cNvPr id="9" name="Діаграма 8"/>
          <p:cNvGraphicFramePr/>
          <p:nvPr>
            <p:extLst>
              <p:ext uri="{D42A27DB-BD31-4B8C-83A1-F6EECF244321}">
                <p14:modId xmlns:p14="http://schemas.microsoft.com/office/powerpoint/2010/main" val="1297448196"/>
              </p:ext>
            </p:extLst>
          </p:nvPr>
        </p:nvGraphicFramePr>
        <p:xfrm>
          <a:off x="8625974" y="7362056"/>
          <a:ext cx="9397043" cy="5832648"/>
        </p:xfrm>
        <a:graphic>
          <a:graphicData uri="http://schemas.openxmlformats.org/drawingml/2006/chart">
            <c:chart xmlns:c="http://schemas.openxmlformats.org/drawingml/2006/chart" xmlns:r="http://schemas.openxmlformats.org/officeDocument/2006/relationships" r:id="rId6"/>
          </a:graphicData>
        </a:graphic>
      </p:graphicFrame>
      <p:sp>
        <p:nvSpPr>
          <p:cNvPr id="10" name="Прямокутник 9"/>
          <p:cNvSpPr/>
          <p:nvPr/>
        </p:nvSpPr>
        <p:spPr>
          <a:xfrm>
            <a:off x="8807624" y="1984267"/>
            <a:ext cx="7344816" cy="11233248"/>
          </a:xfrm>
          <a:prstGeom prst="rect">
            <a:avLst/>
          </a:prstGeom>
          <a:noFill/>
          <a:ln w="12700" cap="flat">
            <a:solidFill>
              <a:schemeClr val="accent4">
                <a:lumMod val="75000"/>
              </a:schemeClr>
            </a:solidFill>
            <a:prstDash val="lgDashDot"/>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aphicFrame>
        <p:nvGraphicFramePr>
          <p:cNvPr id="11" name="Диаграмма 2"/>
          <p:cNvGraphicFramePr/>
          <p:nvPr>
            <p:extLst>
              <p:ext uri="{D42A27DB-BD31-4B8C-83A1-F6EECF244321}">
                <p14:modId xmlns:p14="http://schemas.microsoft.com/office/powerpoint/2010/main" val="4209653955"/>
              </p:ext>
            </p:extLst>
          </p:nvPr>
        </p:nvGraphicFramePr>
        <p:xfrm>
          <a:off x="17232560" y="1529408"/>
          <a:ext cx="6768752" cy="5544616"/>
        </p:xfrm>
        <a:graphic>
          <a:graphicData uri="http://schemas.openxmlformats.org/drawingml/2006/chart">
            <c:chart xmlns:c="http://schemas.openxmlformats.org/drawingml/2006/chart" xmlns:r="http://schemas.openxmlformats.org/officeDocument/2006/relationships" r:id="rId7"/>
          </a:graphicData>
        </a:graphic>
      </p:graphicFrame>
      <p:pic>
        <p:nvPicPr>
          <p:cNvPr id="12" name="Рисунок 11"/>
          <p:cNvPicPr>
            <a:picLocks noChangeAspect="1"/>
          </p:cNvPicPr>
          <p:nvPr/>
        </p:nvPicPr>
        <p:blipFill>
          <a:blip r:embed="rId8">
            <a:extLst>
              <a:ext uri="{BEBA8EAE-BF5A-486C-A8C5-ECC9F3942E4B}">
                <a14:imgProps xmlns:a14="http://schemas.microsoft.com/office/drawing/2010/main">
                  <a14:imgLayer r:embed="rId9">
                    <a14:imgEffect>
                      <a14:backgroundRemoval t="0" b="94348" l="778" r="99444">
                        <a14:foregroundMark x1="50667" y1="15000" x2="50667" y2="15000"/>
                        <a14:foregroundMark x1="51667" y1="30217" x2="51667" y2="30217"/>
                        <a14:foregroundMark x1="49000" y1="15870" x2="49000" y2="15870"/>
                        <a14:foregroundMark x1="57778" y1="35217" x2="57778" y2="35217"/>
                        <a14:foregroundMark x1="50444" y1="6087" x2="50444" y2="6087"/>
                        <a14:foregroundMark x1="68778" y1="28696" x2="68778" y2="28696"/>
                        <a14:foregroundMark x1="68222" y1="23478" x2="68222" y2="23478"/>
                        <a14:foregroundMark x1="68667" y1="47826" x2="68667" y2="47826"/>
                        <a14:foregroundMark x1="70222" y1="46304" x2="70222" y2="46304"/>
                        <a14:foregroundMark x1="65556" y1="45435" x2="65556" y2="45435"/>
                        <a14:foregroundMark x1="66000" y1="41304" x2="66000" y2="41304"/>
                        <a14:foregroundMark x1="65556" y1="43913" x2="65556" y2="43913"/>
                        <a14:foregroundMark x1="36444" y1="40435" x2="36444" y2="40435"/>
                        <a14:foregroundMark x1="34556" y1="45217" x2="34556" y2="45217"/>
                        <a14:foregroundMark x1="32111" y1="37391" x2="32111" y2="37391"/>
                        <a14:foregroundMark x1="31556" y1="22609" x2="31556" y2="22609"/>
                        <a14:foregroundMark x1="23000" y1="53913" x2="23000" y2="53913"/>
                        <a14:foregroundMark x1="27778" y1="52174" x2="27778" y2="52174"/>
                        <a14:foregroundMark x1="36111" y1="51957" x2="36111" y2="51957"/>
                        <a14:foregroundMark x1="42111" y1="57826" x2="42111" y2="57826"/>
                        <a14:foregroundMark x1="42556" y1="66739" x2="42556" y2="66739"/>
                        <a14:foregroundMark x1="39556" y1="66304" x2="39556" y2="66304"/>
                        <a14:foregroundMark x1="39556" y1="68913" x2="39556" y2="68913"/>
                        <a14:foregroundMark x1="72111" y1="51522" x2="72111" y2="51522"/>
                        <a14:foregroundMark x1="59667" y1="55870" x2="59667" y2="55870"/>
                        <a14:foregroundMark x1="76667" y1="56087" x2="76667" y2="56087"/>
                        <a14:foregroundMark x1="76889" y1="66304" x2="76889" y2="66304"/>
                        <a14:foregroundMark x1="73667" y1="67826" x2="73667" y2="67826"/>
                        <a14:foregroundMark x1="54778" y1="69783" x2="54778" y2="69783"/>
                        <a14:foregroundMark x1="64111" y1="70870" x2="64111" y2="70870"/>
                        <a14:foregroundMark x1="61111" y1="69130" x2="61111" y2="69130"/>
                        <a14:foregroundMark x1="57000" y1="68043" x2="57000" y2="68043"/>
                        <a14:foregroundMark x1="58778" y1="66304" x2="58778" y2="66304"/>
                        <a14:foregroundMark x1="60778" y1="66087" x2="60778" y2="66087"/>
                        <a14:foregroundMark x1="56444" y1="64783" x2="56444" y2="64783"/>
                        <a14:foregroundMark x1="63222" y1="54130" x2="63222" y2="54130"/>
                        <a14:foregroundMark x1="26444" y1="69783" x2="26444" y2="69783"/>
                        <a14:foregroundMark x1="18000" y1="71087" x2="18000" y2="71087"/>
                        <a14:foregroundMark x1="37111" y1="70652" x2="37111" y2="70652"/>
                        <a14:foregroundMark x1="82222" y1="69783" x2="82222" y2="69783"/>
                        <a14:foregroundMark x1="79778" y1="69130" x2="79778" y2="69130"/>
                        <a14:foregroundMark x1="75889" y1="68696" x2="75889" y2="68696"/>
                        <a14:foregroundMark x1="20778" y1="68261" x2="20778" y2="68261"/>
                        <a14:foregroundMark x1="24444" y1="68913" x2="24444" y2="68913"/>
                        <a14:foregroundMark x1="24667" y1="65217" x2="24667" y2="65217"/>
                        <a14:foregroundMark x1="20667" y1="66087" x2="20667" y2="66087"/>
                      </a14:backgroundRemoval>
                    </a14:imgEffect>
                  </a14:imgLayer>
                </a14:imgProps>
              </a:ext>
              <a:ext uri="{28A0092B-C50C-407E-A947-70E740481C1C}">
                <a14:useLocalDpi xmlns:a14="http://schemas.microsoft.com/office/drawing/2010/main" val="0"/>
              </a:ext>
            </a:extLst>
          </a:blip>
          <a:stretch>
            <a:fillRect/>
          </a:stretch>
        </p:blipFill>
        <p:spPr>
          <a:xfrm>
            <a:off x="6230988" y="4490678"/>
            <a:ext cx="4680520" cy="3240360"/>
          </a:xfrm>
          <a:prstGeom prst="rect">
            <a:avLst/>
          </a:prstGeom>
        </p:spPr>
      </p:pic>
      <p:pic>
        <p:nvPicPr>
          <p:cNvPr id="14" name="Рисунок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95456" y="46043"/>
            <a:ext cx="5804792" cy="1814602"/>
          </a:xfrm>
          <a:prstGeom prst="rect">
            <a:avLst/>
          </a:prstGeom>
        </p:spPr>
      </p:pic>
      <p:sp>
        <p:nvSpPr>
          <p:cNvPr id="15" name="TextBox 14"/>
          <p:cNvSpPr txBox="1"/>
          <p:nvPr/>
        </p:nvSpPr>
        <p:spPr>
          <a:xfrm>
            <a:off x="17880632" y="6728461"/>
            <a:ext cx="6192688" cy="35496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uk-UA" sz="2200" b="1" i="0" u="none" strike="noStrike" cap="none" spc="0" normalizeH="0" baseline="0" dirty="0" smtClean="0">
                <a:ln>
                  <a:noFill/>
                </a:ln>
                <a:solidFill>
                  <a:schemeClr val="tx1">
                    <a:lumMod val="50000"/>
                  </a:schemeClr>
                </a:solidFill>
                <a:effectLst/>
                <a:uFillTx/>
                <a:latin typeface="+mn-lt"/>
                <a:ea typeface="+mn-ea"/>
                <a:cs typeface="+mn-cs"/>
                <a:sym typeface="Helvetica Neue"/>
              </a:rPr>
              <a:t>Протягом І півріччя в органах</a:t>
            </a:r>
            <a:r>
              <a:rPr kumimoji="0" lang="uk-UA" sz="2200" b="1" i="0" u="none" strike="noStrike" cap="none" spc="0" normalizeH="0" dirty="0" smtClean="0">
                <a:ln>
                  <a:noFill/>
                </a:ln>
                <a:solidFill>
                  <a:schemeClr val="tx1">
                    <a:lumMod val="50000"/>
                  </a:schemeClr>
                </a:solidFill>
                <a:effectLst/>
                <a:uFillTx/>
                <a:latin typeface="+mn-lt"/>
                <a:ea typeface="+mn-ea"/>
                <a:cs typeface="+mn-cs"/>
                <a:sym typeface="Helvetica Neue"/>
              </a:rPr>
              <a:t> ДПС:</a:t>
            </a:r>
          </a:p>
          <a:p>
            <a:pPr marL="0" marR="0" indent="0" algn="l" defTabSz="2438338" rtl="0" fontAlgn="auto" latinLnBrk="0" hangingPunct="0">
              <a:lnSpc>
                <a:spcPct val="100000"/>
              </a:lnSpc>
              <a:spcBef>
                <a:spcPts val="0"/>
              </a:spcBef>
              <a:spcAft>
                <a:spcPts val="0"/>
              </a:spcAft>
              <a:buClrTx/>
              <a:buSzTx/>
              <a:buFontTx/>
              <a:buNone/>
              <a:tabLst/>
            </a:pPr>
            <a:endParaRPr kumimoji="0" lang="uk-UA" sz="2200" b="1" i="0" u="none" strike="noStrike" cap="none" spc="0" normalizeH="0" dirty="0" smtClean="0">
              <a:ln>
                <a:noFill/>
              </a:ln>
              <a:solidFill>
                <a:schemeClr val="tx1">
                  <a:lumMod val="50000"/>
                </a:schemeClr>
              </a:solidFill>
              <a:effectLst/>
              <a:uFillTx/>
              <a:latin typeface="+mn-lt"/>
              <a:ea typeface="+mn-ea"/>
              <a:cs typeface="+mn-cs"/>
              <a:sym typeface="Helvetica Neue"/>
            </a:endParaRPr>
          </a:p>
          <a:p>
            <a:pPr marL="0" marR="0" indent="0" algn="just" defTabSz="2438338" rtl="0" fontAlgn="auto" latinLnBrk="0" hangingPunct="0">
              <a:lnSpc>
                <a:spcPct val="100000"/>
              </a:lnSpc>
              <a:spcBef>
                <a:spcPts val="0"/>
              </a:spcBef>
              <a:spcAft>
                <a:spcPts val="0"/>
              </a:spcAft>
              <a:buClrTx/>
              <a:buSzTx/>
              <a:buFontTx/>
              <a:buNone/>
              <a:tabLst/>
            </a:pPr>
            <a:r>
              <a:rPr lang="uk-UA" sz="2000" dirty="0" smtClean="0">
                <a:solidFill>
                  <a:srgbClr val="002060"/>
                </a:solidFill>
              </a:rPr>
              <a:t>П</a:t>
            </a:r>
            <a:r>
              <a:rPr lang="uk-UA" sz="2000" baseline="0" dirty="0" smtClean="0">
                <a:solidFill>
                  <a:srgbClr val="002060"/>
                </a:solidFill>
              </a:rPr>
              <a:t>роведено </a:t>
            </a:r>
            <a:r>
              <a:rPr lang="uk-UA" sz="2000" b="1" baseline="0" dirty="0" smtClean="0">
                <a:solidFill>
                  <a:srgbClr val="002060"/>
                </a:solidFill>
              </a:rPr>
              <a:t>110</a:t>
            </a:r>
            <a:r>
              <a:rPr lang="uk-UA" sz="2000" baseline="0" dirty="0" smtClean="0">
                <a:solidFill>
                  <a:srgbClr val="002060"/>
                </a:solidFill>
              </a:rPr>
              <a:t> </a:t>
            </a:r>
            <a:r>
              <a:rPr lang="uk-UA" sz="2000" b="1" baseline="0" dirty="0" smtClean="0">
                <a:solidFill>
                  <a:srgbClr val="002060"/>
                </a:solidFill>
              </a:rPr>
              <a:t>спеціальних перевірок </a:t>
            </a:r>
            <a:r>
              <a:rPr lang="uk-UA" sz="2000" baseline="0" dirty="0" smtClean="0">
                <a:solidFill>
                  <a:srgbClr val="002060"/>
                </a:solidFill>
              </a:rPr>
              <a:t>стосовно</a:t>
            </a:r>
            <a:r>
              <a:rPr lang="uk-UA" sz="2000" dirty="0" smtClean="0">
                <a:solidFill>
                  <a:srgbClr val="002060"/>
                </a:solidFill>
              </a:rPr>
              <a:t> осіб, які претендують на зайняття посад, які передбачають зайняття відповідального або особливо відповідального становища та посад з підвищеним корупційним ризиком</a:t>
            </a:r>
          </a:p>
          <a:p>
            <a:pPr marL="0" marR="0" indent="0" algn="just" defTabSz="2438338" rtl="0" fontAlgn="auto" latinLnBrk="0" hangingPunct="0">
              <a:lnSpc>
                <a:spcPct val="100000"/>
              </a:lnSpc>
              <a:spcBef>
                <a:spcPts val="0"/>
              </a:spcBef>
              <a:spcAft>
                <a:spcPts val="0"/>
              </a:spcAft>
              <a:buClrTx/>
              <a:buSzTx/>
              <a:buFontTx/>
              <a:buNone/>
              <a:tabLst/>
            </a:pPr>
            <a:endParaRPr kumimoji="0" lang="uk-UA" sz="2000" b="0" i="0" u="none" strike="noStrike" cap="none" spc="0" normalizeH="0" baseline="0" dirty="0" smtClean="0">
              <a:ln>
                <a:noFill/>
              </a:ln>
              <a:solidFill>
                <a:srgbClr val="002060"/>
              </a:solidFill>
              <a:effectLst/>
              <a:uFillTx/>
              <a:sym typeface="Helvetica Neue"/>
            </a:endParaRPr>
          </a:p>
          <a:p>
            <a:pPr marL="0" marR="0" indent="0" algn="just" defTabSz="2438338" rtl="0" fontAlgn="auto" latinLnBrk="0" hangingPunct="0">
              <a:lnSpc>
                <a:spcPct val="100000"/>
              </a:lnSpc>
              <a:spcBef>
                <a:spcPts val="0"/>
              </a:spcBef>
              <a:spcAft>
                <a:spcPts val="0"/>
              </a:spcAft>
              <a:buClrTx/>
              <a:buSzTx/>
              <a:buFontTx/>
              <a:buNone/>
              <a:tabLst/>
            </a:pPr>
            <a:endParaRPr kumimoji="0" lang="uk-UA" sz="2000" b="0" i="0" u="none" strike="noStrike" cap="none" spc="0" normalizeH="0" baseline="0" dirty="0">
              <a:ln>
                <a:noFill/>
              </a:ln>
              <a:solidFill>
                <a:srgbClr val="002060"/>
              </a:solidFill>
              <a:effectLst/>
              <a:uFillTx/>
              <a:sym typeface="Helvetica Neue"/>
            </a:endParaRPr>
          </a:p>
          <a:p>
            <a:pPr marL="0" marR="0" indent="0" algn="just" defTabSz="2438338" rtl="0" fontAlgn="auto" latinLnBrk="0" hangingPunct="0">
              <a:lnSpc>
                <a:spcPct val="100000"/>
              </a:lnSpc>
              <a:spcBef>
                <a:spcPts val="0"/>
              </a:spcBef>
              <a:spcAft>
                <a:spcPts val="0"/>
              </a:spcAft>
              <a:buClrTx/>
              <a:buSzTx/>
              <a:buFontTx/>
              <a:buNone/>
              <a:tabLst/>
            </a:pPr>
            <a:r>
              <a:rPr lang="uk-UA" sz="2000" dirty="0" smtClean="0">
                <a:solidFill>
                  <a:srgbClr val="002060"/>
                </a:solidFill>
              </a:rPr>
              <a:t>Направлено </a:t>
            </a:r>
            <a:r>
              <a:rPr lang="uk-UA" sz="2000" b="1" dirty="0" smtClean="0">
                <a:solidFill>
                  <a:srgbClr val="002060"/>
                </a:solidFill>
              </a:rPr>
              <a:t>835 запитів </a:t>
            </a:r>
            <a:r>
              <a:rPr lang="uk-UA" sz="2000" dirty="0" smtClean="0">
                <a:solidFill>
                  <a:srgbClr val="002060"/>
                </a:solidFill>
              </a:rPr>
              <a:t>в державні органи, за результатами яких складено </a:t>
            </a:r>
            <a:r>
              <a:rPr lang="uk-UA" sz="2000" b="1" dirty="0" smtClean="0">
                <a:solidFill>
                  <a:srgbClr val="002060"/>
                </a:solidFill>
              </a:rPr>
              <a:t>91 довідку</a:t>
            </a:r>
            <a:endParaRPr kumimoji="0" lang="uk-UA" sz="2000" b="1" i="0" u="none" strike="noStrike" cap="none" spc="0" normalizeH="0" baseline="0" dirty="0">
              <a:ln>
                <a:noFill/>
              </a:ln>
              <a:solidFill>
                <a:srgbClr val="002060"/>
              </a:solidFill>
              <a:effectLst/>
              <a:uFillTx/>
              <a:sym typeface="Helvetica Neue"/>
            </a:endParaRPr>
          </a:p>
        </p:txBody>
      </p:sp>
      <p:sp>
        <p:nvSpPr>
          <p:cNvPr id="17" name="Стрілка вниз 16"/>
          <p:cNvSpPr/>
          <p:nvPr/>
        </p:nvSpPr>
        <p:spPr>
          <a:xfrm>
            <a:off x="19968864" y="11873063"/>
            <a:ext cx="2016223" cy="416070"/>
          </a:xfrm>
          <a:prstGeom prst="downArrow">
            <a:avLst/>
          </a:prstGeom>
          <a:solidFill>
            <a:schemeClr val="accent3">
              <a:lumMod val="75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Овал 17"/>
          <p:cNvSpPr/>
          <p:nvPr/>
        </p:nvSpPr>
        <p:spPr>
          <a:xfrm>
            <a:off x="17592600" y="7473466"/>
            <a:ext cx="288032" cy="288032"/>
          </a:xfrm>
          <a:prstGeom prst="ellipse">
            <a:avLst/>
          </a:prstGeom>
          <a:solidFill>
            <a:schemeClr val="accent3">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Овал 19"/>
          <p:cNvSpPr/>
          <p:nvPr/>
        </p:nvSpPr>
        <p:spPr>
          <a:xfrm>
            <a:off x="17592600" y="11106472"/>
            <a:ext cx="288032" cy="288032"/>
          </a:xfrm>
          <a:prstGeom prst="ellipse">
            <a:avLst/>
          </a:prstGeom>
          <a:solidFill>
            <a:schemeClr val="accent3">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5" name="Стрілка вниз 24"/>
          <p:cNvSpPr/>
          <p:nvPr/>
        </p:nvSpPr>
        <p:spPr>
          <a:xfrm>
            <a:off x="19824848" y="9099933"/>
            <a:ext cx="2016223" cy="416070"/>
          </a:xfrm>
          <a:prstGeom prst="downArrow">
            <a:avLst/>
          </a:prstGeom>
          <a:solidFill>
            <a:schemeClr val="accent3">
              <a:lumMod val="75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TextBox 20"/>
          <p:cNvSpPr txBox="1"/>
          <p:nvPr/>
        </p:nvSpPr>
        <p:spPr>
          <a:xfrm>
            <a:off x="17885840" y="11106472"/>
            <a:ext cx="6192689"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2438338" rtl="0" fontAlgn="auto" latinLnBrk="0" hangingPunct="0">
              <a:lnSpc>
                <a:spcPct val="100000"/>
              </a:lnSpc>
              <a:spcBef>
                <a:spcPts val="0"/>
              </a:spcBef>
              <a:spcAft>
                <a:spcPts val="0"/>
              </a:spcAft>
              <a:buClrTx/>
              <a:buSzTx/>
              <a:buFontTx/>
              <a:buNone/>
              <a:tabLst/>
            </a:pPr>
            <a:r>
              <a:rPr lang="uk-UA" sz="2000" dirty="0" smtClean="0">
                <a:solidFill>
                  <a:srgbClr val="002060"/>
                </a:solidFill>
              </a:rPr>
              <a:t>Розпочато </a:t>
            </a:r>
            <a:r>
              <a:rPr lang="uk-UA" sz="2000" b="1" dirty="0" smtClean="0">
                <a:solidFill>
                  <a:srgbClr val="002060"/>
                </a:solidFill>
              </a:rPr>
              <a:t>32 перевірки</a:t>
            </a:r>
            <a:r>
              <a:rPr lang="uk-UA" sz="2000" dirty="0" smtClean="0">
                <a:solidFill>
                  <a:srgbClr val="002060"/>
                </a:solidFill>
              </a:rPr>
              <a:t> передбачених Законом України «Про очищення влади»</a:t>
            </a:r>
          </a:p>
          <a:p>
            <a:pPr marL="0" marR="0" indent="0" algn="just" defTabSz="2438338" rtl="0" fontAlgn="auto" latinLnBrk="0" hangingPunct="0">
              <a:lnSpc>
                <a:spcPct val="100000"/>
              </a:lnSpc>
              <a:spcBef>
                <a:spcPts val="0"/>
              </a:spcBef>
              <a:spcAft>
                <a:spcPts val="0"/>
              </a:spcAft>
              <a:buClrTx/>
              <a:buSzTx/>
              <a:buFontTx/>
              <a:buNone/>
              <a:tabLst/>
            </a:pPr>
            <a:endParaRPr lang="uk-UA" sz="2000" dirty="0" smtClean="0">
              <a:solidFill>
                <a:srgbClr val="002060"/>
              </a:solidFill>
            </a:endParaRPr>
          </a:p>
          <a:p>
            <a:pPr marL="0" marR="0" indent="0" algn="just" defTabSz="2438338" rtl="0" fontAlgn="auto" latinLnBrk="0" hangingPunct="0">
              <a:lnSpc>
                <a:spcPct val="100000"/>
              </a:lnSpc>
              <a:spcBef>
                <a:spcPts val="0"/>
              </a:spcBef>
              <a:spcAft>
                <a:spcPts val="0"/>
              </a:spcAft>
              <a:buClrTx/>
              <a:buSzTx/>
              <a:buFontTx/>
              <a:buNone/>
              <a:tabLst/>
            </a:pPr>
            <a:endParaRPr kumimoji="0" lang="uk-UA" sz="2000" b="0" i="0" u="none" strike="noStrike" cap="none" spc="0" normalizeH="0" baseline="0" dirty="0">
              <a:ln>
                <a:noFill/>
              </a:ln>
              <a:solidFill>
                <a:srgbClr val="002060"/>
              </a:solidFill>
              <a:effectLst/>
              <a:uFillTx/>
              <a:sym typeface="Helvetica Neue"/>
            </a:endParaRPr>
          </a:p>
          <a:p>
            <a:pPr marL="0" marR="0" indent="0" algn="just" defTabSz="2438338" rtl="0" fontAlgn="auto" latinLnBrk="0" hangingPunct="0">
              <a:lnSpc>
                <a:spcPct val="100000"/>
              </a:lnSpc>
              <a:spcBef>
                <a:spcPts val="0"/>
              </a:spcBef>
              <a:spcAft>
                <a:spcPts val="0"/>
              </a:spcAft>
              <a:buClrTx/>
              <a:buSzTx/>
              <a:buFontTx/>
              <a:buNone/>
              <a:tabLst/>
            </a:pPr>
            <a:r>
              <a:rPr lang="uk-UA" sz="2000" dirty="0" smtClean="0">
                <a:solidFill>
                  <a:srgbClr val="002060"/>
                </a:solidFill>
              </a:rPr>
              <a:t>Направлено </a:t>
            </a:r>
            <a:r>
              <a:rPr lang="uk-UA" sz="2000" b="1" dirty="0" smtClean="0">
                <a:solidFill>
                  <a:srgbClr val="002060"/>
                </a:solidFill>
              </a:rPr>
              <a:t>55 запитів </a:t>
            </a:r>
            <a:r>
              <a:rPr lang="uk-UA" sz="2000" dirty="0" smtClean="0">
                <a:solidFill>
                  <a:srgbClr val="002060"/>
                </a:solidFill>
              </a:rPr>
              <a:t>у контролюючі органи, за результатами яких складено </a:t>
            </a:r>
            <a:r>
              <a:rPr lang="uk-UA" sz="2000" b="1" dirty="0" smtClean="0">
                <a:solidFill>
                  <a:srgbClr val="002060"/>
                </a:solidFill>
              </a:rPr>
              <a:t>10 довідок</a:t>
            </a:r>
            <a:endParaRPr kumimoji="0" lang="uk-UA" sz="2000" b="1" i="0" u="none" strike="noStrike" cap="none" spc="0" normalizeH="0" baseline="0" dirty="0">
              <a:ln>
                <a:noFill/>
              </a:ln>
              <a:solidFill>
                <a:srgbClr val="002060"/>
              </a:solidFill>
              <a:effectLst/>
              <a:uFillTx/>
              <a:sym typeface="Helvetica Neue"/>
            </a:endParaRPr>
          </a:p>
        </p:txBody>
      </p:sp>
      <p:pic>
        <p:nvPicPr>
          <p:cNvPr id="19" name="Рисунок 18"/>
          <p:cNvPicPr>
            <a:picLocks noChangeAspect="1"/>
          </p:cNvPicPr>
          <p:nvPr/>
        </p:nvPicPr>
        <p:blipFill rotWithShape="1">
          <a:blip r:embed="rId11">
            <a:extLst>
              <a:ext uri="{BEBA8EAE-BF5A-486C-A8C5-ECC9F3942E4B}">
                <a14:imgProps xmlns:a14="http://schemas.microsoft.com/office/drawing/2010/main">
                  <a14:imgLayer r:embed="rId12">
                    <a14:imgEffect>
                      <a14:backgroundRemoval t="4952" b="87429" l="27385" r="72308"/>
                    </a14:imgEffect>
                  </a14:imgLayer>
                </a14:imgProps>
              </a:ext>
              <a:ext uri="{28A0092B-C50C-407E-A947-70E740481C1C}">
                <a14:useLocalDpi xmlns:a14="http://schemas.microsoft.com/office/drawing/2010/main" val="0"/>
              </a:ext>
            </a:extLst>
          </a:blip>
          <a:srcRect l="25843" t="4000" r="28308" b="9429"/>
          <a:stretch/>
        </p:blipFill>
        <p:spPr>
          <a:xfrm>
            <a:off x="15764022" y="5917292"/>
            <a:ext cx="2088232" cy="3404013"/>
          </a:xfrm>
          <a:prstGeom prst="rect">
            <a:avLst/>
          </a:prstGeom>
        </p:spPr>
      </p:pic>
      <p:pic>
        <p:nvPicPr>
          <p:cNvPr id="27" name="Рисунок 2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6035519">
            <a:off x="15519681" y="10677232"/>
            <a:ext cx="2628312" cy="1456523"/>
          </a:xfrm>
          <a:prstGeom prst="rect">
            <a:avLst/>
          </a:prstGeom>
        </p:spPr>
      </p:pic>
    </p:spTree>
    <p:extLst>
      <p:ext uri="{BB962C8B-B14F-4D97-AF65-F5344CB8AC3E}">
        <p14:creationId xmlns:p14="http://schemas.microsoft.com/office/powerpoint/2010/main" val="350427311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1153395" y="8582000"/>
            <a:ext cx="2733757" cy="3195624"/>
          </a:xfrm>
          <a:prstGeom prst="rect">
            <a:avLst/>
          </a:prstGeom>
        </p:spPr>
      </p:pic>
      <p:pic>
        <p:nvPicPr>
          <p:cNvPr id="151" name="Image" descr="Image"/>
          <p:cNvPicPr>
            <a:picLocks noChangeAspect="1"/>
          </p:cNvPicPr>
          <p:nvPr/>
        </p:nvPicPr>
        <p:blipFill>
          <a:blip r:embed="rId3">
            <a:extLst/>
          </a:blip>
          <a:stretch>
            <a:fillRect/>
          </a:stretch>
        </p:blipFill>
        <p:spPr>
          <a:xfrm>
            <a:off x="526705" y="377280"/>
            <a:ext cx="3096344" cy="743947"/>
          </a:xfrm>
          <a:prstGeom prst="rect">
            <a:avLst/>
          </a:prstGeom>
          <a:ln w="12700">
            <a:miter lim="400000"/>
          </a:ln>
        </p:spPr>
      </p:pic>
      <p:graphicFrame>
        <p:nvGraphicFramePr>
          <p:cNvPr id="3" name="Диаграмма 10"/>
          <p:cNvGraphicFramePr/>
          <p:nvPr>
            <p:extLst>
              <p:ext uri="{D42A27DB-BD31-4B8C-83A1-F6EECF244321}">
                <p14:modId xmlns:p14="http://schemas.microsoft.com/office/powerpoint/2010/main" val="734362846"/>
              </p:ext>
            </p:extLst>
          </p:nvPr>
        </p:nvGraphicFramePr>
        <p:xfrm>
          <a:off x="8015536" y="4500058"/>
          <a:ext cx="9361040" cy="5621187"/>
        </p:xfrm>
        <a:graphic>
          <a:graphicData uri="http://schemas.openxmlformats.org/drawingml/2006/chart">
            <c:chart xmlns:c="http://schemas.openxmlformats.org/drawingml/2006/chart" xmlns:r="http://schemas.openxmlformats.org/officeDocument/2006/relationships" r:id="rId4"/>
          </a:graphicData>
        </a:graphic>
      </p:graphicFrame>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27860" y="295923"/>
            <a:ext cx="2259292" cy="1698988"/>
          </a:xfrm>
          <a:prstGeom prst="rect">
            <a:avLst/>
          </a:prstGeom>
        </p:spPr>
      </p:pic>
      <p:graphicFrame>
        <p:nvGraphicFramePr>
          <p:cNvPr id="4" name="Диаграмма 7"/>
          <p:cNvGraphicFramePr/>
          <p:nvPr>
            <p:extLst>
              <p:ext uri="{D42A27DB-BD31-4B8C-83A1-F6EECF244321}">
                <p14:modId xmlns:p14="http://schemas.microsoft.com/office/powerpoint/2010/main" val="1037203160"/>
              </p:ext>
            </p:extLst>
          </p:nvPr>
        </p:nvGraphicFramePr>
        <p:xfrm>
          <a:off x="17016536" y="5435219"/>
          <a:ext cx="6478172" cy="598463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Діаграма 9"/>
          <p:cNvGraphicFramePr/>
          <p:nvPr>
            <p:extLst>
              <p:ext uri="{D42A27DB-BD31-4B8C-83A1-F6EECF244321}">
                <p14:modId xmlns:p14="http://schemas.microsoft.com/office/powerpoint/2010/main" val="672576313"/>
              </p:ext>
            </p:extLst>
          </p:nvPr>
        </p:nvGraphicFramePr>
        <p:xfrm>
          <a:off x="238672" y="1359795"/>
          <a:ext cx="8640960" cy="4913674"/>
        </p:xfrm>
        <a:graphic>
          <a:graphicData uri="http://schemas.openxmlformats.org/drawingml/2006/chart">
            <c:chart xmlns:c="http://schemas.openxmlformats.org/drawingml/2006/chart" xmlns:r="http://schemas.openxmlformats.org/officeDocument/2006/relationships" r:id="rId7"/>
          </a:graphicData>
        </a:graphic>
      </p:graphicFrame>
      <p:sp>
        <p:nvSpPr>
          <p:cNvPr id="5" name="Прямокутник 4"/>
          <p:cNvSpPr/>
          <p:nvPr/>
        </p:nvSpPr>
        <p:spPr>
          <a:xfrm>
            <a:off x="7799510" y="1498049"/>
            <a:ext cx="15121682" cy="2318583"/>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uk-UA" dirty="0" smtClean="0">
                <a:solidFill>
                  <a:srgbClr val="002060"/>
                </a:solidFill>
                <a:latin typeface="Helvetica Neue Medium"/>
                <a:ea typeface="Helvetica Neue Medium"/>
                <a:cs typeface="Helvetica Neue Medium"/>
                <a:sym typeface="Helvetica Neue Medium"/>
              </a:rPr>
              <a:t>Відповідно </a:t>
            </a:r>
            <a:r>
              <a:rPr lang="uk-UA" dirty="0">
                <a:solidFill>
                  <a:srgbClr val="002060"/>
                </a:solidFill>
                <a:latin typeface="Helvetica Neue Medium"/>
                <a:ea typeface="Helvetica Neue Medium"/>
                <a:cs typeface="Helvetica Neue Medium"/>
                <a:sym typeface="Helvetica Neue Medium"/>
              </a:rPr>
              <a:t>до Закону України від 23 лютого 2021 року № 1285-</a:t>
            </a:r>
            <a:r>
              <a:rPr lang="en-US" dirty="0">
                <a:solidFill>
                  <a:srgbClr val="002060"/>
                </a:solidFill>
                <a:latin typeface="Helvetica Neue Medium"/>
                <a:ea typeface="Helvetica Neue Medium"/>
                <a:cs typeface="Helvetica Neue Medium"/>
                <a:sym typeface="Helvetica Neue Medium"/>
              </a:rPr>
              <a:t>IX «</a:t>
            </a:r>
            <a:r>
              <a:rPr lang="uk-UA" dirty="0">
                <a:solidFill>
                  <a:srgbClr val="002060"/>
                </a:solidFill>
                <a:latin typeface="Helvetica Neue Medium"/>
                <a:ea typeface="Helvetica Neue Medium"/>
                <a:cs typeface="Helvetica Neue Medium"/>
                <a:sym typeface="Helvetica Neue Medium"/>
              </a:rPr>
              <a:t>Про внесення змін до деяких законів України щодо відновлення проведення конкурсів на зайняття посад державної служби та інших питань державної служби», Порядку проведення конкурсу на зайняття посад державної служби, затвердженого постановою Кабінету Міністрів України від 25 березня 2016 року № 246 </a:t>
            </a:r>
            <a:r>
              <a:rPr lang="uk-UA" dirty="0" smtClean="0">
                <a:solidFill>
                  <a:srgbClr val="002060"/>
                </a:solidFill>
                <a:latin typeface="Helvetica Neue Medium"/>
                <a:ea typeface="Helvetica Neue Medium"/>
                <a:cs typeface="Helvetica Neue Medium"/>
                <a:sym typeface="Helvetica Neue Medium"/>
              </a:rPr>
              <a:t>за І півріччя 2021 року видано </a:t>
            </a:r>
          </a:p>
          <a:p>
            <a:pPr defTabSz="825500"/>
            <a:r>
              <a:rPr lang="uk-UA" b="1" dirty="0" smtClean="0">
                <a:solidFill>
                  <a:srgbClr val="002060"/>
                </a:solidFill>
                <a:latin typeface="Helvetica Neue Medium"/>
                <a:ea typeface="Helvetica Neue Medium"/>
                <a:cs typeface="Helvetica Neue Medium"/>
                <a:sym typeface="Helvetica Neue Medium"/>
              </a:rPr>
              <a:t>18</a:t>
            </a:r>
            <a:r>
              <a:rPr lang="uk-UA" dirty="0" smtClean="0">
                <a:solidFill>
                  <a:srgbClr val="002060"/>
                </a:solidFill>
                <a:latin typeface="Helvetica Neue Medium"/>
                <a:ea typeface="Helvetica Neue Medium"/>
                <a:cs typeface="Helvetica Neue Medium"/>
                <a:sym typeface="Helvetica Neue Medium"/>
              </a:rPr>
              <a:t> наказів ДПС про </a:t>
            </a:r>
            <a:r>
              <a:rPr lang="uk-UA" dirty="0">
                <a:solidFill>
                  <a:srgbClr val="002060"/>
                </a:solidFill>
                <a:latin typeface="Helvetica Neue Medium"/>
                <a:ea typeface="Helvetica Neue Medium"/>
                <a:cs typeface="Helvetica Neue Medium"/>
                <a:sym typeface="Helvetica Neue Medium"/>
              </a:rPr>
              <a:t>оголошення конкурсу на зайняття посад державної </a:t>
            </a:r>
            <a:r>
              <a:rPr lang="uk-UA" dirty="0" smtClean="0">
                <a:solidFill>
                  <a:srgbClr val="002060"/>
                </a:solidFill>
                <a:latin typeface="Helvetica Neue Medium"/>
                <a:ea typeface="Helvetica Neue Medium"/>
                <a:cs typeface="Helvetica Neue Medium"/>
                <a:sym typeface="Helvetica Neue Medium"/>
              </a:rPr>
              <a:t>служби категорій «Б» і «В» в </a:t>
            </a:r>
            <a:r>
              <a:rPr lang="uk-UA" dirty="0" err="1" smtClean="0">
                <a:solidFill>
                  <a:srgbClr val="002060"/>
                </a:solidFill>
                <a:latin typeface="Helvetica Neue Medium"/>
                <a:ea typeface="Helvetica Neue Medium"/>
                <a:cs typeface="Helvetica Neue Medium"/>
                <a:sym typeface="Helvetica Neue Medium"/>
              </a:rPr>
              <a:t>апараті</a:t>
            </a:r>
            <a:r>
              <a:rPr lang="uk-UA" dirty="0" smtClean="0">
                <a:solidFill>
                  <a:srgbClr val="002060"/>
                </a:solidFill>
                <a:latin typeface="Helvetica Neue Medium"/>
                <a:ea typeface="Helvetica Neue Medium"/>
                <a:cs typeface="Helvetica Neue Medium"/>
                <a:sym typeface="Helvetica Neue Medium"/>
              </a:rPr>
              <a:t> ДПС та її територіальних органах, призначення на які здійснюється Головою ДПС</a:t>
            </a:r>
            <a:endParaRPr kumimoji="0" lang="uk-UA" b="0" i="0" u="none" strike="noStrike" cap="none" spc="0" normalizeH="0" baseline="0" dirty="0">
              <a:ln>
                <a:noFill/>
              </a:ln>
              <a:solidFill>
                <a:srgbClr val="002060"/>
              </a:solidFill>
              <a:effectLst/>
              <a:uFillTx/>
              <a:latin typeface="Helvetica Neue Medium"/>
              <a:ea typeface="Helvetica Neue Medium"/>
              <a:cs typeface="Helvetica Neue Medium"/>
              <a:sym typeface="Helvetica Neue Medium"/>
            </a:endParaRPr>
          </a:p>
        </p:txBody>
      </p:sp>
      <p:sp>
        <p:nvSpPr>
          <p:cNvPr id="11" name="TextBox 10"/>
          <p:cNvSpPr txBox="1"/>
          <p:nvPr/>
        </p:nvSpPr>
        <p:spPr>
          <a:xfrm>
            <a:off x="886744" y="6692515"/>
            <a:ext cx="633927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defTabSz="2438338" rtl="0" fontAlgn="auto" latinLnBrk="0" hangingPunct="0">
              <a:lnSpc>
                <a:spcPct val="100000"/>
              </a:lnSpc>
              <a:spcBef>
                <a:spcPts val="0"/>
              </a:spcBef>
              <a:spcAft>
                <a:spcPts val="0"/>
              </a:spcAft>
              <a:buClrTx/>
              <a:buSzTx/>
              <a:tabLst/>
            </a:pPr>
            <a:r>
              <a:rPr kumimoji="0" lang="uk-UA" sz="2400" b="0" i="0" u="none" strike="noStrike" cap="none" spc="0" normalizeH="0" baseline="0" dirty="0" smtClean="0">
                <a:ln>
                  <a:noFill/>
                </a:ln>
                <a:solidFill>
                  <a:schemeClr val="bg2">
                    <a:lumMod val="10000"/>
                  </a:schemeClr>
                </a:solidFill>
                <a:effectLst/>
                <a:uFillTx/>
                <a:latin typeface="+mn-lt"/>
                <a:ea typeface="+mn-ea"/>
                <a:cs typeface="+mn-cs"/>
                <a:sym typeface="Helvetica Neue"/>
              </a:rPr>
              <a:t>«добірні» посади – </a:t>
            </a:r>
            <a:r>
              <a:rPr kumimoji="0" lang="uk-UA" sz="2400" b="1" i="0" u="none" strike="noStrike" cap="none" spc="0" normalizeH="0" baseline="0" dirty="0" smtClean="0">
                <a:ln>
                  <a:noFill/>
                </a:ln>
                <a:solidFill>
                  <a:schemeClr val="bg2">
                    <a:lumMod val="10000"/>
                  </a:schemeClr>
                </a:solidFill>
                <a:effectLst/>
                <a:uFillTx/>
                <a:latin typeface="+mn-lt"/>
                <a:ea typeface="+mn-ea"/>
                <a:cs typeface="+mn-cs"/>
                <a:sym typeface="Helvetica Neue"/>
              </a:rPr>
              <a:t>239 (73%)</a:t>
            </a:r>
          </a:p>
          <a:p>
            <a:pPr marR="0" defTabSz="2438338" rtl="0" fontAlgn="auto" latinLnBrk="0" hangingPunct="0">
              <a:lnSpc>
                <a:spcPct val="100000"/>
              </a:lnSpc>
              <a:spcBef>
                <a:spcPts val="0"/>
              </a:spcBef>
              <a:spcAft>
                <a:spcPts val="0"/>
              </a:spcAft>
              <a:buClrTx/>
              <a:buSzTx/>
              <a:tabLst/>
            </a:pPr>
            <a:r>
              <a:rPr lang="uk-UA" dirty="0" smtClean="0">
                <a:solidFill>
                  <a:schemeClr val="bg2">
                    <a:lumMod val="10000"/>
                  </a:schemeClr>
                </a:solidFill>
              </a:rPr>
              <a:t>вакантні посади</a:t>
            </a:r>
            <a:r>
              <a:rPr lang="uk-UA" dirty="0">
                <a:solidFill>
                  <a:schemeClr val="bg2">
                    <a:lumMod val="10000"/>
                  </a:schemeClr>
                </a:solidFill>
              </a:rPr>
              <a:t> </a:t>
            </a:r>
            <a:r>
              <a:rPr lang="uk-UA" dirty="0" smtClean="0">
                <a:solidFill>
                  <a:schemeClr val="bg2">
                    <a:lumMod val="10000"/>
                  </a:schemeClr>
                </a:solidFill>
              </a:rPr>
              <a:t>– </a:t>
            </a:r>
            <a:r>
              <a:rPr lang="uk-UA" b="1" dirty="0" smtClean="0">
                <a:solidFill>
                  <a:schemeClr val="bg2">
                    <a:lumMod val="10000"/>
                  </a:schemeClr>
                </a:solidFill>
              </a:rPr>
              <a:t>88 (27%)</a:t>
            </a:r>
            <a:endParaRPr kumimoji="0" lang="uk-UA" sz="2400" b="1" i="0" u="none" strike="noStrike" cap="none" spc="0" normalizeH="0" baseline="0" dirty="0">
              <a:ln>
                <a:noFill/>
              </a:ln>
              <a:solidFill>
                <a:schemeClr val="bg2">
                  <a:lumMod val="10000"/>
                </a:schemeClr>
              </a:solidFill>
              <a:effectLst/>
              <a:uFillTx/>
              <a:sym typeface="Helvetica Neue"/>
            </a:endParaRPr>
          </a:p>
        </p:txBody>
      </p:sp>
      <p:sp>
        <p:nvSpPr>
          <p:cNvPr id="12" name="Стрілка вниз 11"/>
          <p:cNvSpPr/>
          <p:nvPr/>
        </p:nvSpPr>
        <p:spPr>
          <a:xfrm>
            <a:off x="1696544" y="7493072"/>
            <a:ext cx="4320480" cy="672796"/>
          </a:xfrm>
          <a:prstGeom prst="down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 name="Стрілка вниз 14"/>
          <p:cNvSpPr/>
          <p:nvPr/>
        </p:nvSpPr>
        <p:spPr>
          <a:xfrm>
            <a:off x="1696544" y="6146800"/>
            <a:ext cx="4320480" cy="672796"/>
          </a:xfrm>
          <a:prstGeom prst="down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Блок-схема: вузол 13"/>
          <p:cNvSpPr/>
          <p:nvPr/>
        </p:nvSpPr>
        <p:spPr>
          <a:xfrm>
            <a:off x="1696544" y="6910806"/>
            <a:ext cx="126304" cy="182420"/>
          </a:xfrm>
          <a:prstGeom prst="flowChartConnector">
            <a:avLst/>
          </a:prstGeom>
          <a:solidFill>
            <a:schemeClr val="accent3">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Блок-схема: вузол 17"/>
          <p:cNvSpPr/>
          <p:nvPr/>
        </p:nvSpPr>
        <p:spPr>
          <a:xfrm>
            <a:off x="1696544" y="7219442"/>
            <a:ext cx="126304" cy="182420"/>
          </a:xfrm>
          <a:prstGeom prst="flowChartConnector">
            <a:avLst/>
          </a:prstGeom>
          <a:solidFill>
            <a:schemeClr val="accent3">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Ліва фігурна дужка 16"/>
          <p:cNvSpPr/>
          <p:nvPr/>
        </p:nvSpPr>
        <p:spPr>
          <a:xfrm rot="16200000">
            <a:off x="12478748" y="6132443"/>
            <a:ext cx="146584" cy="4752528"/>
          </a:xfrm>
          <a:prstGeom prst="lef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uk-UA" sz="1800" b="0" i="0" u="none" strike="noStrike" cap="none" spc="0" normalizeH="0" baseline="0">
              <a:ln>
                <a:noFill/>
              </a:ln>
              <a:solidFill>
                <a:srgbClr val="000000"/>
              </a:solidFill>
              <a:effectLst/>
              <a:uFillTx/>
            </a:endParaRPr>
          </a:p>
        </p:txBody>
      </p:sp>
      <p:graphicFrame>
        <p:nvGraphicFramePr>
          <p:cNvPr id="19" name="Схема 18"/>
          <p:cNvGraphicFramePr/>
          <p:nvPr>
            <p:extLst>
              <p:ext uri="{D42A27DB-BD31-4B8C-83A1-F6EECF244321}">
                <p14:modId xmlns:p14="http://schemas.microsoft.com/office/powerpoint/2010/main" val="2181320183"/>
              </p:ext>
            </p:extLst>
          </p:nvPr>
        </p:nvGraphicFramePr>
        <p:xfrm>
          <a:off x="3358188" y="8980768"/>
          <a:ext cx="5665459" cy="20184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0" name="Рисунок 19"/>
          <p:cNvPicPr>
            <a:picLocks noChangeAspect="1"/>
          </p:cNvPicPr>
          <p:nvPr/>
        </p:nvPicPr>
        <p:blipFill>
          <a:blip r:embed="rId13" cstate="print">
            <a:duotone>
              <a:schemeClr val="accent4">
                <a:shade val="45000"/>
                <a:satMod val="135000"/>
              </a:schemeClr>
              <a:prstClr val="white"/>
            </a:duotone>
            <a:extLst>
              <a:ext uri="{BEBA8EAE-BF5A-486C-A8C5-ECC9F3942E4B}">
                <a14:imgProps xmlns:a14="http://schemas.microsoft.com/office/drawing/2010/main">
                  <a14:imgLayer r:embed="rId14">
                    <a14:imgEffect>
                      <a14:backgroundRemoval t="5530" b="98157" l="0" r="99218">
                        <a14:foregroundMark x1="10952" y1="44009" x2="10952" y2="44009"/>
                        <a14:foregroundMark x1="32073" y1="43088" x2="32073" y2="43088"/>
                        <a14:foregroundMark x1="44329" y1="36406" x2="44329" y2="36406"/>
                        <a14:foregroundMark x1="54759" y1="38940" x2="54759" y2="38940"/>
                        <a14:foregroundMark x1="8344" y1="74654" x2="8344" y2="74654"/>
                        <a14:foregroundMark x1="16167" y1="71659" x2="16167" y2="71659"/>
                        <a14:foregroundMark x1="25554" y1="70046" x2="25554" y2="70046"/>
                        <a14:foregroundMark x1="35724" y1="69585" x2="35724" y2="69585"/>
                        <a14:foregroundMark x1="42894" y1="66590" x2="42894" y2="66590"/>
                        <a14:foregroundMark x1="50587" y1="69585" x2="50587" y2="69585"/>
                        <a14:foregroundMark x1="60235" y1="65207" x2="60235" y2="65207"/>
                        <a14:foregroundMark x1="81226" y1="55991" x2="81226" y2="55991"/>
                        <a14:foregroundMark x1="81486" y1="38018" x2="81486" y2="38018"/>
                        <a14:foregroundMark x1="78096" y1="39401" x2="78096" y2="39401"/>
                        <a14:foregroundMark x1="78096" y1="44009" x2="78096" y2="44009"/>
                        <a14:foregroundMark x1="77575" y1="35023" x2="77575" y2="35023"/>
                        <a14:foregroundMark x1="79270" y1="34332" x2="79270" y2="34332"/>
                        <a14:foregroundMark x1="76141" y1="35945" x2="76141" y2="35945"/>
                        <a14:foregroundMark x1="75228" y1="35945" x2="75228" y2="35945"/>
                        <a14:foregroundMark x1="80443" y1="33871" x2="80443" y2="33871"/>
                        <a14:foregroundMark x1="77184" y1="33410" x2="77184" y2="33410"/>
                        <a14:foregroundMark x1="74055" y1="55530" x2="74055" y2="55530"/>
                        <a14:foregroundMark x1="70665" y1="59677" x2="70665" y2="59677"/>
                        <a14:foregroundMark x1="69622" y1="61521" x2="69622" y2="61521"/>
                        <a14:foregroundMark x1="68709" y1="58065" x2="68709" y2="58065"/>
                        <a14:foregroundMark x1="76141" y1="74654" x2="76141" y2="74654"/>
                        <a14:foregroundMark x1="75489" y1="76267" x2="75489" y2="76267"/>
                        <a14:foregroundMark x1="86962" y1="43548" x2="86962" y2="43548"/>
                        <a14:foregroundMark x1="92829" y1="76037" x2="92829" y2="76037"/>
                        <a14:foregroundMark x1="79270" y1="54608" x2="79270" y2="54608"/>
                        <a14:foregroundMark x1="77575" y1="80184" x2="77575" y2="80184"/>
                        <a14:foregroundMark x1="23665" y1="33962" x2="23665" y2="33962"/>
                        <a14:foregroundMark x1="77758" y1="61321" x2="77758" y2="61321"/>
                        <a14:foregroundMark x1="81139" y1="63522" x2="81139" y2="63522"/>
                        <a14:foregroundMark x1="80961" y1="59748" x2="80961" y2="59748"/>
                        <a14:foregroundMark x1="75979" y1="54088" x2="75979" y2="54088"/>
                        <a14:foregroundMark x1="84520" y1="50629" x2="84520" y2="50629"/>
                        <a14:foregroundMark x1="77046" y1="56604" x2="77046" y2="56604"/>
                        <a14:foregroundMark x1="77224" y1="75472" x2="77224" y2="75472"/>
                        <a14:foregroundMark x1="79181" y1="80189" x2="79181" y2="80189"/>
                      </a14:backgroundRemoval>
                    </a14:imgEffect>
                  </a14:imgLayer>
                </a14:imgProps>
              </a:ext>
              <a:ext uri="{28A0092B-C50C-407E-A947-70E740481C1C}">
                <a14:useLocalDpi xmlns:a14="http://schemas.microsoft.com/office/drawing/2010/main" val="0"/>
              </a:ext>
            </a:extLst>
          </a:blip>
          <a:stretch>
            <a:fillRect/>
          </a:stretch>
        </p:blipFill>
        <p:spPr>
          <a:xfrm rot="285389">
            <a:off x="4213460" y="390525"/>
            <a:ext cx="2336643" cy="1322169"/>
          </a:xfrm>
          <a:prstGeom prst="rect">
            <a:avLst/>
          </a:prstGeom>
        </p:spPr>
      </p:pic>
      <p:pic>
        <p:nvPicPr>
          <p:cNvPr id="21" name="Рисунок 20"/>
          <p:cNvPicPr>
            <a:picLocks noChangeAspect="1"/>
          </p:cNvPicPr>
          <p:nvPr/>
        </p:nvPicPr>
        <p:blipFill rotWithShape="1">
          <a:blip r:embed="rId15" cstate="print">
            <a:extLst>
              <a:ext uri="{28A0092B-C50C-407E-A947-70E740481C1C}">
                <a14:useLocalDpi xmlns:a14="http://schemas.microsoft.com/office/drawing/2010/main" val="0"/>
              </a:ext>
            </a:extLst>
          </a:blip>
          <a:srcRect l="1963" r="51795" b="27436"/>
          <a:stretch/>
        </p:blipFill>
        <p:spPr>
          <a:xfrm>
            <a:off x="1759696" y="9313829"/>
            <a:ext cx="1278432" cy="1504611"/>
          </a:xfrm>
          <a:prstGeom prst="rect">
            <a:avLst/>
          </a:prstGeom>
        </p:spPr>
      </p:pic>
      <p:sp>
        <p:nvSpPr>
          <p:cNvPr id="22" name="TextBox 21"/>
          <p:cNvSpPr txBox="1"/>
          <p:nvPr/>
        </p:nvSpPr>
        <p:spPr>
          <a:xfrm>
            <a:off x="1354796" y="8288775"/>
            <a:ext cx="208823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uk-UA" sz="2400" b="0" i="0" u="none" strike="noStrike" cap="none" spc="0" normalizeH="0" baseline="0" dirty="0" smtClean="0">
                <a:ln>
                  <a:noFill/>
                </a:ln>
                <a:solidFill>
                  <a:schemeClr val="bg2">
                    <a:lumMod val="10000"/>
                  </a:schemeClr>
                </a:solidFill>
                <a:effectLst/>
                <a:uFillTx/>
                <a:latin typeface="+mn-lt"/>
                <a:ea typeface="+mn-ea"/>
                <a:cs typeface="+mn-cs"/>
                <a:sym typeface="Helvetica Neue"/>
              </a:rPr>
              <a:t>ПРИЙОМ ДОКУМЕНТІВ</a:t>
            </a:r>
            <a:endParaRPr kumimoji="0" lang="uk-UA" sz="2400" b="0" i="0" u="none" strike="noStrike" cap="none" spc="0" normalizeH="0" baseline="0" dirty="0">
              <a:ln>
                <a:noFill/>
              </a:ln>
              <a:solidFill>
                <a:schemeClr val="bg2">
                  <a:lumMod val="10000"/>
                </a:schemeClr>
              </a:solidFill>
              <a:effectLst/>
              <a:uFillTx/>
              <a:latin typeface="+mn-lt"/>
              <a:ea typeface="+mn-ea"/>
              <a:cs typeface="+mn-cs"/>
              <a:sym typeface="Helvetica Neue"/>
            </a:endParaRPr>
          </a:p>
        </p:txBody>
      </p:sp>
      <p:pic>
        <p:nvPicPr>
          <p:cNvPr id="23" name="Рисунок 22"/>
          <p:cNvPicPr>
            <a:picLocks noChangeAspect="1"/>
          </p:cNvPicPr>
          <p:nvPr/>
        </p:nvPicPr>
        <p:blipFill>
          <a:blip r:embed="rId16">
            <a:extLst>
              <a:ext uri="{BEBA8EAE-BF5A-486C-A8C5-ECC9F3942E4B}">
                <a14:imgProps xmlns:a14="http://schemas.microsoft.com/office/drawing/2010/main">
                  <a14:imgLayer r:embed="rId17">
                    <a14:imgEffect>
                      <a14:backgroundRemoval t="10000" b="98148" l="6944" r="90000"/>
                    </a14:imgEffect>
                  </a14:imgLayer>
                </a14:imgProps>
              </a:ext>
              <a:ext uri="{28A0092B-C50C-407E-A947-70E740481C1C}">
                <a14:useLocalDpi xmlns:a14="http://schemas.microsoft.com/office/drawing/2010/main" val="0"/>
              </a:ext>
            </a:extLst>
          </a:blip>
          <a:stretch>
            <a:fillRect/>
          </a:stretch>
        </p:blipFill>
        <p:spPr>
          <a:xfrm>
            <a:off x="1574606" y="11840483"/>
            <a:ext cx="1648611" cy="1236458"/>
          </a:xfrm>
          <a:prstGeom prst="rect">
            <a:avLst/>
          </a:prstGeom>
        </p:spPr>
      </p:pic>
      <p:sp>
        <p:nvSpPr>
          <p:cNvPr id="26" name="TextBox 25"/>
          <p:cNvSpPr txBox="1"/>
          <p:nvPr/>
        </p:nvSpPr>
        <p:spPr>
          <a:xfrm>
            <a:off x="1354795" y="10999227"/>
            <a:ext cx="208823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uk-UA" sz="2400" b="0" i="0" u="none" strike="noStrike" cap="none" spc="0" normalizeH="0" baseline="0" dirty="0" smtClean="0">
                <a:ln>
                  <a:noFill/>
                </a:ln>
                <a:solidFill>
                  <a:schemeClr val="bg2">
                    <a:lumMod val="10000"/>
                  </a:schemeClr>
                </a:solidFill>
                <a:effectLst/>
                <a:uFillTx/>
                <a:latin typeface="+mn-lt"/>
                <a:ea typeface="+mn-ea"/>
                <a:cs typeface="+mn-cs"/>
                <a:sym typeface="Helvetica Neue"/>
              </a:rPr>
              <a:t>СТАТУС ВАКАНСІЇ</a:t>
            </a:r>
            <a:endParaRPr kumimoji="0" lang="uk-UA" sz="2400" b="0" i="0" u="none" strike="noStrike" cap="none" spc="0" normalizeH="0" baseline="0" dirty="0">
              <a:ln>
                <a:noFill/>
              </a:ln>
              <a:solidFill>
                <a:schemeClr val="bg2">
                  <a:lumMod val="10000"/>
                </a:schemeClr>
              </a:solidFill>
              <a:effectLst/>
              <a:uFillTx/>
              <a:latin typeface="+mn-lt"/>
              <a:ea typeface="+mn-ea"/>
              <a:cs typeface="+mn-cs"/>
              <a:sym typeface="Helvetica Neue"/>
            </a:endParaRPr>
          </a:p>
        </p:txBody>
      </p:sp>
      <p:graphicFrame>
        <p:nvGraphicFramePr>
          <p:cNvPr id="27" name="Схема 26"/>
          <p:cNvGraphicFramePr/>
          <p:nvPr>
            <p:extLst>
              <p:ext uri="{D42A27DB-BD31-4B8C-83A1-F6EECF244321}">
                <p14:modId xmlns:p14="http://schemas.microsoft.com/office/powerpoint/2010/main" val="3235384351"/>
              </p:ext>
            </p:extLst>
          </p:nvPr>
        </p:nvGraphicFramePr>
        <p:xfrm>
          <a:off x="3325580" y="11320261"/>
          <a:ext cx="5382888" cy="201845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nvGrpSpPr>
          <p:cNvPr id="28" name="Групувати 27"/>
          <p:cNvGrpSpPr/>
          <p:nvPr/>
        </p:nvGrpSpPr>
        <p:grpSpPr>
          <a:xfrm>
            <a:off x="10562050" y="9374022"/>
            <a:ext cx="5766273" cy="3376818"/>
            <a:chOff x="10392507" y="9313829"/>
            <a:chExt cx="5766273" cy="3376818"/>
          </a:xfrm>
        </p:grpSpPr>
        <p:sp>
          <p:nvSpPr>
            <p:cNvPr id="25" name="Штрихова стрілка вправо 24"/>
            <p:cNvSpPr/>
            <p:nvPr/>
          </p:nvSpPr>
          <p:spPr>
            <a:xfrm>
              <a:off x="10392507" y="9820098"/>
              <a:ext cx="4967843" cy="2870549"/>
            </a:xfrm>
            <a:prstGeom prst="striped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4" name="TextBox 23"/>
            <p:cNvSpPr txBox="1"/>
            <p:nvPr/>
          </p:nvSpPr>
          <p:spPr>
            <a:xfrm>
              <a:off x="10857131" y="10667914"/>
              <a:ext cx="3688368"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uk-UA" sz="2400" b="1" i="0" u="none" strike="noStrike" cap="none" spc="0" normalizeH="0" baseline="0" dirty="0" smtClean="0">
                  <a:ln>
                    <a:noFill/>
                  </a:ln>
                  <a:solidFill>
                    <a:srgbClr val="002060"/>
                  </a:solidFill>
                  <a:effectLst/>
                  <a:uFillTx/>
                  <a:latin typeface="+mn-lt"/>
                  <a:ea typeface="+mn-ea"/>
                  <a:cs typeface="+mn-cs"/>
                  <a:sym typeface="Helvetica Neue"/>
                </a:rPr>
                <a:t>167</a:t>
              </a:r>
            </a:p>
            <a:p>
              <a:pPr marL="0" marR="0" indent="0" algn="ctr" defTabSz="2438338" rtl="0" fontAlgn="auto" latinLnBrk="0" hangingPunct="0">
                <a:lnSpc>
                  <a:spcPct val="100000"/>
                </a:lnSpc>
                <a:spcBef>
                  <a:spcPts val="0"/>
                </a:spcBef>
                <a:spcAft>
                  <a:spcPts val="0"/>
                </a:spcAft>
                <a:buClrTx/>
                <a:buSzTx/>
                <a:buFontTx/>
                <a:buNone/>
                <a:tabLst/>
              </a:pPr>
              <a:r>
                <a:rPr lang="uk-UA" dirty="0">
                  <a:solidFill>
                    <a:srgbClr val="002060"/>
                  </a:solidFill>
                </a:rPr>
                <a:t>п</a:t>
              </a:r>
              <a:r>
                <a:rPr lang="uk-UA" dirty="0" smtClean="0">
                  <a:solidFill>
                    <a:srgbClr val="002060"/>
                  </a:solidFill>
                </a:rPr>
                <a:t>осад, в яких визначений переможець</a:t>
              </a:r>
              <a:endParaRPr kumimoji="0" lang="uk-UA" sz="2400" b="0" i="0" u="none" strike="noStrike" cap="none" spc="0" normalizeH="0" baseline="0" dirty="0">
                <a:ln>
                  <a:noFill/>
                </a:ln>
                <a:solidFill>
                  <a:srgbClr val="002060"/>
                </a:solidFill>
                <a:effectLst/>
                <a:uFillTx/>
                <a:sym typeface="Helvetica Neue"/>
              </a:endParaRPr>
            </a:p>
          </p:txBody>
        </p:sp>
        <p:pic>
          <p:nvPicPr>
            <p:cNvPr id="13" name="Рисунок 12"/>
            <p:cNvPicPr>
              <a:picLocks noChangeAspect="1"/>
            </p:cNvPicPr>
            <p:nvPr/>
          </p:nvPicPr>
          <p:blipFill rotWithShape="1">
            <a:blip r:embed="rId23">
              <a:extLst>
                <a:ext uri="{BEBA8EAE-BF5A-486C-A8C5-ECC9F3942E4B}">
                  <a14:imgProps xmlns:a14="http://schemas.microsoft.com/office/drawing/2010/main">
                    <a14:imgLayer r:embed="rId24">
                      <a14:imgEffect>
                        <a14:backgroundRemoval t="3333" b="98000" l="20333" r="72000">
                          <a14:foregroundMark x1="44000" y1="59000" x2="44000" y2="59000"/>
                          <a14:foregroundMark x1="48333" y1="33667" x2="48333" y2="33667"/>
                          <a14:foregroundMark x1="48667" y1="57333" x2="48667" y2="57333"/>
                          <a14:foregroundMark x1="53333" y1="74333" x2="53333" y2="74333"/>
                          <a14:foregroundMark x1="54667" y1="92000" x2="54667" y2="92000"/>
                          <a14:backgroundMark x1="47667" y1="93667" x2="47667" y2="93667"/>
                        </a14:backgroundRemoval>
                      </a14:imgEffect>
                    </a14:imgLayer>
                  </a14:imgProps>
                </a:ext>
                <a:ext uri="{28A0092B-C50C-407E-A947-70E740481C1C}">
                  <a14:useLocalDpi xmlns:a14="http://schemas.microsoft.com/office/drawing/2010/main" val="0"/>
                </a:ext>
              </a:extLst>
            </a:blip>
            <a:srcRect l="18127" r="28153"/>
            <a:stretch/>
          </p:blipFill>
          <p:spPr>
            <a:xfrm>
              <a:off x="13983596" y="9313829"/>
              <a:ext cx="2175184" cy="3328681"/>
            </a:xfrm>
            <a:prstGeom prst="rect">
              <a:avLst/>
            </a:prstGeom>
          </p:spPr>
        </p:pic>
      </p:grpSp>
      <p:sp>
        <p:nvSpPr>
          <p:cNvPr id="29" name="Прямоугольник 3"/>
          <p:cNvSpPr/>
          <p:nvPr/>
        </p:nvSpPr>
        <p:spPr>
          <a:xfrm>
            <a:off x="15936416" y="536452"/>
            <a:ext cx="4886617"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3200" b="1" i="0" u="none" strike="noStrike" kern="0" cap="all" spc="0" normalizeH="0" baseline="0" noProof="0" dirty="0" smtClean="0">
                <a:ln w="9000" cmpd="sng">
                  <a:solidFill>
                    <a:srgbClr val="FFD932">
                      <a:shade val="50000"/>
                      <a:satMod val="120000"/>
                    </a:srgbClr>
                  </a:solidFill>
                  <a:prstDash val="solid"/>
                </a:ln>
                <a:solidFill>
                  <a:srgbClr val="00B0F0"/>
                </a:solidFill>
                <a:effectLst>
                  <a:reflection blurRad="12700" stA="28000" endPos="45000" dist="1000" dir="5400000" sy="-100000" algn="bl" rotWithShape="0"/>
                </a:effectLst>
                <a:uLnTx/>
                <a:uFillTx/>
              </a:rPr>
              <a:t>Добір персоналу</a:t>
            </a:r>
          </a:p>
        </p:txBody>
      </p:sp>
    </p:spTree>
    <p:extLst>
      <p:ext uri="{BB962C8B-B14F-4D97-AF65-F5344CB8AC3E}">
        <p14:creationId xmlns:p14="http://schemas.microsoft.com/office/powerpoint/2010/main" val="418061466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Рисунок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67576" y="10161203"/>
            <a:ext cx="3816424" cy="2862318"/>
          </a:xfrm>
          <a:prstGeom prst="rect">
            <a:avLst/>
          </a:prstGeom>
        </p:spPr>
      </p:pic>
      <p:pic>
        <p:nvPicPr>
          <p:cNvPr id="151" name="Image" descr="Image"/>
          <p:cNvPicPr>
            <a:picLocks noChangeAspect="1"/>
          </p:cNvPicPr>
          <p:nvPr/>
        </p:nvPicPr>
        <p:blipFill>
          <a:blip r:embed="rId3">
            <a:extLst/>
          </a:blip>
          <a:stretch>
            <a:fillRect/>
          </a:stretch>
        </p:blipFill>
        <p:spPr>
          <a:xfrm>
            <a:off x="526705" y="377282"/>
            <a:ext cx="4500499" cy="1058940"/>
          </a:xfrm>
          <a:prstGeom prst="rect">
            <a:avLst/>
          </a:prstGeom>
          <a:ln w="12700">
            <a:miter lim="400000"/>
          </a:ln>
        </p:spPr>
      </p:pic>
      <p:sp>
        <p:nvSpPr>
          <p:cNvPr id="2" name="Прямокутник 1"/>
          <p:cNvSpPr/>
          <p:nvPr/>
        </p:nvSpPr>
        <p:spPr>
          <a:xfrm>
            <a:off x="11475944" y="665053"/>
            <a:ext cx="8800807"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3200" b="1" i="0" u="none" strike="noStrike" kern="0" cap="all" spc="0" normalizeH="0" baseline="0" noProof="0" dirty="0" smtClean="0">
                <a:ln w="9000" cmpd="sng">
                  <a:solidFill>
                    <a:srgbClr val="FFD932">
                      <a:shade val="50000"/>
                      <a:satMod val="120000"/>
                    </a:srgbClr>
                  </a:solidFill>
                  <a:prstDash val="solid"/>
                </a:ln>
                <a:solidFill>
                  <a:srgbClr val="00B0F0"/>
                </a:solidFill>
                <a:effectLst>
                  <a:reflection blurRad="12700" stA="28000" endPos="45000" dist="1000" dir="5400000" sy="-100000" algn="bl" rotWithShape="0"/>
                </a:effectLst>
                <a:uLnTx/>
                <a:uFillTx/>
              </a:rPr>
              <a:t>Професійний розвиток ТА НАВЧАННЯ</a:t>
            </a:r>
            <a:endParaRPr kumimoji="0" lang="uk-UA" sz="3200" b="1" i="0" u="none" strike="noStrike" kern="0" cap="all" spc="0" normalizeH="0" baseline="0" noProof="0" dirty="0">
              <a:ln w="9000" cmpd="sng">
                <a:solidFill>
                  <a:srgbClr val="FFD932">
                    <a:shade val="50000"/>
                    <a:satMod val="120000"/>
                  </a:srgbClr>
                </a:solidFill>
                <a:prstDash val="solid"/>
              </a:ln>
              <a:solidFill>
                <a:srgbClr val="00B0F0"/>
              </a:solidFill>
              <a:effectLst>
                <a:reflection blurRad="12700" stA="28000" endPos="45000" dist="1000" dir="5400000" sy="-100000" algn="bl" rotWithShape="0"/>
              </a:effectLst>
              <a:uLnTx/>
              <a:uFillTx/>
            </a:endParaRPr>
          </a:p>
        </p:txBody>
      </p:sp>
      <p:sp>
        <p:nvSpPr>
          <p:cNvPr id="3" name="Округлений прямокутник 2"/>
          <p:cNvSpPr/>
          <p:nvPr/>
        </p:nvSpPr>
        <p:spPr>
          <a:xfrm>
            <a:off x="13890316" y="4103120"/>
            <a:ext cx="4104456" cy="658336"/>
          </a:xfrm>
          <a:prstGeom prst="roundRect">
            <a:avLst/>
          </a:prstGeom>
          <a:solidFill>
            <a:schemeClr val="accent1">
              <a:lumMod val="60000"/>
              <a:lumOff val="4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uk-UA" sz="3200" b="0" i="0" u="none" strike="noStrike" cap="none" spc="0" normalizeH="0" baseline="0" dirty="0" smtClean="0">
                <a:ln>
                  <a:noFill/>
                </a:ln>
                <a:solidFill>
                  <a:schemeClr val="tx1">
                    <a:lumMod val="50000"/>
                  </a:schemeClr>
                </a:solidFill>
                <a:effectLst/>
                <a:uFillTx/>
                <a:latin typeface="Helvetica Neue Medium"/>
                <a:ea typeface="Helvetica Neue Medium"/>
                <a:cs typeface="Helvetica Neue Medium"/>
                <a:sym typeface="Helvetica Neue Medium"/>
              </a:rPr>
              <a:t>САМООСВІТА</a:t>
            </a:r>
            <a:endParaRPr kumimoji="0" lang="uk-UA" sz="3200" b="0" i="0" u="none" strike="noStrike" cap="none" spc="0" normalizeH="0" baseline="0" dirty="0">
              <a:ln>
                <a:noFill/>
              </a:ln>
              <a:solidFill>
                <a:schemeClr val="tx1">
                  <a:lumMod val="50000"/>
                </a:schemeClr>
              </a:solidFill>
              <a:effectLst/>
              <a:uFillTx/>
              <a:latin typeface="Helvetica Neue Medium"/>
              <a:ea typeface="Helvetica Neue Medium"/>
              <a:cs typeface="Helvetica Neue Medium"/>
              <a:sym typeface="Helvetica Neue Medium"/>
            </a:endParaRPr>
          </a:p>
        </p:txBody>
      </p:sp>
      <p:cxnSp>
        <p:nvCxnSpPr>
          <p:cNvPr id="10" name="Пряма зі стрілкою 9"/>
          <p:cNvCxnSpPr>
            <a:endCxn id="52" idx="0"/>
          </p:cNvCxnSpPr>
          <p:nvPr/>
        </p:nvCxnSpPr>
        <p:spPr>
          <a:xfrm flipH="1">
            <a:off x="12794193" y="4432288"/>
            <a:ext cx="1096123" cy="733228"/>
          </a:xfrm>
          <a:prstGeom prst="straightConnector1">
            <a:avLst/>
          </a:prstGeom>
          <a:noFill/>
          <a:ln w="19050" cap="flat">
            <a:solidFill>
              <a:srgbClr val="000000"/>
            </a:solidFill>
            <a:prstDash val="dash"/>
            <a:miter lim="400000"/>
            <a:headEnd type="none" w="med" len="med"/>
            <a:tailEnd type="triangle" w="med" len="med"/>
          </a:ln>
          <a:effectLst/>
          <a:sp3d/>
        </p:spPr>
        <p:style>
          <a:lnRef idx="0">
            <a:scrgbClr r="0" g="0" b="0"/>
          </a:lnRef>
          <a:fillRef idx="0">
            <a:scrgbClr r="0" g="0" b="0"/>
          </a:fillRef>
          <a:effectRef idx="0">
            <a:scrgbClr r="0" g="0" b="0"/>
          </a:effectRef>
          <a:fontRef idx="none"/>
        </p:style>
      </p:cxnSp>
      <p:sp>
        <p:nvSpPr>
          <p:cNvPr id="21" name="Округлений прямокутник 20"/>
          <p:cNvSpPr/>
          <p:nvPr/>
        </p:nvSpPr>
        <p:spPr>
          <a:xfrm>
            <a:off x="6000463" y="11339195"/>
            <a:ext cx="14284613" cy="522129"/>
          </a:xfrm>
          <a:prstGeom prst="roundRect">
            <a:avLst/>
          </a:prstGeom>
          <a:solidFill>
            <a:schemeClr val="accent1">
              <a:lumMod val="60000"/>
              <a:lumOff val="4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uk-UA" b="1" i="0" u="none" strike="noStrike" cap="none" spc="0" normalizeH="0" baseline="0" dirty="0" smtClean="0">
                <a:ln>
                  <a:noFill/>
                </a:ln>
                <a:solidFill>
                  <a:schemeClr val="tx1">
                    <a:lumMod val="50000"/>
                  </a:schemeClr>
                </a:solidFill>
                <a:effectLst/>
                <a:uFillTx/>
                <a:latin typeface="Helvetica Neue Medium"/>
                <a:ea typeface="Helvetica Neue Medium"/>
                <a:cs typeface="Helvetica Neue Medium"/>
                <a:sym typeface="Helvetica Neue Medium"/>
              </a:rPr>
              <a:t>Проведено 19 внутрішніх навчань згідно Тематичного плану внутрішніх навчань</a:t>
            </a:r>
            <a:r>
              <a:rPr kumimoji="0" lang="uk-UA" b="1" i="0" u="none" strike="noStrike" cap="none" spc="0" normalizeH="0" dirty="0" smtClean="0">
                <a:ln>
                  <a:noFill/>
                </a:ln>
                <a:solidFill>
                  <a:schemeClr val="tx1">
                    <a:lumMod val="50000"/>
                  </a:schemeClr>
                </a:solidFill>
                <a:effectLst/>
                <a:uFillTx/>
                <a:latin typeface="Helvetica Neue Medium"/>
                <a:ea typeface="Helvetica Neue Medium"/>
                <a:cs typeface="Helvetica Neue Medium"/>
                <a:sym typeface="Helvetica Neue Medium"/>
              </a:rPr>
              <a:t> на 2021 рік</a:t>
            </a:r>
            <a:endParaRPr kumimoji="0" lang="uk-UA" b="1" i="0" u="none" strike="noStrike" cap="none" spc="0" normalizeH="0" baseline="0" dirty="0">
              <a:ln>
                <a:noFill/>
              </a:ln>
              <a:solidFill>
                <a:schemeClr val="tx1">
                  <a:lumMod val="50000"/>
                </a:schemeClr>
              </a:solidFill>
              <a:effectLst/>
              <a:uFillTx/>
              <a:latin typeface="Helvetica Neue Medium"/>
              <a:ea typeface="Helvetica Neue Medium"/>
              <a:cs typeface="Helvetica Neue Medium"/>
              <a:sym typeface="Helvetica Neue Medium"/>
            </a:endParaRPr>
          </a:p>
        </p:txBody>
      </p:sp>
      <p:graphicFrame>
        <p:nvGraphicFramePr>
          <p:cNvPr id="40" name="Діаграма 39"/>
          <p:cNvGraphicFramePr/>
          <p:nvPr>
            <p:extLst>
              <p:ext uri="{D42A27DB-BD31-4B8C-83A1-F6EECF244321}">
                <p14:modId xmlns:p14="http://schemas.microsoft.com/office/powerpoint/2010/main" val="2258205513"/>
              </p:ext>
            </p:extLst>
          </p:nvPr>
        </p:nvGraphicFramePr>
        <p:xfrm>
          <a:off x="526705" y="2689601"/>
          <a:ext cx="10568294" cy="7079698"/>
        </p:xfrm>
        <a:graphic>
          <a:graphicData uri="http://schemas.openxmlformats.org/drawingml/2006/chart">
            <c:chart xmlns:c="http://schemas.openxmlformats.org/drawingml/2006/chart" xmlns:r="http://schemas.openxmlformats.org/officeDocument/2006/relationships" r:id="rId4"/>
          </a:graphicData>
        </a:graphic>
      </p:graphicFrame>
      <p:sp>
        <p:nvSpPr>
          <p:cNvPr id="49" name="Округлений прямокутник 48"/>
          <p:cNvSpPr/>
          <p:nvPr/>
        </p:nvSpPr>
        <p:spPr>
          <a:xfrm>
            <a:off x="1112985" y="2246214"/>
            <a:ext cx="9073009" cy="1066959"/>
          </a:xfrm>
          <a:prstGeom prst="roundRect">
            <a:avLst/>
          </a:prstGeom>
          <a:solidFill>
            <a:schemeClr val="accent1">
              <a:lumMod val="60000"/>
              <a:lumOff val="4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uk-UA" sz="2800" b="0" i="0" u="none" strike="noStrike" cap="none" spc="0" normalizeH="0" baseline="0" dirty="0" smtClean="0">
                <a:ln>
                  <a:noFill/>
                </a:ln>
                <a:solidFill>
                  <a:schemeClr val="tx1">
                    <a:lumMod val="50000"/>
                  </a:schemeClr>
                </a:solidFill>
                <a:effectLst/>
                <a:uFillTx/>
                <a:latin typeface="Helvetica Neue Medium"/>
                <a:ea typeface="Helvetica Neue Medium"/>
                <a:cs typeface="Helvetica Neue Medium"/>
                <a:sym typeface="Helvetica Neue Medium"/>
              </a:rPr>
              <a:t>Підвищення кваліфікації у І півріччі 2021 року, кількість осіб</a:t>
            </a:r>
            <a:endParaRPr kumimoji="0" lang="uk-UA" sz="2800" b="0" i="0" u="none" strike="noStrike" cap="none" spc="0" normalizeH="0" baseline="0" dirty="0">
              <a:ln>
                <a:noFill/>
              </a:ln>
              <a:solidFill>
                <a:schemeClr val="tx1">
                  <a:lumMod val="50000"/>
                </a:schemeClr>
              </a:solidFill>
              <a:effectLst/>
              <a:uFillTx/>
              <a:latin typeface="Helvetica Neue Medium"/>
              <a:ea typeface="Helvetica Neue Medium"/>
              <a:cs typeface="Helvetica Neue Medium"/>
              <a:sym typeface="Helvetica Neue Medium"/>
            </a:endParaRPr>
          </a:p>
        </p:txBody>
      </p:sp>
      <p:pic>
        <p:nvPicPr>
          <p:cNvPr id="13" name="Picture 2438"/>
          <p:cNvPicPr/>
          <p:nvPr/>
        </p:nvPicPr>
        <p:blipFill>
          <a:blip r:embed="rId5"/>
          <a:stretch>
            <a:fillRect/>
          </a:stretch>
        </p:blipFill>
        <p:spPr>
          <a:xfrm>
            <a:off x="18928874" y="6049350"/>
            <a:ext cx="2507180" cy="836132"/>
          </a:xfrm>
          <a:prstGeom prst="rect">
            <a:avLst/>
          </a:prstGeom>
        </p:spPr>
      </p:pic>
      <p:pic>
        <p:nvPicPr>
          <p:cNvPr id="1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683211" y="4078125"/>
            <a:ext cx="1203730" cy="11896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54918" y="5489552"/>
            <a:ext cx="1562347" cy="1562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51866" y="5325062"/>
            <a:ext cx="1220509" cy="1049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Пряма зі стрілкою 25"/>
          <p:cNvCxnSpPr/>
          <p:nvPr/>
        </p:nvCxnSpPr>
        <p:spPr>
          <a:xfrm flipH="1">
            <a:off x="14359185" y="4822603"/>
            <a:ext cx="1270301" cy="1448122"/>
          </a:xfrm>
          <a:prstGeom prst="straightConnector1">
            <a:avLst/>
          </a:prstGeom>
          <a:noFill/>
          <a:ln w="19050" cap="flat">
            <a:solidFill>
              <a:srgbClr val="000000"/>
            </a:solidFill>
            <a:prstDash val="dash"/>
            <a:miter lim="400000"/>
            <a:headEnd type="none" w="med" len="med"/>
            <a:tailEnd type="triangle" w="med" len="med"/>
          </a:ln>
          <a:effectLst/>
          <a:sp3d/>
        </p:spPr>
        <p:style>
          <a:lnRef idx="0">
            <a:scrgbClr r="0" g="0" b="0"/>
          </a:lnRef>
          <a:fillRef idx="0">
            <a:scrgbClr r="0" g="0" b="0"/>
          </a:fillRef>
          <a:effectRef idx="0">
            <a:scrgbClr r="0" g="0" b="0"/>
          </a:effectRef>
          <a:fontRef idx="none"/>
        </p:style>
      </p:cxnSp>
      <p:cxnSp>
        <p:nvCxnSpPr>
          <p:cNvPr id="28" name="Пряма зі стрілкою 27"/>
          <p:cNvCxnSpPr/>
          <p:nvPr/>
        </p:nvCxnSpPr>
        <p:spPr>
          <a:xfrm>
            <a:off x="16256281" y="4868256"/>
            <a:ext cx="0" cy="657511"/>
          </a:xfrm>
          <a:prstGeom prst="straightConnector1">
            <a:avLst/>
          </a:prstGeom>
          <a:noFill/>
          <a:ln w="19050" cap="flat">
            <a:solidFill>
              <a:srgbClr val="000000"/>
            </a:solidFill>
            <a:prstDash val="dash"/>
            <a:miter lim="400000"/>
            <a:headEnd type="none" w="med" len="med"/>
            <a:tailEnd type="triangle" w="med" len="med"/>
          </a:ln>
          <a:effectLst/>
          <a:sp3d/>
        </p:spPr>
        <p:style>
          <a:lnRef idx="0">
            <a:scrgbClr r="0" g="0" b="0"/>
          </a:lnRef>
          <a:fillRef idx="0">
            <a:scrgbClr r="0" g="0" b="0"/>
          </a:fillRef>
          <a:effectRef idx="0">
            <a:scrgbClr r="0" g="0" b="0"/>
          </a:effectRef>
          <a:fontRef idx="none"/>
        </p:style>
      </p:cxnSp>
      <p:cxnSp>
        <p:nvCxnSpPr>
          <p:cNvPr id="31" name="Пряма зі стрілкою 30"/>
          <p:cNvCxnSpPr>
            <a:endCxn id="16" idx="0"/>
          </p:cNvCxnSpPr>
          <p:nvPr/>
        </p:nvCxnSpPr>
        <p:spPr>
          <a:xfrm>
            <a:off x="17482060" y="4822603"/>
            <a:ext cx="354032" cy="666949"/>
          </a:xfrm>
          <a:prstGeom prst="straightConnector1">
            <a:avLst/>
          </a:prstGeom>
          <a:noFill/>
          <a:ln w="19050" cap="flat">
            <a:solidFill>
              <a:srgbClr val="000000"/>
            </a:solidFill>
            <a:prstDash val="dash"/>
            <a:miter lim="400000"/>
            <a:headEnd type="none" w="med" len="med"/>
            <a:tailEnd type="triangle" w="med" len="med"/>
          </a:ln>
          <a:effectLst/>
          <a:sp3d/>
        </p:spPr>
        <p:style>
          <a:lnRef idx="0">
            <a:scrgbClr r="0" g="0" b="0"/>
          </a:lnRef>
          <a:fillRef idx="0">
            <a:scrgbClr r="0" g="0" b="0"/>
          </a:fillRef>
          <a:effectRef idx="0">
            <a:scrgbClr r="0" g="0" b="0"/>
          </a:effectRef>
          <a:fontRef idx="none"/>
        </p:style>
      </p:cxnSp>
      <p:cxnSp>
        <p:nvCxnSpPr>
          <p:cNvPr id="33" name="Пряма зі стрілкою 32"/>
          <p:cNvCxnSpPr>
            <a:endCxn id="13" idx="0"/>
          </p:cNvCxnSpPr>
          <p:nvPr/>
        </p:nvCxnSpPr>
        <p:spPr>
          <a:xfrm>
            <a:off x="17836092" y="4822603"/>
            <a:ext cx="2346372" cy="1226747"/>
          </a:xfrm>
          <a:prstGeom prst="straightConnector1">
            <a:avLst/>
          </a:prstGeom>
          <a:noFill/>
          <a:ln w="19050" cap="flat">
            <a:solidFill>
              <a:srgbClr val="000000"/>
            </a:solidFill>
            <a:prstDash val="dash"/>
            <a:miter lim="400000"/>
            <a:headEnd type="none" w="med" len="med"/>
            <a:tailEnd type="triangle" w="med" len="med"/>
          </a:ln>
          <a:effectLst/>
          <a:sp3d/>
        </p:spPr>
        <p:style>
          <a:lnRef idx="0">
            <a:scrgbClr r="0" g="0" b="0"/>
          </a:lnRef>
          <a:fillRef idx="0">
            <a:scrgbClr r="0" g="0" b="0"/>
          </a:fillRef>
          <a:effectRef idx="0">
            <a:scrgbClr r="0" g="0" b="0"/>
          </a:effectRef>
          <a:fontRef idx="none"/>
        </p:style>
      </p:cxnSp>
      <p:cxnSp>
        <p:nvCxnSpPr>
          <p:cNvPr id="35" name="Пряма зі стрілкою 34"/>
          <p:cNvCxnSpPr>
            <a:stCxn id="51" idx="2"/>
            <a:endCxn id="15" idx="1"/>
          </p:cNvCxnSpPr>
          <p:nvPr/>
        </p:nvCxnSpPr>
        <p:spPr>
          <a:xfrm>
            <a:off x="18062702" y="4672971"/>
            <a:ext cx="1620509" cy="0"/>
          </a:xfrm>
          <a:prstGeom prst="straightConnector1">
            <a:avLst/>
          </a:prstGeom>
          <a:noFill/>
          <a:ln w="19050" cap="flat">
            <a:solidFill>
              <a:srgbClr val="000000"/>
            </a:solidFill>
            <a:prstDash val="dash"/>
            <a:miter lim="400000"/>
            <a:headEnd type="none" w="med" len="med"/>
            <a:tailEnd type="triangle" w="med" len="med"/>
          </a:ln>
          <a:effectLst/>
          <a:sp3d/>
        </p:spPr>
        <p:style>
          <a:lnRef idx="0">
            <a:scrgbClr r="0" g="0" b="0"/>
          </a:lnRef>
          <a:fillRef idx="0">
            <a:scrgbClr r="0" g="0" b="0"/>
          </a:fillRef>
          <a:effectRef idx="0">
            <a:scrgbClr r="0" g="0" b="0"/>
          </a:effectRef>
          <a:fontRef idx="none"/>
        </p:style>
      </p:cxnSp>
      <p:pic>
        <p:nvPicPr>
          <p:cNvPr id="5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19702" y="2594789"/>
            <a:ext cx="2286000" cy="207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440"/>
          <p:cNvPicPr/>
          <p:nvPr/>
        </p:nvPicPr>
        <p:blipFill>
          <a:blip r:embed="rId10"/>
          <a:stretch>
            <a:fillRect/>
          </a:stretch>
        </p:blipFill>
        <p:spPr>
          <a:xfrm>
            <a:off x="11612879" y="5165516"/>
            <a:ext cx="2362627" cy="648072"/>
          </a:xfrm>
          <a:prstGeom prst="rect">
            <a:avLst/>
          </a:prstGeom>
        </p:spPr>
      </p:pic>
      <p:pic>
        <p:nvPicPr>
          <p:cNvPr id="53" name="Picture 2444"/>
          <p:cNvPicPr/>
          <p:nvPr/>
        </p:nvPicPr>
        <p:blipFill>
          <a:blip r:embed="rId11"/>
          <a:stretch>
            <a:fillRect/>
          </a:stretch>
        </p:blipFill>
        <p:spPr>
          <a:xfrm>
            <a:off x="13088885" y="6387120"/>
            <a:ext cx="2540601" cy="844790"/>
          </a:xfrm>
          <a:prstGeom prst="rect">
            <a:avLst/>
          </a:prstGeom>
        </p:spPr>
      </p:pic>
      <p:pic>
        <p:nvPicPr>
          <p:cNvPr id="58" name="Picture 3"/>
          <p:cNvPicPr>
            <a:picLocks noChangeAspect="1" noChangeArrowheads="1"/>
          </p:cNvPicPr>
          <p:nvPr/>
        </p:nvPicPr>
        <p:blipFill rotWithShape="1">
          <a:blip r:embed="rId12" cstate="print">
            <a:duotone>
              <a:schemeClr val="accent5">
                <a:shade val="45000"/>
                <a:satMod val="135000"/>
              </a:schemeClr>
              <a:prstClr val="white"/>
            </a:duotone>
            <a:extLst>
              <a:ext uri="{28A0092B-C50C-407E-A947-70E740481C1C}">
                <a14:useLocalDpi xmlns:a14="http://schemas.microsoft.com/office/drawing/2010/main" val="0"/>
              </a:ext>
            </a:extLst>
          </a:blip>
          <a:srcRect r="49290"/>
          <a:stretch/>
        </p:blipFill>
        <p:spPr bwMode="auto">
          <a:xfrm>
            <a:off x="13140556" y="1849127"/>
            <a:ext cx="2299787" cy="2189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Стрілка вниз 58"/>
          <p:cNvSpPr/>
          <p:nvPr/>
        </p:nvSpPr>
        <p:spPr>
          <a:xfrm rot="10800000">
            <a:off x="14956152" y="3425844"/>
            <a:ext cx="1963550" cy="677275"/>
          </a:xfrm>
          <a:prstGeom prst="downArrow">
            <a:avLst/>
          </a:prstGeom>
          <a:solidFill>
            <a:schemeClr val="accent1">
              <a:lumMod val="60000"/>
              <a:lumOff val="4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5" name="TextBox 54"/>
          <p:cNvSpPr txBox="1"/>
          <p:nvPr/>
        </p:nvSpPr>
        <p:spPr>
          <a:xfrm>
            <a:off x="14525231" y="2923143"/>
            <a:ext cx="283462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uk-UA" sz="2800" b="1" i="0" u="none" strike="noStrike" cap="none" spc="0" normalizeH="0" baseline="0" dirty="0" smtClean="0">
                <a:ln>
                  <a:noFill/>
                </a:ln>
                <a:solidFill>
                  <a:schemeClr val="tx1">
                    <a:lumMod val="50000"/>
                  </a:schemeClr>
                </a:solidFill>
                <a:effectLst/>
                <a:uFillTx/>
                <a:latin typeface="+mn-lt"/>
                <a:ea typeface="+mn-ea"/>
                <a:cs typeface="+mn-cs"/>
                <a:sym typeface="Helvetica Neue"/>
              </a:rPr>
              <a:t>491 сертифікат</a:t>
            </a:r>
            <a:endParaRPr kumimoji="0" lang="uk-UA" sz="2800" b="1" i="0" u="none" strike="noStrike" cap="none" spc="0" normalizeH="0" baseline="0" dirty="0">
              <a:ln>
                <a:noFill/>
              </a:ln>
              <a:solidFill>
                <a:schemeClr val="tx1">
                  <a:lumMod val="50000"/>
                </a:schemeClr>
              </a:solidFill>
              <a:effectLst/>
              <a:uFillTx/>
              <a:latin typeface="+mn-lt"/>
              <a:ea typeface="+mn-ea"/>
              <a:cs typeface="+mn-cs"/>
              <a:sym typeface="Helvetica Neue"/>
            </a:endParaRPr>
          </a:p>
        </p:txBody>
      </p:sp>
      <p:pic>
        <p:nvPicPr>
          <p:cNvPr id="60" name="Рисунок 5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12985" y="9698633"/>
            <a:ext cx="4876800" cy="2743200"/>
          </a:xfrm>
          <a:prstGeom prst="rect">
            <a:avLst/>
          </a:prstGeom>
        </p:spPr>
      </p:pic>
      <p:pic>
        <p:nvPicPr>
          <p:cNvPr id="61" name="Рисунок 60"/>
          <p:cNvPicPr>
            <a:picLocks noChangeAspect="1"/>
          </p:cNvPicPr>
          <p:nvPr/>
        </p:nvPicPr>
        <p:blipFill>
          <a:blip r:embed="rId14">
            <a:extLst>
              <a:ext uri="{BEBA8EAE-BF5A-486C-A8C5-ECC9F3942E4B}">
                <a14:imgProps xmlns:a14="http://schemas.microsoft.com/office/drawing/2010/main">
                  <a14:imgLayer r:embed="rId15">
                    <a14:imgEffect>
                      <a14:backgroundRemoval t="2105" b="100000" l="2174" r="89614"/>
                    </a14:imgEffect>
                  </a14:imgLayer>
                </a14:imgProps>
              </a:ext>
              <a:ext uri="{28A0092B-C50C-407E-A947-70E740481C1C}">
                <a14:useLocalDpi xmlns:a14="http://schemas.microsoft.com/office/drawing/2010/main" val="0"/>
              </a:ext>
            </a:extLst>
          </a:blip>
          <a:stretch>
            <a:fillRect/>
          </a:stretch>
        </p:blipFill>
        <p:spPr>
          <a:xfrm>
            <a:off x="20760952" y="164182"/>
            <a:ext cx="4520833" cy="3112168"/>
          </a:xfrm>
          <a:prstGeom prst="rect">
            <a:avLst/>
          </a:prstGeom>
        </p:spPr>
      </p:pic>
      <p:sp>
        <p:nvSpPr>
          <p:cNvPr id="27" name="Округлений прямокутник 26"/>
          <p:cNvSpPr/>
          <p:nvPr/>
        </p:nvSpPr>
        <p:spPr>
          <a:xfrm>
            <a:off x="6639997" y="10404037"/>
            <a:ext cx="10414921" cy="522129"/>
          </a:xfrm>
          <a:prstGeom prst="roundRect">
            <a:avLst/>
          </a:prstGeom>
          <a:solidFill>
            <a:schemeClr val="accent1">
              <a:lumMod val="60000"/>
              <a:lumOff val="4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uk-UA" b="1" i="0" u="none" strike="noStrike" cap="none" spc="0" normalizeH="0" baseline="0" dirty="0" smtClean="0">
                <a:ln>
                  <a:noFill/>
                </a:ln>
                <a:solidFill>
                  <a:schemeClr val="tx1">
                    <a:lumMod val="50000"/>
                  </a:schemeClr>
                </a:solidFill>
                <a:effectLst/>
                <a:uFillTx/>
                <a:latin typeface="Helvetica Neue Medium"/>
                <a:ea typeface="Helvetica Neue Medium"/>
                <a:cs typeface="Helvetica Neue Medium"/>
                <a:sym typeface="Helvetica Neue Medium"/>
              </a:rPr>
              <a:t>Проведено 5 тренінгів міжнародними експертами</a:t>
            </a:r>
            <a:endParaRPr kumimoji="0" lang="uk-UA" b="1" i="0" u="none" strike="noStrike" cap="none" spc="0" normalizeH="0" baseline="0" dirty="0">
              <a:ln>
                <a:noFill/>
              </a:ln>
              <a:solidFill>
                <a:schemeClr val="tx1">
                  <a:lumMod val="50000"/>
                </a:schemeClr>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28907574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088544" y="331212"/>
            <a:ext cx="6667500" cy="584775"/>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3200" b="1" i="0" u="none" strike="noStrike" kern="0" cap="all" spc="0" normalizeH="0" baseline="0" noProof="0" dirty="0" smtClean="0">
                <a:ln w="9000" cmpd="sng">
                  <a:solidFill>
                    <a:srgbClr val="FFD932">
                      <a:shade val="50000"/>
                      <a:satMod val="120000"/>
                    </a:srgbClr>
                  </a:solidFill>
                  <a:prstDash val="solid"/>
                </a:ln>
                <a:solidFill>
                  <a:srgbClr val="00B0F0"/>
                </a:solidFill>
                <a:effectLst>
                  <a:reflection blurRad="12700" stA="28000" endPos="45000" dist="1000" dir="5400000" sy="-100000" algn="bl" rotWithShape="0"/>
                </a:effectLst>
                <a:uLnTx/>
                <a:uFillTx/>
              </a:rPr>
              <a:t>МОТИВАЦІЯ ПЕРСОНАЛУ</a:t>
            </a:r>
          </a:p>
        </p:txBody>
      </p:sp>
      <p:cxnSp>
        <p:nvCxnSpPr>
          <p:cNvPr id="5" name="Пряма зі стрілкою 4"/>
          <p:cNvCxnSpPr/>
          <p:nvPr/>
        </p:nvCxnSpPr>
        <p:spPr>
          <a:xfrm flipH="1" flipV="1">
            <a:off x="7007424" y="2753544"/>
            <a:ext cx="2241958" cy="2194920"/>
          </a:xfrm>
          <a:prstGeom prst="straightConnector1">
            <a:avLst/>
          </a:prstGeom>
          <a:ln w="12700">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99" y="266700"/>
            <a:ext cx="3623129" cy="866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062" y="972408"/>
            <a:ext cx="2178914" cy="29575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9685" y="1368600"/>
            <a:ext cx="1920601" cy="2400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79898" y="9118745"/>
            <a:ext cx="3945494" cy="27976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9612" y="7513512"/>
            <a:ext cx="2177666" cy="21671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84488" y="8965753"/>
            <a:ext cx="2040039" cy="27263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8509" y="9118745"/>
            <a:ext cx="1942467" cy="26834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0296" y="4749835"/>
            <a:ext cx="3420366" cy="25562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93987" y="4702759"/>
            <a:ext cx="2278736" cy="26504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Прямоугольник 2"/>
          <p:cNvSpPr/>
          <p:nvPr/>
        </p:nvSpPr>
        <p:spPr>
          <a:xfrm>
            <a:off x="9928560" y="464576"/>
            <a:ext cx="3335462" cy="1015663"/>
          </a:xfrm>
          <a:prstGeom prst="rect">
            <a:avLst/>
          </a:prstGeom>
        </p:spPr>
        <p:txBody>
          <a:bodyPr wrap="square">
            <a:spAutoFit/>
          </a:bodyPr>
          <a:lstStyle/>
          <a:p>
            <a:pPr algn="ctr"/>
            <a:r>
              <a:rPr lang="ru-RU" sz="2200" i="1" dirty="0" smtClean="0"/>
              <a:t>Грамотою Верховною Ради України - </a:t>
            </a:r>
            <a:r>
              <a:rPr lang="ru-RU" sz="2200" b="1" i="1" dirty="0" smtClean="0"/>
              <a:t>12 </a:t>
            </a:r>
            <a:endParaRPr lang="ru-RU" sz="2200" b="1" i="1" dirty="0"/>
          </a:p>
          <a:p>
            <a:endParaRPr lang="ru-RU" sz="1600" dirty="0"/>
          </a:p>
        </p:txBody>
      </p:sp>
      <p:sp>
        <p:nvSpPr>
          <p:cNvPr id="18" name="Прямоугольник 4"/>
          <p:cNvSpPr/>
          <p:nvPr/>
        </p:nvSpPr>
        <p:spPr>
          <a:xfrm>
            <a:off x="2488445" y="1676510"/>
            <a:ext cx="2068614" cy="1785104"/>
          </a:xfrm>
          <a:prstGeom prst="rect">
            <a:avLst/>
          </a:prstGeom>
        </p:spPr>
        <p:txBody>
          <a:bodyPr wrap="square">
            <a:spAutoFit/>
          </a:bodyPr>
          <a:lstStyle/>
          <a:p>
            <a:pPr algn="ctr"/>
            <a:r>
              <a:rPr lang="uk-UA" sz="2200" i="1" dirty="0" smtClean="0"/>
              <a:t>Почесною грамотою </a:t>
            </a:r>
          </a:p>
          <a:p>
            <a:pPr algn="ctr"/>
            <a:r>
              <a:rPr lang="uk-UA" sz="2200" i="1" dirty="0" smtClean="0"/>
              <a:t>Кабінету Міністрів України - </a:t>
            </a:r>
            <a:r>
              <a:rPr lang="uk-UA" sz="2200" b="1" i="1" dirty="0" smtClean="0"/>
              <a:t>9</a:t>
            </a:r>
            <a:endParaRPr lang="uk-UA" sz="2200" b="1" i="1" dirty="0"/>
          </a:p>
        </p:txBody>
      </p:sp>
      <p:sp>
        <p:nvSpPr>
          <p:cNvPr id="19" name="Прямоугольник 5"/>
          <p:cNvSpPr/>
          <p:nvPr/>
        </p:nvSpPr>
        <p:spPr>
          <a:xfrm>
            <a:off x="9496494" y="12055120"/>
            <a:ext cx="4312302" cy="430887"/>
          </a:xfrm>
          <a:prstGeom prst="rect">
            <a:avLst/>
          </a:prstGeom>
        </p:spPr>
        <p:txBody>
          <a:bodyPr wrap="square">
            <a:spAutoFit/>
          </a:bodyPr>
          <a:lstStyle/>
          <a:p>
            <a:r>
              <a:rPr lang="uk-UA" sz="2200" i="1" dirty="0"/>
              <a:t>Почесною </a:t>
            </a:r>
            <a:r>
              <a:rPr lang="uk-UA" sz="2200" i="1" dirty="0" smtClean="0"/>
              <a:t>грамотою ДПС </a:t>
            </a:r>
            <a:r>
              <a:rPr lang="uk-UA" sz="2200" dirty="0" smtClean="0"/>
              <a:t>- </a:t>
            </a:r>
            <a:r>
              <a:rPr lang="uk-UA" sz="2200" b="1" i="1" dirty="0" smtClean="0"/>
              <a:t>22</a:t>
            </a:r>
            <a:endParaRPr lang="uk-UA" sz="2200" b="1" i="1" dirty="0"/>
          </a:p>
        </p:txBody>
      </p:sp>
      <p:sp>
        <p:nvSpPr>
          <p:cNvPr id="20" name="Прямоугольник 6"/>
          <p:cNvSpPr/>
          <p:nvPr/>
        </p:nvSpPr>
        <p:spPr>
          <a:xfrm>
            <a:off x="4271120" y="12055120"/>
            <a:ext cx="3024336" cy="430887"/>
          </a:xfrm>
          <a:prstGeom prst="rect">
            <a:avLst/>
          </a:prstGeom>
        </p:spPr>
        <p:txBody>
          <a:bodyPr wrap="square">
            <a:spAutoFit/>
          </a:bodyPr>
          <a:lstStyle/>
          <a:p>
            <a:r>
              <a:rPr lang="uk-UA" sz="2200" i="1" dirty="0" smtClean="0"/>
              <a:t>Грамотою ДПС </a:t>
            </a:r>
            <a:r>
              <a:rPr lang="uk-UA" sz="2200" i="1" dirty="0"/>
              <a:t>- </a:t>
            </a:r>
            <a:r>
              <a:rPr lang="uk-UA" sz="2200" b="1" i="1" dirty="0" smtClean="0"/>
              <a:t>33</a:t>
            </a:r>
            <a:endParaRPr lang="uk-UA" sz="2200" b="1" i="1" dirty="0"/>
          </a:p>
        </p:txBody>
      </p:sp>
      <p:sp>
        <p:nvSpPr>
          <p:cNvPr id="21" name="Прямоугольник 7"/>
          <p:cNvSpPr/>
          <p:nvPr/>
        </p:nvSpPr>
        <p:spPr>
          <a:xfrm>
            <a:off x="16414614" y="12051590"/>
            <a:ext cx="2774464" cy="430887"/>
          </a:xfrm>
          <a:prstGeom prst="rect">
            <a:avLst/>
          </a:prstGeom>
        </p:spPr>
        <p:txBody>
          <a:bodyPr wrap="square">
            <a:spAutoFit/>
          </a:bodyPr>
          <a:lstStyle/>
          <a:p>
            <a:r>
              <a:rPr lang="uk-UA" sz="2200" i="1" dirty="0" smtClean="0"/>
              <a:t>Подякою</a:t>
            </a:r>
            <a:r>
              <a:rPr lang="uk-UA" sz="2200" i="1" dirty="0"/>
              <a:t> </a:t>
            </a:r>
            <a:r>
              <a:rPr lang="uk-UA" sz="2200" i="1" dirty="0" smtClean="0"/>
              <a:t>ДПС </a:t>
            </a:r>
            <a:r>
              <a:rPr lang="uk-UA" sz="2200" i="1" dirty="0"/>
              <a:t>- </a:t>
            </a:r>
            <a:r>
              <a:rPr lang="uk-UA" sz="2200" b="1" i="1" dirty="0" smtClean="0"/>
              <a:t>612</a:t>
            </a:r>
            <a:endParaRPr lang="uk-UA" sz="2200" b="1" i="1" dirty="0"/>
          </a:p>
        </p:txBody>
      </p:sp>
      <p:sp>
        <p:nvSpPr>
          <p:cNvPr id="22" name="Прямоугольник 8"/>
          <p:cNvSpPr/>
          <p:nvPr/>
        </p:nvSpPr>
        <p:spPr>
          <a:xfrm>
            <a:off x="814735" y="10212623"/>
            <a:ext cx="2918691" cy="1785104"/>
          </a:xfrm>
          <a:prstGeom prst="rect">
            <a:avLst/>
          </a:prstGeom>
        </p:spPr>
        <p:txBody>
          <a:bodyPr wrap="square">
            <a:spAutoFit/>
          </a:bodyPr>
          <a:lstStyle/>
          <a:p>
            <a:pPr algn="ctr"/>
            <a:r>
              <a:rPr lang="uk-UA" sz="2200" i="1" dirty="0" smtClean="0"/>
              <a:t>Нагрудним знаком «Почесний працівник Державної податкової служби України» - </a:t>
            </a:r>
            <a:r>
              <a:rPr lang="uk-UA" sz="2200" b="1" i="1" dirty="0" smtClean="0"/>
              <a:t>3</a:t>
            </a:r>
            <a:endParaRPr lang="uk-UA" sz="2200" b="1" i="1" dirty="0"/>
          </a:p>
        </p:txBody>
      </p:sp>
      <p:sp>
        <p:nvSpPr>
          <p:cNvPr id="23" name="Прямоугольник 9"/>
          <p:cNvSpPr/>
          <p:nvPr/>
        </p:nvSpPr>
        <p:spPr>
          <a:xfrm>
            <a:off x="814735" y="5042733"/>
            <a:ext cx="2168516" cy="1785104"/>
          </a:xfrm>
          <a:prstGeom prst="rect">
            <a:avLst/>
          </a:prstGeom>
        </p:spPr>
        <p:txBody>
          <a:bodyPr wrap="square">
            <a:spAutoFit/>
          </a:bodyPr>
          <a:lstStyle/>
          <a:p>
            <a:pPr algn="ctr"/>
            <a:r>
              <a:rPr lang="uk-UA" sz="2200" i="1" dirty="0" smtClean="0"/>
              <a:t>Почесною грамотою </a:t>
            </a:r>
            <a:endParaRPr lang="uk-UA" sz="2200" i="1" dirty="0"/>
          </a:p>
          <a:p>
            <a:pPr algn="ctr"/>
            <a:r>
              <a:rPr lang="uk-UA" sz="2200" i="1" dirty="0" smtClean="0"/>
              <a:t>Міністерства фінансів України - </a:t>
            </a:r>
            <a:r>
              <a:rPr lang="uk-UA" sz="2200" b="1" i="1" dirty="0" smtClean="0"/>
              <a:t>1</a:t>
            </a:r>
            <a:endParaRPr lang="uk-UA" sz="2200" b="1" i="1" dirty="0"/>
          </a:p>
        </p:txBody>
      </p:sp>
      <p:sp>
        <p:nvSpPr>
          <p:cNvPr id="24" name="Прямоугольник 10"/>
          <p:cNvSpPr/>
          <p:nvPr/>
        </p:nvSpPr>
        <p:spPr>
          <a:xfrm>
            <a:off x="20378586" y="5304707"/>
            <a:ext cx="2160240" cy="1446550"/>
          </a:xfrm>
          <a:prstGeom prst="rect">
            <a:avLst/>
          </a:prstGeom>
        </p:spPr>
        <p:txBody>
          <a:bodyPr wrap="square">
            <a:spAutoFit/>
          </a:bodyPr>
          <a:lstStyle/>
          <a:p>
            <a:pPr algn="ctr"/>
            <a:r>
              <a:rPr lang="ru-RU" sz="2200" i="1" dirty="0" err="1" smtClean="0"/>
              <a:t>Подякою</a:t>
            </a:r>
            <a:r>
              <a:rPr lang="ru-RU" sz="2200" i="1" dirty="0" smtClean="0"/>
              <a:t> </a:t>
            </a:r>
            <a:r>
              <a:rPr lang="ru-RU" sz="2200" i="1" dirty="0" err="1" smtClean="0"/>
              <a:t>Міністерства</a:t>
            </a:r>
            <a:r>
              <a:rPr lang="ru-RU" sz="2200" i="1" dirty="0" smtClean="0"/>
              <a:t> </a:t>
            </a:r>
            <a:r>
              <a:rPr lang="ru-RU" sz="2200" i="1" dirty="0" err="1"/>
              <a:t>фінансів</a:t>
            </a:r>
            <a:r>
              <a:rPr lang="ru-RU" sz="2200" i="1" dirty="0"/>
              <a:t> України - </a:t>
            </a:r>
            <a:r>
              <a:rPr lang="ru-RU" sz="2200" b="1" i="1" dirty="0" smtClean="0"/>
              <a:t>42</a:t>
            </a:r>
            <a:endParaRPr lang="ru-RU" sz="2200" b="1" i="1" dirty="0"/>
          </a:p>
        </p:txBody>
      </p:sp>
      <p:sp>
        <p:nvSpPr>
          <p:cNvPr id="25" name="Прямоугольник 11"/>
          <p:cNvSpPr/>
          <p:nvPr/>
        </p:nvSpPr>
        <p:spPr>
          <a:xfrm>
            <a:off x="19006766" y="1817028"/>
            <a:ext cx="1931914" cy="1446550"/>
          </a:xfrm>
          <a:prstGeom prst="rect">
            <a:avLst/>
          </a:prstGeom>
        </p:spPr>
        <p:txBody>
          <a:bodyPr wrap="square">
            <a:spAutoFit/>
          </a:bodyPr>
          <a:lstStyle/>
          <a:p>
            <a:pPr algn="ctr"/>
            <a:r>
              <a:rPr lang="ru-RU" sz="2200" i="1" dirty="0" err="1" smtClean="0"/>
              <a:t>Подякою</a:t>
            </a:r>
            <a:endParaRPr lang="ru-RU" sz="2200" i="1" dirty="0"/>
          </a:p>
          <a:p>
            <a:pPr algn="ctr"/>
            <a:r>
              <a:rPr lang="ru-RU" sz="2200" i="1" dirty="0" err="1"/>
              <a:t>Кабінету</a:t>
            </a:r>
            <a:r>
              <a:rPr lang="ru-RU" sz="2200" i="1" dirty="0"/>
              <a:t> </a:t>
            </a:r>
            <a:r>
              <a:rPr lang="ru-RU" sz="2200" i="1" dirty="0" err="1" smtClean="0"/>
              <a:t>Міністрів</a:t>
            </a:r>
            <a:r>
              <a:rPr lang="ru-RU" sz="2200" i="1" dirty="0" smtClean="0"/>
              <a:t> </a:t>
            </a:r>
            <a:r>
              <a:rPr lang="ru-RU" sz="2200" i="1" dirty="0"/>
              <a:t>України </a:t>
            </a:r>
            <a:r>
              <a:rPr lang="ru-RU" sz="2200" i="1" dirty="0" smtClean="0"/>
              <a:t>-</a:t>
            </a:r>
            <a:r>
              <a:rPr lang="ru-RU" sz="2200" b="1" i="1" dirty="0" smtClean="0"/>
              <a:t>14</a:t>
            </a:r>
            <a:r>
              <a:rPr lang="ru-RU" sz="2200" i="1" dirty="0" smtClean="0"/>
              <a:t> </a:t>
            </a:r>
            <a:endParaRPr lang="ru-RU" sz="2200" i="1" dirty="0"/>
          </a:p>
        </p:txBody>
      </p:sp>
      <p:sp>
        <p:nvSpPr>
          <p:cNvPr id="26" name="Прямоугольник 12"/>
          <p:cNvSpPr/>
          <p:nvPr/>
        </p:nvSpPr>
        <p:spPr>
          <a:xfrm>
            <a:off x="20513647" y="9680630"/>
            <a:ext cx="2281517" cy="1785104"/>
          </a:xfrm>
          <a:prstGeom prst="rect">
            <a:avLst/>
          </a:prstGeom>
        </p:spPr>
        <p:txBody>
          <a:bodyPr wrap="square">
            <a:spAutoFit/>
          </a:bodyPr>
          <a:lstStyle/>
          <a:p>
            <a:pPr algn="ctr"/>
            <a:r>
              <a:rPr lang="ru-RU" sz="2200" i="1" dirty="0" err="1" smtClean="0"/>
              <a:t>Цінним</a:t>
            </a:r>
            <a:r>
              <a:rPr lang="ru-RU" sz="2200" i="1" dirty="0" smtClean="0"/>
              <a:t> </a:t>
            </a:r>
            <a:r>
              <a:rPr lang="ru-RU" sz="2200" i="1" dirty="0" err="1" smtClean="0"/>
              <a:t>подарунком</a:t>
            </a:r>
            <a:endParaRPr lang="ru-RU" sz="2200" i="1" dirty="0"/>
          </a:p>
          <a:p>
            <a:pPr algn="ctr"/>
            <a:r>
              <a:rPr lang="ru-RU" sz="2200" i="1" dirty="0" err="1"/>
              <a:t>Кабінету</a:t>
            </a:r>
            <a:r>
              <a:rPr lang="ru-RU" sz="2200" i="1" dirty="0"/>
              <a:t> </a:t>
            </a:r>
            <a:r>
              <a:rPr lang="ru-RU" sz="2200" i="1" dirty="0" err="1" smtClean="0"/>
              <a:t>Міністрів</a:t>
            </a:r>
            <a:r>
              <a:rPr lang="ru-RU" sz="2200" i="1" dirty="0" smtClean="0"/>
              <a:t> України- </a:t>
            </a:r>
            <a:r>
              <a:rPr lang="ru-RU" sz="2200" b="1" i="1" dirty="0" smtClean="0"/>
              <a:t>2</a:t>
            </a:r>
            <a:r>
              <a:rPr lang="ru-RU" sz="2200" b="1" dirty="0" smtClean="0"/>
              <a:t> </a:t>
            </a:r>
            <a:endParaRPr lang="ru-RU" sz="2200" b="1" dirty="0"/>
          </a:p>
        </p:txBody>
      </p:sp>
      <p:pic>
        <p:nvPicPr>
          <p:cNvPr id="27" name="Рисунок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434348" y="7513512"/>
            <a:ext cx="2191170" cy="2167118"/>
          </a:xfrm>
          <a:prstGeom prst="ellipse">
            <a:avLst/>
          </a:prstGeom>
          <a:ln>
            <a:noFill/>
          </a:ln>
          <a:effectLst>
            <a:outerShdw blurRad="292100" dist="139700" dir="2700000" algn="tl" rotWithShape="0">
              <a:srgbClr val="333333">
                <a:alpha val="65000"/>
              </a:srgbClr>
            </a:outerShdw>
          </a:effectLst>
        </p:spPr>
      </p:pic>
      <p:pic>
        <p:nvPicPr>
          <p:cNvPr id="28" name="Рисунок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711939" y="1132882"/>
            <a:ext cx="2179814" cy="2814842"/>
          </a:xfrm>
          <a:prstGeom prst="rect">
            <a:avLst/>
          </a:prstGeom>
          <a:ln>
            <a:noFill/>
          </a:ln>
          <a:effectLst>
            <a:outerShdw blurRad="292100" dist="139700" dir="2700000" algn="tl" rotWithShape="0">
              <a:srgbClr val="333333">
                <a:alpha val="65000"/>
              </a:srgbClr>
            </a:outerShdw>
          </a:effectLst>
        </p:spPr>
      </p:pic>
      <p:cxnSp>
        <p:nvCxnSpPr>
          <p:cNvPr id="29" name="Пряма зі стрілкою 28"/>
          <p:cNvCxnSpPr>
            <a:stCxn id="38" idx="0"/>
          </p:cNvCxnSpPr>
          <p:nvPr/>
        </p:nvCxnSpPr>
        <p:spPr>
          <a:xfrm flipV="1">
            <a:off x="11651940" y="4121696"/>
            <a:ext cx="705" cy="1279811"/>
          </a:xfrm>
          <a:prstGeom prst="straightConnector1">
            <a:avLst/>
          </a:prstGeom>
          <a:ln w="12700">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Пряма зі стрілкою 29"/>
          <p:cNvCxnSpPr/>
          <p:nvPr/>
        </p:nvCxnSpPr>
        <p:spPr>
          <a:xfrm flipV="1">
            <a:off x="14109213" y="2753544"/>
            <a:ext cx="2305401" cy="2194919"/>
          </a:xfrm>
          <a:prstGeom prst="straightConnector1">
            <a:avLst/>
          </a:prstGeom>
          <a:ln w="12700">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Пряма зі стрілкою 30"/>
          <p:cNvCxnSpPr>
            <a:stCxn id="38" idx="3"/>
          </p:cNvCxnSpPr>
          <p:nvPr/>
        </p:nvCxnSpPr>
        <p:spPr>
          <a:xfrm>
            <a:off x="14109213" y="6083986"/>
            <a:ext cx="3195355" cy="0"/>
          </a:xfrm>
          <a:prstGeom prst="straightConnector1">
            <a:avLst/>
          </a:prstGeom>
          <a:ln w="12700">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Пряма зі стрілкою 31"/>
          <p:cNvCxnSpPr/>
          <p:nvPr/>
        </p:nvCxnSpPr>
        <p:spPr>
          <a:xfrm>
            <a:off x="14872017" y="7176656"/>
            <a:ext cx="5562331" cy="1420415"/>
          </a:xfrm>
          <a:prstGeom prst="straightConnector1">
            <a:avLst/>
          </a:prstGeom>
          <a:ln w="12700">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Пряма зі стрілкою 32"/>
          <p:cNvCxnSpPr/>
          <p:nvPr/>
        </p:nvCxnSpPr>
        <p:spPr>
          <a:xfrm>
            <a:off x="13272120" y="7546023"/>
            <a:ext cx="3142494" cy="2134607"/>
          </a:xfrm>
          <a:prstGeom prst="straightConnector1">
            <a:avLst/>
          </a:prstGeom>
          <a:ln w="12700">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Пряма зі стрілкою 33"/>
          <p:cNvCxnSpPr>
            <a:stCxn id="38" idx="2"/>
          </p:cNvCxnSpPr>
          <p:nvPr/>
        </p:nvCxnSpPr>
        <p:spPr>
          <a:xfrm>
            <a:off x="11651940" y="7676473"/>
            <a:ext cx="0" cy="1053735"/>
          </a:xfrm>
          <a:prstGeom prst="straightConnector1">
            <a:avLst/>
          </a:prstGeom>
          <a:ln w="12700">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Пряма зі стрілкою 34"/>
          <p:cNvCxnSpPr/>
          <p:nvPr/>
        </p:nvCxnSpPr>
        <p:spPr>
          <a:xfrm flipH="1">
            <a:off x="7007424" y="7526065"/>
            <a:ext cx="3027200" cy="1996231"/>
          </a:xfrm>
          <a:prstGeom prst="straightConnector1">
            <a:avLst/>
          </a:prstGeom>
          <a:ln w="12700">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Пряма зі стрілкою 35"/>
          <p:cNvCxnSpPr/>
          <p:nvPr/>
        </p:nvCxnSpPr>
        <p:spPr>
          <a:xfrm flipH="1">
            <a:off x="6503368" y="6059319"/>
            <a:ext cx="2746014" cy="0"/>
          </a:xfrm>
          <a:prstGeom prst="straightConnector1">
            <a:avLst/>
          </a:prstGeom>
          <a:ln w="12700">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Пряма зі стрілкою 36"/>
          <p:cNvCxnSpPr>
            <a:endCxn id="12" idx="3"/>
          </p:cNvCxnSpPr>
          <p:nvPr/>
        </p:nvCxnSpPr>
        <p:spPr>
          <a:xfrm flipH="1">
            <a:off x="3577278" y="7197134"/>
            <a:ext cx="4859640" cy="1399937"/>
          </a:xfrm>
          <a:prstGeom prst="straightConnector1">
            <a:avLst/>
          </a:prstGeom>
          <a:ln w="12700">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Стрічка лицем донизу 37"/>
          <p:cNvSpPr/>
          <p:nvPr/>
        </p:nvSpPr>
        <p:spPr>
          <a:xfrm>
            <a:off x="8375576" y="4946503"/>
            <a:ext cx="6552728" cy="2729970"/>
          </a:xfrm>
          <a:prstGeom prst="ribbon">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rgbClr val="002060"/>
                </a:solidFill>
                <a:latin typeface="Constantia" panose="02030602050306030303" pitchFamily="18" charset="0"/>
              </a:rPr>
              <a:t>У </a:t>
            </a:r>
            <a:r>
              <a:rPr lang="ru-RU" sz="2800" dirty="0" smtClean="0">
                <a:solidFill>
                  <a:srgbClr val="002060"/>
                </a:solidFill>
                <a:latin typeface="Constantia" panose="02030602050306030303" pitchFamily="18" charset="0"/>
              </a:rPr>
              <a:t>І </a:t>
            </a:r>
            <a:r>
              <a:rPr lang="uk-UA" sz="2800" dirty="0" smtClean="0">
                <a:solidFill>
                  <a:srgbClr val="002060"/>
                </a:solidFill>
                <a:latin typeface="Constantia" panose="02030602050306030303" pitchFamily="18" charset="0"/>
              </a:rPr>
              <a:t>півріччі</a:t>
            </a:r>
            <a:r>
              <a:rPr lang="ru-RU" sz="2800" dirty="0" smtClean="0">
                <a:solidFill>
                  <a:srgbClr val="002060"/>
                </a:solidFill>
                <a:latin typeface="Constantia" panose="02030602050306030303" pitchFamily="18" charset="0"/>
              </a:rPr>
              <a:t> 2021 року </a:t>
            </a:r>
            <a:r>
              <a:rPr lang="ru-RU" sz="2800" dirty="0" err="1">
                <a:solidFill>
                  <a:srgbClr val="002060"/>
                </a:solidFill>
                <a:latin typeface="Constantia" panose="02030602050306030303" pitchFamily="18" charset="0"/>
              </a:rPr>
              <a:t>нагороджено</a:t>
            </a:r>
            <a:r>
              <a:rPr lang="ru-RU" sz="2800" dirty="0">
                <a:solidFill>
                  <a:srgbClr val="002060"/>
                </a:solidFill>
                <a:latin typeface="Constantia" panose="02030602050306030303" pitchFamily="18" charset="0"/>
              </a:rPr>
              <a:t> </a:t>
            </a:r>
          </a:p>
          <a:p>
            <a:pPr algn="ctr"/>
            <a:r>
              <a:rPr lang="ru-RU" sz="2800" b="1" dirty="0">
                <a:solidFill>
                  <a:srgbClr val="002060"/>
                </a:solidFill>
                <a:latin typeface="Constantia" panose="02030602050306030303" pitchFamily="18" charset="0"/>
              </a:rPr>
              <a:t>750</a:t>
            </a:r>
            <a:r>
              <a:rPr lang="ru-RU" sz="2800" dirty="0">
                <a:solidFill>
                  <a:srgbClr val="002060"/>
                </a:solidFill>
                <a:latin typeface="Constantia" panose="02030602050306030303" pitchFamily="18" charset="0"/>
              </a:rPr>
              <a:t> </a:t>
            </a:r>
            <a:r>
              <a:rPr lang="ru-RU" sz="2800" dirty="0" err="1">
                <a:solidFill>
                  <a:srgbClr val="002060"/>
                </a:solidFill>
                <a:latin typeface="Constantia" panose="02030602050306030303" pitchFamily="18" charset="0"/>
              </a:rPr>
              <a:t>державних</a:t>
            </a:r>
            <a:r>
              <a:rPr lang="ru-RU" sz="2800" dirty="0">
                <a:solidFill>
                  <a:srgbClr val="002060"/>
                </a:solidFill>
                <a:latin typeface="Constantia" panose="02030602050306030303" pitchFamily="18" charset="0"/>
              </a:rPr>
              <a:t> </a:t>
            </a:r>
            <a:r>
              <a:rPr lang="ru-RU" sz="2800" dirty="0" err="1">
                <a:solidFill>
                  <a:srgbClr val="002060"/>
                </a:solidFill>
                <a:latin typeface="Constantia" panose="02030602050306030303" pitchFamily="18" charset="0"/>
              </a:rPr>
              <a:t>службовців</a:t>
            </a:r>
            <a:endParaRPr lang="ru-RU" sz="2800" dirty="0">
              <a:solidFill>
                <a:srgbClr val="002060"/>
              </a:solidFill>
              <a:latin typeface="Constantia" panose="02030602050306030303" pitchFamily="18" charset="0"/>
            </a:endParaRPr>
          </a:p>
        </p:txBody>
      </p:sp>
    </p:spTree>
    <p:extLst>
      <p:ext uri="{BB962C8B-B14F-4D97-AF65-F5344CB8AC3E}">
        <p14:creationId xmlns:p14="http://schemas.microsoft.com/office/powerpoint/2010/main" val="330728582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Пряма зі стрілкою 49"/>
          <p:cNvCxnSpPr/>
          <p:nvPr/>
        </p:nvCxnSpPr>
        <p:spPr>
          <a:xfrm>
            <a:off x="12766559" y="7305719"/>
            <a:ext cx="1936503" cy="1673055"/>
          </a:xfrm>
          <a:prstGeom prst="straightConnector1">
            <a:avLst/>
          </a:prstGeom>
          <a:ln w="19050">
            <a:solidFill>
              <a:srgbClr val="00206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Пряма зі стрілкою 48"/>
          <p:cNvCxnSpPr/>
          <p:nvPr/>
        </p:nvCxnSpPr>
        <p:spPr>
          <a:xfrm flipH="1">
            <a:off x="8087544" y="7305719"/>
            <a:ext cx="2281778" cy="1609556"/>
          </a:xfrm>
          <a:prstGeom prst="straightConnector1">
            <a:avLst/>
          </a:prstGeom>
          <a:ln w="19050">
            <a:solidFill>
              <a:srgbClr val="00206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Пряма зі стрілкою 38"/>
          <p:cNvCxnSpPr/>
          <p:nvPr/>
        </p:nvCxnSpPr>
        <p:spPr>
          <a:xfrm flipH="1" flipV="1">
            <a:off x="9249964" y="3937709"/>
            <a:ext cx="1427852" cy="1233668"/>
          </a:xfrm>
          <a:prstGeom prst="straightConnector1">
            <a:avLst/>
          </a:prstGeom>
          <a:ln w="19050">
            <a:solidFill>
              <a:srgbClr val="00206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Пряма зі стрілкою 34"/>
          <p:cNvCxnSpPr/>
          <p:nvPr/>
        </p:nvCxnSpPr>
        <p:spPr>
          <a:xfrm flipH="1" flipV="1">
            <a:off x="8087549" y="5171378"/>
            <a:ext cx="2097827" cy="894534"/>
          </a:xfrm>
          <a:prstGeom prst="straightConnector1">
            <a:avLst/>
          </a:prstGeom>
          <a:ln w="19050">
            <a:solidFill>
              <a:srgbClr val="00206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51" name="Image" descr="Image"/>
          <p:cNvPicPr>
            <a:picLocks noChangeAspect="1"/>
          </p:cNvPicPr>
          <p:nvPr/>
        </p:nvPicPr>
        <p:blipFill>
          <a:blip r:embed="rId2">
            <a:extLst/>
          </a:blip>
          <a:stretch>
            <a:fillRect/>
          </a:stretch>
        </p:blipFill>
        <p:spPr>
          <a:xfrm>
            <a:off x="526705" y="377282"/>
            <a:ext cx="3888431" cy="914924"/>
          </a:xfrm>
          <a:prstGeom prst="rect">
            <a:avLst/>
          </a:prstGeom>
          <a:ln w="12700">
            <a:miter lim="400000"/>
          </a:ln>
        </p:spPr>
      </p:pic>
      <p:sp>
        <p:nvSpPr>
          <p:cNvPr id="4" name="Прямоугольник 3"/>
          <p:cNvSpPr/>
          <p:nvPr/>
        </p:nvSpPr>
        <p:spPr>
          <a:xfrm>
            <a:off x="17088544" y="396331"/>
            <a:ext cx="6667500" cy="584775"/>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3200" b="1" i="0" u="none" strike="noStrike" kern="0" cap="all" spc="0" normalizeH="0" baseline="0" noProof="0" dirty="0" smtClean="0">
                <a:ln w="9000" cmpd="sng">
                  <a:solidFill>
                    <a:srgbClr val="FFD932">
                      <a:shade val="50000"/>
                      <a:satMod val="120000"/>
                    </a:srgbClr>
                  </a:solidFill>
                  <a:prstDash val="solid"/>
                </a:ln>
                <a:solidFill>
                  <a:srgbClr val="00B0F0"/>
                </a:solidFill>
                <a:effectLst>
                  <a:reflection blurRad="12700" stA="28000" endPos="45000" dist="1000" dir="5400000" sy="-100000" algn="bl" rotWithShape="0"/>
                </a:effectLst>
                <a:uLnTx/>
                <a:uFillTx/>
              </a:rPr>
              <a:t>РЕАЛІЗАЦІЯ </a:t>
            </a:r>
            <a:r>
              <a:rPr kumimoji="0" lang="en-US" sz="3200" b="1" i="0" u="none" strike="noStrike" kern="0" cap="all" spc="0" normalizeH="0" baseline="0" noProof="0" dirty="0" smtClean="0">
                <a:ln w="9000" cmpd="sng">
                  <a:solidFill>
                    <a:srgbClr val="FFD932">
                      <a:shade val="50000"/>
                      <a:satMod val="120000"/>
                    </a:srgbClr>
                  </a:solidFill>
                  <a:prstDash val="solid"/>
                </a:ln>
                <a:solidFill>
                  <a:srgbClr val="00B0F0"/>
                </a:solidFill>
                <a:effectLst>
                  <a:reflection blurRad="12700" stA="28000" endPos="45000" dist="1000" dir="5400000" sy="-100000" algn="bl" rotWithShape="0"/>
                </a:effectLst>
                <a:uLnTx/>
                <a:uFillTx/>
              </a:rPr>
              <a:t>HR</a:t>
            </a:r>
            <a:r>
              <a:rPr kumimoji="0" lang="uk-UA" sz="3200" b="1" i="0" u="none" strike="noStrike" kern="0" cap="all" spc="0" normalizeH="0" baseline="0" noProof="0" dirty="0" smtClean="0">
                <a:ln w="9000" cmpd="sng">
                  <a:solidFill>
                    <a:srgbClr val="FFD932">
                      <a:shade val="50000"/>
                      <a:satMod val="120000"/>
                    </a:srgbClr>
                  </a:solidFill>
                  <a:prstDash val="solid"/>
                </a:ln>
                <a:solidFill>
                  <a:srgbClr val="00B0F0"/>
                </a:solidFill>
                <a:effectLst>
                  <a:reflection blurRad="12700" stA="28000" endPos="45000" dist="1000" dir="5400000" sy="-100000" algn="bl" rotWithShape="0"/>
                </a:effectLst>
                <a:uLnTx/>
                <a:uFillTx/>
              </a:rPr>
              <a:t>-СТРАТЕГІЇ ДПС</a:t>
            </a:r>
          </a:p>
        </p:txBody>
      </p:sp>
      <p:sp>
        <p:nvSpPr>
          <p:cNvPr id="3" name="7-кутна зірка 2"/>
          <p:cNvSpPr/>
          <p:nvPr/>
        </p:nvSpPr>
        <p:spPr>
          <a:xfrm>
            <a:off x="9666068" y="4486011"/>
            <a:ext cx="3755721" cy="3715822"/>
          </a:xfrm>
          <a:prstGeom prst="star7">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endParaRPr lang="uk-UA" sz="3200" b="1" dirty="0" smtClean="0">
              <a:solidFill>
                <a:srgbClr val="000000"/>
              </a:solidFill>
              <a:latin typeface="Times New Roman"/>
            </a:endParaRPr>
          </a:p>
          <a:p>
            <a:pPr defTabSz="825500"/>
            <a:r>
              <a:rPr lang="uk-UA" sz="3200" b="1" dirty="0" smtClean="0">
                <a:solidFill>
                  <a:srgbClr val="000000"/>
                </a:solidFill>
                <a:latin typeface="Times New Roman"/>
              </a:rPr>
              <a:t>ЦІЛІ </a:t>
            </a:r>
            <a:r>
              <a:rPr lang="en-US" sz="3200" b="1" dirty="0">
                <a:solidFill>
                  <a:srgbClr val="000000"/>
                </a:solidFill>
                <a:latin typeface="Times New Roman"/>
              </a:rPr>
              <a:t>HR-</a:t>
            </a:r>
            <a:r>
              <a:rPr lang="uk-UA" sz="3200" b="1" dirty="0">
                <a:solidFill>
                  <a:srgbClr val="000000"/>
                </a:solidFill>
                <a:latin typeface="Times New Roman"/>
              </a:rPr>
              <a:t>стратегії ДПС </a:t>
            </a:r>
            <a:endParaRPr kumimoji="0" lang="uk-UA"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6" name="Округлений прямокутник 5"/>
          <p:cNvSpPr/>
          <p:nvPr/>
        </p:nvSpPr>
        <p:spPr>
          <a:xfrm>
            <a:off x="5822804" y="2121609"/>
            <a:ext cx="3611610" cy="1816100"/>
          </a:xfrm>
          <a:prstGeom prst="roundRect">
            <a:avLst/>
          </a:prstGeom>
          <a:solidFill>
            <a:schemeClr val="accent1">
              <a:lumMod val="40000"/>
              <a:lumOff val="6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ru-RU" sz="2000" dirty="0" err="1" smtClean="0">
                <a:solidFill>
                  <a:schemeClr val="tx1">
                    <a:lumMod val="75000"/>
                  </a:schemeClr>
                </a:solidFill>
                <a:latin typeface="Helvetica Neue Medium"/>
                <a:ea typeface="Helvetica Neue Medium"/>
                <a:cs typeface="Helvetica Neue Medium"/>
                <a:sym typeface="Helvetica Neue Medium"/>
              </a:rPr>
              <a:t>Впровадження</a:t>
            </a:r>
            <a:r>
              <a:rPr lang="ru-RU" sz="2000" dirty="0" smtClean="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системи</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внутрішніх</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комунікацій</a:t>
            </a:r>
            <a:r>
              <a:rPr lang="ru-RU" sz="2000" dirty="0">
                <a:solidFill>
                  <a:schemeClr val="tx1">
                    <a:lumMod val="75000"/>
                  </a:schemeClr>
                </a:solidFill>
                <a:latin typeface="Helvetica Neue Medium"/>
                <a:ea typeface="Helvetica Neue Medium"/>
                <a:cs typeface="Helvetica Neue Medium"/>
                <a:sym typeface="Helvetica Neue Medium"/>
              </a:rPr>
              <a:t> та </a:t>
            </a:r>
            <a:r>
              <a:rPr lang="ru-RU" sz="2000" dirty="0" err="1">
                <a:solidFill>
                  <a:schemeClr val="tx1">
                    <a:lumMod val="75000"/>
                  </a:schemeClr>
                </a:solidFill>
                <a:latin typeface="Helvetica Neue Medium"/>
                <a:ea typeface="Helvetica Neue Medium"/>
                <a:cs typeface="Helvetica Neue Medium"/>
                <a:sym typeface="Helvetica Neue Medium"/>
              </a:rPr>
              <a:t>покращення</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взаємодії</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між</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керівниками</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структурних</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підрозділів</a:t>
            </a:r>
            <a:endParaRPr lang="ru-RU" sz="2000" dirty="0">
              <a:solidFill>
                <a:schemeClr val="tx1">
                  <a:lumMod val="75000"/>
                </a:schemeClr>
              </a:solidFill>
              <a:latin typeface="Helvetica Neue Medium"/>
              <a:ea typeface="Helvetica Neue Medium"/>
              <a:cs typeface="Helvetica Neue Medium"/>
              <a:sym typeface="Helvetica Neue Medium"/>
            </a:endParaRPr>
          </a:p>
        </p:txBody>
      </p:sp>
      <p:sp>
        <p:nvSpPr>
          <p:cNvPr id="17" name="Овал 16"/>
          <p:cNvSpPr/>
          <p:nvPr/>
        </p:nvSpPr>
        <p:spPr>
          <a:xfrm>
            <a:off x="8868393" y="5410874"/>
            <a:ext cx="720080" cy="577056"/>
          </a:xfrm>
          <a:prstGeom prst="ellipse">
            <a:avLst/>
          </a:prstGeom>
          <a:solidFill>
            <a:schemeClr val="accent1">
              <a:lumMod val="60000"/>
              <a:lumOff val="4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uk-UA" sz="2000" b="1" i="0" u="none" strike="noStrike" cap="none" spc="0" normalizeH="0" baseline="0" dirty="0" smtClean="0">
                <a:ln>
                  <a:noFill/>
                </a:ln>
                <a:solidFill>
                  <a:schemeClr val="tx1">
                    <a:lumMod val="75000"/>
                  </a:schemeClr>
                </a:solidFill>
                <a:effectLst/>
                <a:uFillTx/>
                <a:latin typeface="Helvetica Neue Medium"/>
                <a:ea typeface="Helvetica Neue Medium"/>
                <a:cs typeface="Helvetica Neue Medium"/>
                <a:sym typeface="Helvetica Neue Medium"/>
              </a:rPr>
              <a:t>2</a:t>
            </a:r>
            <a:endParaRPr kumimoji="0" lang="uk-UA" sz="2000" b="1" i="0" u="none" strike="noStrike" cap="none" spc="0" normalizeH="0" baseline="0" dirty="0">
              <a:ln>
                <a:noFill/>
              </a:ln>
              <a:solidFill>
                <a:schemeClr val="tx1">
                  <a:lumMod val="75000"/>
                </a:schemeClr>
              </a:solidFill>
              <a:effectLst/>
              <a:uFillTx/>
              <a:latin typeface="Helvetica Neue Medium"/>
              <a:ea typeface="Helvetica Neue Medium"/>
              <a:cs typeface="Helvetica Neue Medium"/>
              <a:sym typeface="Helvetica Neue Medium"/>
            </a:endParaRPr>
          </a:p>
        </p:txBody>
      </p:sp>
      <p:sp>
        <p:nvSpPr>
          <p:cNvPr id="18" name="Округлений прямокутник 17"/>
          <p:cNvSpPr/>
          <p:nvPr/>
        </p:nvSpPr>
        <p:spPr>
          <a:xfrm>
            <a:off x="5135216" y="4603846"/>
            <a:ext cx="2952328" cy="1135063"/>
          </a:xfrm>
          <a:prstGeom prst="roundRect">
            <a:avLst/>
          </a:prstGeom>
          <a:solidFill>
            <a:schemeClr val="accent1">
              <a:lumMod val="40000"/>
              <a:lumOff val="6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ru-RU" sz="2000" dirty="0" err="1">
                <a:solidFill>
                  <a:schemeClr val="tx1">
                    <a:lumMod val="75000"/>
                  </a:schemeClr>
                </a:solidFill>
                <a:latin typeface="Helvetica Neue Medium"/>
                <a:ea typeface="Helvetica Neue Medium"/>
                <a:cs typeface="Helvetica Neue Medium"/>
                <a:sym typeface="Helvetica Neue Medium"/>
              </a:rPr>
              <a:t>Автоматизація</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процесів</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управління</a:t>
            </a:r>
            <a:r>
              <a:rPr lang="ru-RU" sz="2000" dirty="0">
                <a:solidFill>
                  <a:schemeClr val="tx1">
                    <a:lumMod val="75000"/>
                  </a:schemeClr>
                </a:solidFill>
                <a:latin typeface="Helvetica Neue Medium"/>
                <a:ea typeface="Helvetica Neue Medium"/>
                <a:cs typeface="Helvetica Neue Medium"/>
                <a:sym typeface="Helvetica Neue Medium"/>
              </a:rPr>
              <a:t> персоналом</a:t>
            </a:r>
          </a:p>
        </p:txBody>
      </p:sp>
      <p:sp>
        <p:nvSpPr>
          <p:cNvPr id="19" name="Округлений прямокутник 18"/>
          <p:cNvSpPr/>
          <p:nvPr/>
        </p:nvSpPr>
        <p:spPr>
          <a:xfrm>
            <a:off x="5152034" y="6435972"/>
            <a:ext cx="2935510" cy="1475581"/>
          </a:xfrm>
          <a:prstGeom prst="roundRect">
            <a:avLst/>
          </a:prstGeom>
          <a:solidFill>
            <a:schemeClr val="accent1">
              <a:lumMod val="40000"/>
              <a:lumOff val="6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ru-RU" sz="2000" dirty="0" err="1">
                <a:solidFill>
                  <a:schemeClr val="tx1">
                    <a:lumMod val="75000"/>
                  </a:schemeClr>
                </a:solidFill>
                <a:latin typeface="Helvetica Neue Medium"/>
                <a:ea typeface="Helvetica Neue Medium"/>
                <a:cs typeface="Helvetica Neue Medium"/>
                <a:sym typeface="Helvetica Neue Medium"/>
              </a:rPr>
              <a:t>Формування</a:t>
            </a:r>
            <a:r>
              <a:rPr lang="ru-RU" sz="2000" dirty="0">
                <a:solidFill>
                  <a:schemeClr val="tx1">
                    <a:lumMod val="75000"/>
                  </a:schemeClr>
                </a:solidFill>
                <a:latin typeface="Helvetica Neue Medium"/>
                <a:ea typeface="Helvetica Neue Medium"/>
                <a:cs typeface="Helvetica Neue Medium"/>
                <a:sym typeface="Helvetica Neue Medium"/>
              </a:rPr>
              <a:t> позитивного </a:t>
            </a:r>
            <a:r>
              <a:rPr lang="ru-RU" sz="2000" dirty="0" err="1">
                <a:solidFill>
                  <a:schemeClr val="tx1">
                    <a:lumMod val="75000"/>
                  </a:schemeClr>
                </a:solidFill>
                <a:latin typeface="Helvetica Neue Medium"/>
                <a:ea typeface="Helvetica Neue Medium"/>
                <a:cs typeface="Helvetica Neue Medium"/>
                <a:sym typeface="Helvetica Neue Medium"/>
              </a:rPr>
              <a:t>іміджу</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служби</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управління</a:t>
            </a:r>
            <a:r>
              <a:rPr lang="ru-RU" sz="2000" dirty="0">
                <a:solidFill>
                  <a:schemeClr val="tx1">
                    <a:lumMod val="75000"/>
                  </a:schemeClr>
                </a:solidFill>
                <a:latin typeface="Helvetica Neue Medium"/>
                <a:ea typeface="Helvetica Neue Medium"/>
                <a:cs typeface="Helvetica Neue Medium"/>
                <a:sym typeface="Helvetica Neue Medium"/>
              </a:rPr>
              <a:t> персоналом</a:t>
            </a:r>
          </a:p>
        </p:txBody>
      </p:sp>
      <p:sp>
        <p:nvSpPr>
          <p:cNvPr id="20" name="Округлений прямокутник 19"/>
          <p:cNvSpPr/>
          <p:nvPr/>
        </p:nvSpPr>
        <p:spPr>
          <a:xfrm>
            <a:off x="6030233" y="8915275"/>
            <a:ext cx="3564397" cy="1135063"/>
          </a:xfrm>
          <a:prstGeom prst="roundRect">
            <a:avLst/>
          </a:prstGeom>
          <a:solidFill>
            <a:schemeClr val="accent1">
              <a:lumMod val="40000"/>
              <a:lumOff val="6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ru-RU" sz="2000" dirty="0" err="1">
                <a:solidFill>
                  <a:schemeClr val="tx1">
                    <a:lumMod val="75000"/>
                  </a:schemeClr>
                </a:solidFill>
                <a:latin typeface="Helvetica Neue Medium"/>
                <a:ea typeface="Helvetica Neue Medium"/>
                <a:cs typeface="Helvetica Neue Medium"/>
                <a:sym typeface="Helvetica Neue Medium"/>
              </a:rPr>
              <a:t>Формування</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корпоративної</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культури</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місії</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цінностей</a:t>
            </a:r>
            <a:r>
              <a:rPr lang="ru-RU" sz="2000" dirty="0">
                <a:solidFill>
                  <a:schemeClr val="tx1">
                    <a:lumMod val="75000"/>
                  </a:schemeClr>
                </a:solidFill>
                <a:latin typeface="Helvetica Neue Medium"/>
                <a:ea typeface="Helvetica Neue Medium"/>
                <a:cs typeface="Helvetica Neue Medium"/>
                <a:sym typeface="Helvetica Neue Medium"/>
              </a:rPr>
              <a:t> </a:t>
            </a:r>
            <a:endParaRPr lang="ru-RU" sz="2000" dirty="0" smtClean="0">
              <a:solidFill>
                <a:schemeClr val="tx1">
                  <a:lumMod val="75000"/>
                </a:schemeClr>
              </a:solidFill>
              <a:latin typeface="Helvetica Neue Medium"/>
              <a:ea typeface="Helvetica Neue Medium"/>
              <a:cs typeface="Helvetica Neue Medium"/>
              <a:sym typeface="Helvetica Neue Medium"/>
            </a:endParaRPr>
          </a:p>
          <a:p>
            <a:pPr defTabSz="825500"/>
            <a:r>
              <a:rPr lang="ru-RU" sz="2000" dirty="0" smtClean="0">
                <a:solidFill>
                  <a:schemeClr val="tx1">
                    <a:lumMod val="75000"/>
                  </a:schemeClr>
                </a:solidFill>
                <a:latin typeface="Helvetica Neue Medium"/>
                <a:ea typeface="Helvetica Neue Medium"/>
                <a:cs typeface="Helvetica Neue Medium"/>
                <a:sym typeface="Helvetica Neue Medium"/>
              </a:rPr>
              <a:t>та </a:t>
            </a:r>
            <a:r>
              <a:rPr lang="ru-RU" sz="2000" dirty="0" err="1">
                <a:solidFill>
                  <a:schemeClr val="tx1">
                    <a:lumMod val="75000"/>
                  </a:schemeClr>
                </a:solidFill>
                <a:latin typeface="Helvetica Neue Medium"/>
                <a:ea typeface="Helvetica Neue Medium"/>
                <a:cs typeface="Helvetica Neue Medium"/>
                <a:sym typeface="Helvetica Neue Medium"/>
              </a:rPr>
              <a:t>цілей</a:t>
            </a:r>
            <a:r>
              <a:rPr lang="ru-RU" sz="2000" dirty="0">
                <a:solidFill>
                  <a:schemeClr val="tx1">
                    <a:lumMod val="75000"/>
                  </a:schemeClr>
                </a:solidFill>
                <a:latin typeface="Helvetica Neue Medium"/>
                <a:ea typeface="Helvetica Neue Medium"/>
                <a:cs typeface="Helvetica Neue Medium"/>
                <a:sym typeface="Helvetica Neue Medium"/>
              </a:rPr>
              <a:t> ДПС</a:t>
            </a:r>
          </a:p>
        </p:txBody>
      </p:sp>
      <p:sp>
        <p:nvSpPr>
          <p:cNvPr id="21" name="Округлений прямокутник 20"/>
          <p:cNvSpPr/>
          <p:nvPr/>
        </p:nvSpPr>
        <p:spPr>
          <a:xfrm>
            <a:off x="10185376" y="9603462"/>
            <a:ext cx="2880320" cy="1816100"/>
          </a:xfrm>
          <a:prstGeom prst="roundRect">
            <a:avLst/>
          </a:prstGeom>
          <a:solidFill>
            <a:schemeClr val="accent1">
              <a:lumMod val="40000"/>
              <a:lumOff val="6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ru-RU" sz="2000" dirty="0" err="1">
                <a:solidFill>
                  <a:schemeClr val="tx1">
                    <a:lumMod val="75000"/>
                  </a:schemeClr>
                </a:solidFill>
                <a:latin typeface="Helvetica Neue Medium"/>
                <a:ea typeface="Helvetica Neue Medium"/>
                <a:cs typeface="Helvetica Neue Medium"/>
                <a:sym typeface="Helvetica Neue Medium"/>
              </a:rPr>
              <a:t>Впровадження</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єдиних</a:t>
            </a:r>
            <a:r>
              <a:rPr lang="ru-RU" sz="2000" dirty="0">
                <a:solidFill>
                  <a:schemeClr val="tx1">
                    <a:lumMod val="75000"/>
                  </a:schemeClr>
                </a:solidFill>
                <a:latin typeface="Helvetica Neue Medium"/>
                <a:ea typeface="Helvetica Neue Medium"/>
                <a:cs typeface="Helvetica Neue Medium"/>
                <a:sym typeface="Helvetica Neue Medium"/>
              </a:rPr>
              <a:t> HR-</a:t>
            </a:r>
            <a:r>
              <a:rPr lang="ru-RU" sz="2000" dirty="0" err="1">
                <a:solidFill>
                  <a:schemeClr val="tx1">
                    <a:lumMod val="75000"/>
                  </a:schemeClr>
                </a:solidFill>
                <a:latin typeface="Helvetica Neue Medium"/>
                <a:ea typeface="Helvetica Neue Medium"/>
                <a:cs typeface="Helvetica Neue Medium"/>
                <a:sym typeface="Helvetica Neue Medium"/>
              </a:rPr>
              <a:t>процесів</a:t>
            </a:r>
            <a:r>
              <a:rPr lang="ru-RU" sz="2000" dirty="0">
                <a:solidFill>
                  <a:schemeClr val="tx1">
                    <a:lumMod val="75000"/>
                  </a:schemeClr>
                </a:solidFill>
                <a:latin typeface="Helvetica Neue Medium"/>
                <a:ea typeface="Helvetica Neue Medium"/>
                <a:cs typeface="Helvetica Neue Medium"/>
                <a:sym typeface="Helvetica Neue Medium"/>
              </a:rPr>
              <a:t> та </a:t>
            </a:r>
            <a:r>
              <a:rPr lang="ru-RU" sz="2000" dirty="0" err="1">
                <a:solidFill>
                  <a:schemeClr val="tx1">
                    <a:lumMod val="75000"/>
                  </a:schemeClr>
                </a:solidFill>
                <a:latin typeface="Helvetica Neue Medium"/>
                <a:ea typeface="Helvetica Neue Medium"/>
                <a:cs typeface="Helvetica Neue Medium"/>
                <a:sym typeface="Helvetica Neue Medium"/>
              </a:rPr>
              <a:t>стандартів</a:t>
            </a:r>
            <a:r>
              <a:rPr lang="ru-RU" sz="2000" dirty="0">
                <a:solidFill>
                  <a:schemeClr val="tx1">
                    <a:lumMod val="75000"/>
                  </a:schemeClr>
                </a:solidFill>
                <a:latin typeface="Helvetica Neue Medium"/>
                <a:ea typeface="Helvetica Neue Medium"/>
                <a:cs typeface="Helvetica Neue Medium"/>
                <a:sym typeface="Helvetica Neue Medium"/>
              </a:rPr>
              <a:t> у </a:t>
            </a:r>
            <a:r>
              <a:rPr lang="ru-RU" sz="2000" dirty="0" err="1">
                <a:solidFill>
                  <a:schemeClr val="tx1">
                    <a:lumMod val="75000"/>
                  </a:schemeClr>
                </a:solidFill>
                <a:latin typeface="Helvetica Neue Medium"/>
                <a:ea typeface="Helvetica Neue Medium"/>
                <a:cs typeface="Helvetica Neue Medium"/>
                <a:sym typeface="Helvetica Neue Medium"/>
              </a:rPr>
              <a:t>всій</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організаційній</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структурі</a:t>
            </a:r>
            <a:r>
              <a:rPr lang="ru-RU" sz="2000" dirty="0">
                <a:solidFill>
                  <a:schemeClr val="tx1">
                    <a:lumMod val="75000"/>
                  </a:schemeClr>
                </a:solidFill>
                <a:latin typeface="Helvetica Neue Medium"/>
                <a:ea typeface="Helvetica Neue Medium"/>
                <a:cs typeface="Helvetica Neue Medium"/>
                <a:sym typeface="Helvetica Neue Medium"/>
              </a:rPr>
              <a:t> ДПС</a:t>
            </a:r>
          </a:p>
        </p:txBody>
      </p:sp>
      <p:sp>
        <p:nvSpPr>
          <p:cNvPr id="25" name="Округлений прямокутник 24"/>
          <p:cNvSpPr/>
          <p:nvPr/>
        </p:nvSpPr>
        <p:spPr>
          <a:xfrm>
            <a:off x="13670210" y="8986718"/>
            <a:ext cx="3024336" cy="1135063"/>
          </a:xfrm>
          <a:prstGeom prst="roundRect">
            <a:avLst/>
          </a:prstGeom>
          <a:solidFill>
            <a:schemeClr val="accent3">
              <a:lumMod val="40000"/>
              <a:lumOff val="6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ru-RU" sz="2000" dirty="0" err="1">
                <a:solidFill>
                  <a:schemeClr val="tx1">
                    <a:lumMod val="75000"/>
                  </a:schemeClr>
                </a:solidFill>
                <a:latin typeface="Helvetica Neue Medium"/>
                <a:ea typeface="Helvetica Neue Medium"/>
                <a:cs typeface="Helvetica Neue Medium"/>
                <a:sym typeface="Helvetica Neue Medium"/>
              </a:rPr>
              <a:t>Покращення</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системи</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оцінки</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ефективності</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працівників</a:t>
            </a:r>
            <a:endParaRPr lang="ru-RU" sz="2000" dirty="0">
              <a:solidFill>
                <a:schemeClr val="tx1">
                  <a:lumMod val="75000"/>
                </a:schemeClr>
              </a:solidFill>
              <a:latin typeface="Helvetica Neue Medium"/>
              <a:ea typeface="Helvetica Neue Medium"/>
              <a:cs typeface="Helvetica Neue Medium"/>
              <a:sym typeface="Helvetica Neue Medium"/>
            </a:endParaRPr>
          </a:p>
        </p:txBody>
      </p:sp>
      <p:sp>
        <p:nvSpPr>
          <p:cNvPr id="26" name="Округлений прямокутник 25"/>
          <p:cNvSpPr/>
          <p:nvPr/>
        </p:nvSpPr>
        <p:spPr>
          <a:xfrm>
            <a:off x="15113843" y="6712540"/>
            <a:ext cx="3456062" cy="1475581"/>
          </a:xfrm>
          <a:prstGeom prst="roundRect">
            <a:avLst/>
          </a:prstGeom>
          <a:solidFill>
            <a:schemeClr val="accent3">
              <a:lumMod val="40000"/>
              <a:lumOff val="6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ru-RU" sz="2000" dirty="0" err="1">
                <a:solidFill>
                  <a:schemeClr val="tx1">
                    <a:lumMod val="75000"/>
                  </a:schemeClr>
                </a:solidFill>
                <a:latin typeface="Helvetica Neue Medium"/>
                <a:ea typeface="Helvetica Neue Medium"/>
                <a:cs typeface="Helvetica Neue Medium"/>
                <a:sym typeface="Helvetica Neue Medium"/>
              </a:rPr>
              <a:t>Встановлення</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зв'язку</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між</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змінною</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частиною</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зарплати</a:t>
            </a:r>
            <a:r>
              <a:rPr lang="ru-RU" sz="2000" dirty="0">
                <a:solidFill>
                  <a:schemeClr val="tx1">
                    <a:lumMod val="75000"/>
                  </a:schemeClr>
                </a:solidFill>
                <a:latin typeface="Helvetica Neue Medium"/>
                <a:ea typeface="Helvetica Neue Medium"/>
                <a:cs typeface="Helvetica Neue Medium"/>
                <a:sym typeface="Helvetica Neue Medium"/>
              </a:rPr>
              <a:t> та </a:t>
            </a:r>
            <a:r>
              <a:rPr lang="ru-RU" sz="2000" dirty="0" err="1">
                <a:solidFill>
                  <a:schemeClr val="tx1">
                    <a:lumMod val="75000"/>
                  </a:schemeClr>
                </a:solidFill>
                <a:latin typeface="Helvetica Neue Medium"/>
                <a:ea typeface="Helvetica Neue Medium"/>
                <a:cs typeface="Helvetica Neue Medium"/>
                <a:sym typeface="Helvetica Neue Medium"/>
              </a:rPr>
              <a:t>ефективністю</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роботи</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працівника</a:t>
            </a:r>
            <a:endParaRPr lang="ru-RU" sz="2000" dirty="0">
              <a:solidFill>
                <a:schemeClr val="tx1">
                  <a:lumMod val="75000"/>
                </a:schemeClr>
              </a:solidFill>
              <a:latin typeface="Helvetica Neue Medium"/>
              <a:ea typeface="Helvetica Neue Medium"/>
              <a:cs typeface="Helvetica Neue Medium"/>
              <a:sym typeface="Helvetica Neue Medium"/>
            </a:endParaRPr>
          </a:p>
        </p:txBody>
      </p:sp>
      <p:sp>
        <p:nvSpPr>
          <p:cNvPr id="27" name="Овал 26"/>
          <p:cNvSpPr/>
          <p:nvPr/>
        </p:nvSpPr>
        <p:spPr>
          <a:xfrm>
            <a:off x="13310170" y="7845725"/>
            <a:ext cx="720080" cy="577056"/>
          </a:xfrm>
          <a:prstGeom prst="ellipse">
            <a:avLst/>
          </a:prstGeom>
          <a:solidFill>
            <a:schemeClr val="accent1">
              <a:lumMod val="60000"/>
              <a:lumOff val="4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uk-UA" sz="2000" b="1" i="0" u="none" strike="noStrike" cap="none" spc="0" normalizeH="0" baseline="0" dirty="0" smtClean="0">
                <a:ln>
                  <a:noFill/>
                </a:ln>
                <a:solidFill>
                  <a:schemeClr val="tx1">
                    <a:lumMod val="75000"/>
                  </a:schemeClr>
                </a:solidFill>
                <a:effectLst/>
                <a:uFillTx/>
                <a:latin typeface="Helvetica Neue Medium"/>
                <a:ea typeface="Helvetica Neue Medium"/>
                <a:cs typeface="Helvetica Neue Medium"/>
                <a:sym typeface="Helvetica Neue Medium"/>
              </a:rPr>
              <a:t>6</a:t>
            </a:r>
            <a:endParaRPr kumimoji="0" lang="uk-UA" sz="2000" b="1" i="0" u="none" strike="noStrike" cap="none" spc="0" normalizeH="0" baseline="0" dirty="0">
              <a:ln>
                <a:noFill/>
              </a:ln>
              <a:solidFill>
                <a:schemeClr val="tx1">
                  <a:lumMod val="75000"/>
                </a:schemeClr>
              </a:solidFill>
              <a:effectLst/>
              <a:uFillTx/>
              <a:latin typeface="Helvetica Neue Medium"/>
              <a:ea typeface="Helvetica Neue Medium"/>
              <a:cs typeface="Helvetica Neue Medium"/>
              <a:sym typeface="Helvetica Neue Medium"/>
            </a:endParaRPr>
          </a:p>
        </p:txBody>
      </p:sp>
      <p:sp>
        <p:nvSpPr>
          <p:cNvPr id="29" name="Округлений прямокутник 28"/>
          <p:cNvSpPr/>
          <p:nvPr/>
        </p:nvSpPr>
        <p:spPr>
          <a:xfrm>
            <a:off x="14804416" y="4206515"/>
            <a:ext cx="3780259" cy="1475581"/>
          </a:xfrm>
          <a:prstGeom prst="roundRect">
            <a:avLst/>
          </a:prstGeom>
          <a:solidFill>
            <a:schemeClr val="accent1">
              <a:lumMod val="40000"/>
              <a:lumOff val="6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ru-RU" sz="2000" dirty="0" err="1">
                <a:solidFill>
                  <a:schemeClr val="tx1">
                    <a:lumMod val="75000"/>
                  </a:schemeClr>
                </a:solidFill>
                <a:latin typeface="Helvetica Neue Medium"/>
                <a:ea typeface="Helvetica Neue Medium"/>
                <a:cs typeface="Helvetica Neue Medium"/>
                <a:sym typeface="Helvetica Neue Medium"/>
              </a:rPr>
              <a:t>Розвиток</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системи</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навчання</a:t>
            </a:r>
            <a:r>
              <a:rPr lang="ru-RU" sz="2000" dirty="0">
                <a:solidFill>
                  <a:schemeClr val="tx1">
                    <a:lumMod val="75000"/>
                  </a:schemeClr>
                </a:solidFill>
                <a:latin typeface="Helvetica Neue Medium"/>
                <a:ea typeface="Helvetica Neue Medium"/>
                <a:cs typeface="Helvetica Neue Medium"/>
                <a:sym typeface="Helvetica Neue Medium"/>
              </a:rPr>
              <a:t> з </a:t>
            </a:r>
            <a:r>
              <a:rPr lang="ru-RU" sz="2000" dirty="0" err="1">
                <a:solidFill>
                  <a:schemeClr val="tx1">
                    <a:lumMod val="75000"/>
                  </a:schemeClr>
                </a:solidFill>
                <a:latin typeface="Helvetica Neue Medium"/>
                <a:ea typeface="Helvetica Neue Medium"/>
                <a:cs typeface="Helvetica Neue Medium"/>
                <a:sym typeface="Helvetica Neue Medium"/>
              </a:rPr>
              <a:t>урахуванням</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результатів</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оцінки</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ефективності</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роботи</a:t>
            </a:r>
            <a:r>
              <a:rPr lang="ru-RU" sz="2000" dirty="0">
                <a:solidFill>
                  <a:schemeClr val="tx1">
                    <a:lumMod val="75000"/>
                  </a:schemeClr>
                </a:solidFill>
                <a:latin typeface="Helvetica Neue Medium"/>
                <a:ea typeface="Helvetica Neue Medium"/>
                <a:cs typeface="Helvetica Neue Medium"/>
                <a:sym typeface="Helvetica Neue Medium"/>
              </a:rPr>
              <a:t> з метою </a:t>
            </a:r>
            <a:r>
              <a:rPr lang="ru-RU" sz="2000" dirty="0" err="1">
                <a:solidFill>
                  <a:schemeClr val="tx1">
                    <a:lumMod val="75000"/>
                  </a:schemeClr>
                </a:solidFill>
                <a:latin typeface="Helvetica Neue Medium"/>
                <a:ea typeface="Helvetica Neue Medium"/>
                <a:cs typeface="Helvetica Neue Medium"/>
                <a:sym typeface="Helvetica Neue Medium"/>
              </a:rPr>
              <a:t>кар'єрного</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розвитку</a:t>
            </a:r>
            <a:endParaRPr lang="ru-RU" sz="2000" dirty="0">
              <a:solidFill>
                <a:schemeClr val="tx1">
                  <a:lumMod val="75000"/>
                </a:schemeClr>
              </a:solidFill>
              <a:latin typeface="Helvetica Neue Medium"/>
              <a:ea typeface="Helvetica Neue Medium"/>
              <a:cs typeface="Helvetica Neue Medium"/>
              <a:sym typeface="Helvetica Neue Medium"/>
            </a:endParaRPr>
          </a:p>
        </p:txBody>
      </p:sp>
      <p:sp>
        <p:nvSpPr>
          <p:cNvPr id="31" name="Округлений прямокутник 30"/>
          <p:cNvSpPr/>
          <p:nvPr/>
        </p:nvSpPr>
        <p:spPr>
          <a:xfrm>
            <a:off x="13568858" y="2414406"/>
            <a:ext cx="3085306" cy="1135063"/>
          </a:xfrm>
          <a:prstGeom prst="roundRect">
            <a:avLst/>
          </a:prstGeom>
          <a:solidFill>
            <a:schemeClr val="accent1">
              <a:lumMod val="40000"/>
              <a:lumOff val="6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ru-RU" sz="2000" dirty="0" err="1">
                <a:solidFill>
                  <a:schemeClr val="tx1">
                    <a:lumMod val="75000"/>
                  </a:schemeClr>
                </a:solidFill>
                <a:latin typeface="Helvetica Neue Medium"/>
                <a:ea typeface="Helvetica Neue Medium"/>
                <a:cs typeface="Helvetica Neue Medium"/>
                <a:sym typeface="Helvetica Neue Medium"/>
              </a:rPr>
              <a:t>Підвищення</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залучення</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кандидатів</a:t>
            </a:r>
            <a:r>
              <a:rPr lang="ru-RU" sz="2000" dirty="0">
                <a:solidFill>
                  <a:schemeClr val="tx1">
                    <a:lumMod val="75000"/>
                  </a:schemeClr>
                </a:solidFill>
                <a:latin typeface="Helvetica Neue Medium"/>
                <a:ea typeface="Helvetica Neue Medium"/>
                <a:cs typeface="Helvetica Neue Medium"/>
                <a:sym typeface="Helvetica Neue Medium"/>
              </a:rPr>
              <a:t> на </a:t>
            </a:r>
            <a:r>
              <a:rPr lang="ru-RU" sz="2000" dirty="0" err="1">
                <a:solidFill>
                  <a:schemeClr val="tx1">
                    <a:lumMod val="75000"/>
                  </a:schemeClr>
                </a:solidFill>
                <a:latin typeface="Helvetica Neue Medium"/>
                <a:ea typeface="Helvetica Neue Medium"/>
                <a:cs typeface="Helvetica Neue Medium"/>
                <a:sym typeface="Helvetica Neue Medium"/>
              </a:rPr>
              <a:t>вакантні</a:t>
            </a:r>
            <a:r>
              <a:rPr lang="ru-RU" sz="2000" dirty="0">
                <a:solidFill>
                  <a:schemeClr val="tx1">
                    <a:lumMod val="75000"/>
                  </a:schemeClr>
                </a:solidFill>
                <a:latin typeface="Helvetica Neue Medium"/>
                <a:ea typeface="Helvetica Neue Medium"/>
                <a:cs typeface="Helvetica Neue Medium"/>
                <a:sym typeface="Helvetica Neue Medium"/>
              </a:rPr>
              <a:t> посади</a:t>
            </a:r>
          </a:p>
        </p:txBody>
      </p:sp>
      <p:sp>
        <p:nvSpPr>
          <p:cNvPr id="32" name="Округлений прямокутник 31"/>
          <p:cNvSpPr/>
          <p:nvPr/>
        </p:nvSpPr>
        <p:spPr>
          <a:xfrm>
            <a:off x="9938425" y="2414407"/>
            <a:ext cx="3085306" cy="1135063"/>
          </a:xfrm>
          <a:prstGeom prst="roundRect">
            <a:avLst/>
          </a:prstGeom>
          <a:solidFill>
            <a:schemeClr val="accent1">
              <a:lumMod val="40000"/>
              <a:lumOff val="6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ru-RU" sz="2000" dirty="0" err="1">
                <a:solidFill>
                  <a:schemeClr val="tx1">
                    <a:lumMod val="75000"/>
                  </a:schemeClr>
                </a:solidFill>
                <a:latin typeface="Helvetica Neue Medium"/>
                <a:ea typeface="Helvetica Neue Medium"/>
                <a:cs typeface="Helvetica Neue Medium"/>
                <a:sym typeface="Helvetica Neue Medium"/>
              </a:rPr>
              <a:t>Впровадження</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системи</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нематеріальної</a:t>
            </a:r>
            <a:r>
              <a:rPr lang="ru-RU" sz="2000" dirty="0">
                <a:solidFill>
                  <a:schemeClr val="tx1">
                    <a:lumMod val="75000"/>
                  </a:schemeClr>
                </a:solidFill>
                <a:latin typeface="Helvetica Neue Medium"/>
                <a:ea typeface="Helvetica Neue Medium"/>
                <a:cs typeface="Helvetica Neue Medium"/>
                <a:sym typeface="Helvetica Neue Medium"/>
              </a:rPr>
              <a:t> </a:t>
            </a:r>
            <a:r>
              <a:rPr lang="ru-RU" sz="2000" dirty="0" err="1">
                <a:solidFill>
                  <a:schemeClr val="tx1">
                    <a:lumMod val="75000"/>
                  </a:schemeClr>
                </a:solidFill>
                <a:latin typeface="Helvetica Neue Medium"/>
                <a:ea typeface="Helvetica Neue Medium"/>
                <a:cs typeface="Helvetica Neue Medium"/>
                <a:sym typeface="Helvetica Neue Medium"/>
              </a:rPr>
              <a:t>мотивації</a:t>
            </a:r>
            <a:r>
              <a:rPr lang="ru-RU" sz="2000" dirty="0">
                <a:solidFill>
                  <a:schemeClr val="tx1">
                    <a:lumMod val="75000"/>
                  </a:schemeClr>
                </a:solidFill>
                <a:latin typeface="Helvetica Neue Medium"/>
                <a:ea typeface="Helvetica Neue Medium"/>
                <a:cs typeface="Helvetica Neue Medium"/>
                <a:sym typeface="Helvetica Neue Medium"/>
              </a:rPr>
              <a:t> персоналу</a:t>
            </a:r>
          </a:p>
        </p:txBody>
      </p:sp>
      <p:cxnSp>
        <p:nvCxnSpPr>
          <p:cNvPr id="40" name="Пряма зі стрілкою 39"/>
          <p:cNvCxnSpPr>
            <a:stCxn id="3" idx="4"/>
            <a:endCxn id="19" idx="3"/>
          </p:cNvCxnSpPr>
          <p:nvPr/>
        </p:nvCxnSpPr>
        <p:spPr>
          <a:xfrm flipH="1">
            <a:off x="8087544" y="6875681"/>
            <a:ext cx="1578514" cy="298082"/>
          </a:xfrm>
          <a:prstGeom prst="straightConnector1">
            <a:avLst/>
          </a:prstGeom>
          <a:ln w="19050">
            <a:solidFill>
              <a:srgbClr val="00206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Пряма зі стрілкою 40"/>
          <p:cNvCxnSpPr/>
          <p:nvPr/>
        </p:nvCxnSpPr>
        <p:spPr>
          <a:xfrm flipH="1">
            <a:off x="11543928" y="7845725"/>
            <a:ext cx="1" cy="1757737"/>
          </a:xfrm>
          <a:prstGeom prst="straightConnector1">
            <a:avLst/>
          </a:prstGeom>
          <a:ln w="19050">
            <a:solidFill>
              <a:srgbClr val="00206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Пряма зі стрілкою 41"/>
          <p:cNvCxnSpPr>
            <a:endCxn id="29" idx="1"/>
          </p:cNvCxnSpPr>
          <p:nvPr/>
        </p:nvCxnSpPr>
        <p:spPr>
          <a:xfrm flipV="1">
            <a:off x="12827044" y="4944306"/>
            <a:ext cx="1977372" cy="1121606"/>
          </a:xfrm>
          <a:prstGeom prst="straightConnector1">
            <a:avLst/>
          </a:prstGeom>
          <a:ln w="19050">
            <a:solidFill>
              <a:srgbClr val="00206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Пряма зі стрілкою 42"/>
          <p:cNvCxnSpPr/>
          <p:nvPr/>
        </p:nvCxnSpPr>
        <p:spPr>
          <a:xfrm flipV="1">
            <a:off x="11543927" y="3549470"/>
            <a:ext cx="0" cy="936542"/>
          </a:xfrm>
          <a:prstGeom prst="straightConnector1">
            <a:avLst/>
          </a:prstGeom>
          <a:ln w="19050">
            <a:solidFill>
              <a:srgbClr val="00206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Пряма зі стрілкою 43"/>
          <p:cNvCxnSpPr/>
          <p:nvPr/>
        </p:nvCxnSpPr>
        <p:spPr>
          <a:xfrm flipV="1">
            <a:off x="12410355" y="3549470"/>
            <a:ext cx="1297593" cy="1639893"/>
          </a:xfrm>
          <a:prstGeom prst="straightConnector1">
            <a:avLst/>
          </a:prstGeom>
          <a:ln w="19050">
            <a:solidFill>
              <a:srgbClr val="00206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Пряма зі стрілкою 46"/>
          <p:cNvCxnSpPr/>
          <p:nvPr/>
        </p:nvCxnSpPr>
        <p:spPr>
          <a:xfrm>
            <a:off x="13421789" y="6875681"/>
            <a:ext cx="1692054" cy="574649"/>
          </a:xfrm>
          <a:prstGeom prst="straightConnector1">
            <a:avLst/>
          </a:prstGeom>
          <a:ln w="19050">
            <a:solidFill>
              <a:srgbClr val="00206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Овал 21"/>
          <p:cNvSpPr/>
          <p:nvPr/>
        </p:nvSpPr>
        <p:spPr>
          <a:xfrm>
            <a:off x="8714334" y="6692121"/>
            <a:ext cx="720080" cy="577056"/>
          </a:xfrm>
          <a:prstGeom prst="ellipse">
            <a:avLst/>
          </a:prstGeom>
          <a:solidFill>
            <a:schemeClr val="accent1">
              <a:lumMod val="60000"/>
              <a:lumOff val="4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uk-UA" sz="2000" b="1" i="0" u="none" strike="noStrike" cap="none" spc="0" normalizeH="0" baseline="0" dirty="0" smtClean="0">
                <a:ln>
                  <a:noFill/>
                </a:ln>
                <a:solidFill>
                  <a:schemeClr val="tx1">
                    <a:lumMod val="75000"/>
                  </a:schemeClr>
                </a:solidFill>
                <a:effectLst/>
                <a:uFillTx/>
                <a:latin typeface="Helvetica Neue Medium"/>
                <a:ea typeface="Helvetica Neue Medium"/>
                <a:cs typeface="Helvetica Neue Medium"/>
                <a:sym typeface="Helvetica Neue Medium"/>
              </a:rPr>
              <a:t>3</a:t>
            </a:r>
            <a:endParaRPr kumimoji="0" lang="uk-UA" sz="2000" b="1" i="0" u="none" strike="noStrike" cap="none" spc="0" normalizeH="0" baseline="0" dirty="0">
              <a:ln>
                <a:noFill/>
              </a:ln>
              <a:solidFill>
                <a:schemeClr val="tx1">
                  <a:lumMod val="75000"/>
                </a:schemeClr>
              </a:solidFill>
              <a:effectLst/>
              <a:uFillTx/>
              <a:latin typeface="Helvetica Neue Medium"/>
              <a:ea typeface="Helvetica Neue Medium"/>
              <a:cs typeface="Helvetica Neue Medium"/>
              <a:sym typeface="Helvetica Neue Medium"/>
            </a:endParaRPr>
          </a:p>
        </p:txBody>
      </p:sp>
      <p:sp>
        <p:nvSpPr>
          <p:cNvPr id="24" name="Овал 23"/>
          <p:cNvSpPr/>
          <p:nvPr/>
        </p:nvSpPr>
        <p:spPr>
          <a:xfrm>
            <a:off x="11183886" y="8536283"/>
            <a:ext cx="720080" cy="577056"/>
          </a:xfrm>
          <a:prstGeom prst="ellipse">
            <a:avLst/>
          </a:prstGeom>
          <a:solidFill>
            <a:schemeClr val="accent1">
              <a:lumMod val="60000"/>
              <a:lumOff val="4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uk-UA" sz="2000" b="1" i="0" u="none" strike="noStrike" cap="none" spc="0" normalizeH="0" baseline="0" dirty="0" smtClean="0">
                <a:ln>
                  <a:noFill/>
                </a:ln>
                <a:solidFill>
                  <a:schemeClr val="tx1">
                    <a:lumMod val="75000"/>
                  </a:schemeClr>
                </a:solidFill>
                <a:effectLst/>
                <a:uFillTx/>
                <a:latin typeface="Helvetica Neue Medium"/>
                <a:ea typeface="Helvetica Neue Medium"/>
                <a:cs typeface="Helvetica Neue Medium"/>
                <a:sym typeface="Helvetica Neue Medium"/>
              </a:rPr>
              <a:t>5</a:t>
            </a:r>
            <a:endParaRPr kumimoji="0" lang="uk-UA" sz="2000" b="1" i="0" u="none" strike="noStrike" cap="none" spc="0" normalizeH="0" baseline="0" dirty="0">
              <a:ln>
                <a:noFill/>
              </a:ln>
              <a:solidFill>
                <a:schemeClr val="tx1">
                  <a:lumMod val="75000"/>
                </a:schemeClr>
              </a:solidFill>
              <a:effectLst/>
              <a:uFillTx/>
              <a:latin typeface="Helvetica Neue Medium"/>
              <a:ea typeface="Helvetica Neue Medium"/>
              <a:cs typeface="Helvetica Neue Medium"/>
              <a:sym typeface="Helvetica Neue Medium"/>
            </a:endParaRPr>
          </a:p>
        </p:txBody>
      </p:sp>
      <p:sp>
        <p:nvSpPr>
          <p:cNvPr id="28" name="Овал 27"/>
          <p:cNvSpPr/>
          <p:nvPr/>
        </p:nvSpPr>
        <p:spPr>
          <a:xfrm>
            <a:off x="13670210" y="6741344"/>
            <a:ext cx="720080" cy="577056"/>
          </a:xfrm>
          <a:prstGeom prst="ellipse">
            <a:avLst/>
          </a:prstGeom>
          <a:solidFill>
            <a:schemeClr val="accent1">
              <a:lumMod val="60000"/>
              <a:lumOff val="4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uk-UA" sz="2000" b="1" i="0" u="none" strike="noStrike" cap="none" spc="0" normalizeH="0" baseline="0" dirty="0" smtClean="0">
                <a:ln>
                  <a:noFill/>
                </a:ln>
                <a:solidFill>
                  <a:schemeClr val="tx1">
                    <a:lumMod val="75000"/>
                  </a:schemeClr>
                </a:solidFill>
                <a:effectLst/>
                <a:uFillTx/>
                <a:latin typeface="Helvetica Neue Medium"/>
                <a:ea typeface="Helvetica Neue Medium"/>
                <a:cs typeface="Helvetica Neue Medium"/>
                <a:sym typeface="Helvetica Neue Medium"/>
              </a:rPr>
              <a:t>7</a:t>
            </a:r>
            <a:endParaRPr kumimoji="0" lang="uk-UA" sz="2000" b="1" i="0" u="none" strike="noStrike" cap="none" spc="0" normalizeH="0" baseline="0" dirty="0">
              <a:ln>
                <a:noFill/>
              </a:ln>
              <a:solidFill>
                <a:schemeClr val="tx1">
                  <a:lumMod val="75000"/>
                </a:schemeClr>
              </a:solidFill>
              <a:effectLst/>
              <a:uFillTx/>
              <a:latin typeface="Helvetica Neue Medium"/>
              <a:ea typeface="Helvetica Neue Medium"/>
              <a:cs typeface="Helvetica Neue Medium"/>
              <a:sym typeface="Helvetica Neue Medium"/>
            </a:endParaRPr>
          </a:p>
        </p:txBody>
      </p:sp>
      <p:sp>
        <p:nvSpPr>
          <p:cNvPr id="30" name="Овал 29"/>
          <p:cNvSpPr/>
          <p:nvPr/>
        </p:nvSpPr>
        <p:spPr>
          <a:xfrm>
            <a:off x="13347908" y="5232394"/>
            <a:ext cx="720080" cy="577056"/>
          </a:xfrm>
          <a:prstGeom prst="ellipse">
            <a:avLst/>
          </a:prstGeom>
          <a:solidFill>
            <a:schemeClr val="accent1">
              <a:lumMod val="60000"/>
              <a:lumOff val="4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uk-UA" sz="2000" b="1" dirty="0">
                <a:solidFill>
                  <a:schemeClr val="tx1">
                    <a:lumMod val="75000"/>
                  </a:schemeClr>
                </a:solidFill>
                <a:latin typeface="Helvetica Neue Medium"/>
                <a:ea typeface="Helvetica Neue Medium"/>
                <a:cs typeface="Helvetica Neue Medium"/>
                <a:sym typeface="Helvetica Neue Medium"/>
              </a:rPr>
              <a:t>8</a:t>
            </a:r>
            <a:endParaRPr kumimoji="0" lang="uk-UA" sz="2000" b="1" i="0" u="none" strike="noStrike" cap="none" spc="0" normalizeH="0" baseline="0" dirty="0">
              <a:ln>
                <a:noFill/>
              </a:ln>
              <a:solidFill>
                <a:schemeClr val="tx1">
                  <a:lumMod val="75000"/>
                </a:schemeClr>
              </a:solidFill>
              <a:effectLst/>
              <a:uFillTx/>
              <a:latin typeface="Helvetica Neue Medium"/>
              <a:ea typeface="Helvetica Neue Medium"/>
              <a:cs typeface="Helvetica Neue Medium"/>
              <a:sym typeface="Helvetica Neue Medium"/>
            </a:endParaRPr>
          </a:p>
        </p:txBody>
      </p:sp>
      <p:sp>
        <p:nvSpPr>
          <p:cNvPr id="34" name="Овал 33"/>
          <p:cNvSpPr/>
          <p:nvPr/>
        </p:nvSpPr>
        <p:spPr>
          <a:xfrm>
            <a:off x="11198147" y="3729213"/>
            <a:ext cx="720080" cy="577056"/>
          </a:xfrm>
          <a:prstGeom prst="ellipse">
            <a:avLst/>
          </a:prstGeom>
          <a:solidFill>
            <a:schemeClr val="accent1">
              <a:lumMod val="60000"/>
              <a:lumOff val="4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uk-UA" sz="2000" b="1" dirty="0" smtClean="0">
                <a:solidFill>
                  <a:schemeClr val="tx1">
                    <a:lumMod val="75000"/>
                  </a:schemeClr>
                </a:solidFill>
                <a:latin typeface="Helvetica Neue Medium"/>
                <a:ea typeface="Helvetica Neue Medium"/>
                <a:cs typeface="Helvetica Neue Medium"/>
                <a:sym typeface="Helvetica Neue Medium"/>
              </a:rPr>
              <a:t>10</a:t>
            </a:r>
            <a:endParaRPr kumimoji="0" lang="uk-UA" sz="2000" b="1" i="0" u="none" strike="noStrike" cap="none" spc="0" normalizeH="0" baseline="0" dirty="0">
              <a:ln>
                <a:noFill/>
              </a:ln>
              <a:solidFill>
                <a:schemeClr val="tx1">
                  <a:lumMod val="75000"/>
                </a:schemeClr>
              </a:solidFill>
              <a:effectLst/>
              <a:uFillTx/>
              <a:latin typeface="Helvetica Neue Medium"/>
              <a:ea typeface="Helvetica Neue Medium"/>
              <a:cs typeface="Helvetica Neue Medium"/>
              <a:sym typeface="Helvetica Neue Medium"/>
            </a:endParaRPr>
          </a:p>
        </p:txBody>
      </p:sp>
      <p:sp>
        <p:nvSpPr>
          <p:cNvPr id="33" name="Овал 32"/>
          <p:cNvSpPr/>
          <p:nvPr/>
        </p:nvSpPr>
        <p:spPr>
          <a:xfrm>
            <a:off x="12627828" y="4197483"/>
            <a:ext cx="720080" cy="577056"/>
          </a:xfrm>
          <a:prstGeom prst="ellipse">
            <a:avLst/>
          </a:prstGeom>
          <a:solidFill>
            <a:schemeClr val="accent1">
              <a:lumMod val="60000"/>
              <a:lumOff val="4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uk-UA" sz="2000" b="1" i="0" u="none" strike="noStrike" cap="none" spc="0" normalizeH="0" baseline="0" dirty="0" smtClean="0">
                <a:ln>
                  <a:noFill/>
                </a:ln>
                <a:solidFill>
                  <a:schemeClr val="tx1">
                    <a:lumMod val="75000"/>
                  </a:schemeClr>
                </a:solidFill>
                <a:effectLst/>
                <a:uFillTx/>
                <a:latin typeface="Helvetica Neue Medium"/>
                <a:ea typeface="Helvetica Neue Medium"/>
                <a:cs typeface="Helvetica Neue Medium"/>
                <a:sym typeface="Helvetica Neue Medium"/>
              </a:rPr>
              <a:t>9</a:t>
            </a:r>
            <a:endParaRPr kumimoji="0" lang="uk-UA" sz="2000" b="1" i="0" u="none" strike="noStrike" cap="none" spc="0" normalizeH="0" baseline="0" dirty="0">
              <a:ln>
                <a:noFill/>
              </a:ln>
              <a:solidFill>
                <a:schemeClr val="tx1">
                  <a:lumMod val="75000"/>
                </a:schemeClr>
              </a:solidFill>
              <a:effectLst/>
              <a:uFillTx/>
              <a:latin typeface="Helvetica Neue Medium"/>
              <a:ea typeface="Helvetica Neue Medium"/>
              <a:cs typeface="Helvetica Neue Medium"/>
              <a:sym typeface="Helvetica Neue Medium"/>
            </a:endParaRPr>
          </a:p>
        </p:txBody>
      </p:sp>
      <p:sp>
        <p:nvSpPr>
          <p:cNvPr id="140" name="TextBox 139"/>
          <p:cNvSpPr txBox="1"/>
          <p:nvPr/>
        </p:nvSpPr>
        <p:spPr>
          <a:xfrm>
            <a:off x="958752" y="2296234"/>
            <a:ext cx="3672408" cy="1641475"/>
          </a:xfrm>
          <a:prstGeom prst="rect">
            <a:avLst/>
          </a:prstGeom>
          <a:no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ru-RU" sz="2000" dirty="0" err="1" smtClean="0"/>
              <a:t>Забезпечено</a:t>
            </a:r>
            <a:r>
              <a:rPr lang="ru-RU" sz="2000" dirty="0" smtClean="0"/>
              <a:t> </a:t>
            </a:r>
            <a:r>
              <a:rPr lang="ru-RU" sz="2000" dirty="0" err="1" smtClean="0"/>
              <a:t>розробку</a:t>
            </a:r>
            <a:r>
              <a:rPr lang="ru-RU" sz="2000" dirty="0" smtClean="0"/>
              <a:t> </a:t>
            </a:r>
            <a:r>
              <a:rPr lang="ru-RU" sz="2000" dirty="0"/>
              <a:t>та </a:t>
            </a:r>
            <a:r>
              <a:rPr lang="ru-RU" sz="2000" dirty="0" err="1"/>
              <a:t>затвердження</a:t>
            </a:r>
            <a:r>
              <a:rPr lang="ru-RU" sz="2000" dirty="0"/>
              <a:t> </a:t>
            </a:r>
            <a:r>
              <a:rPr lang="ru-RU" sz="2000" dirty="0" err="1"/>
              <a:t>Програми</a:t>
            </a:r>
            <a:endParaRPr lang="ru-RU" sz="2000" dirty="0"/>
          </a:p>
          <a:p>
            <a:r>
              <a:rPr lang="ru-RU" sz="2000" dirty="0" err="1"/>
              <a:t>розвитку</a:t>
            </a:r>
            <a:r>
              <a:rPr lang="ru-RU" sz="2000" dirty="0"/>
              <a:t> </a:t>
            </a:r>
            <a:r>
              <a:rPr lang="ru-RU" sz="2000" dirty="0" err="1"/>
              <a:t>системи</a:t>
            </a:r>
            <a:r>
              <a:rPr lang="ru-RU" sz="2000" dirty="0"/>
              <a:t> </a:t>
            </a:r>
            <a:r>
              <a:rPr lang="ru-RU" sz="2000" dirty="0" err="1"/>
              <a:t>внутрішніх</a:t>
            </a:r>
            <a:r>
              <a:rPr lang="ru-RU" sz="2000" dirty="0"/>
              <a:t> </a:t>
            </a:r>
            <a:r>
              <a:rPr lang="ru-RU" sz="2000" dirty="0" err="1"/>
              <a:t>комунікацій</a:t>
            </a:r>
            <a:r>
              <a:rPr lang="ru-RU" sz="2000" dirty="0"/>
              <a:t> ДПС та Плану </a:t>
            </a:r>
            <a:r>
              <a:rPr lang="ru-RU" sz="2000" dirty="0" err="1"/>
              <a:t>заходів</a:t>
            </a:r>
            <a:r>
              <a:rPr lang="ru-RU" sz="2000" dirty="0"/>
              <a:t> </a:t>
            </a:r>
            <a:r>
              <a:rPr lang="ru-RU" sz="2000" dirty="0" err="1"/>
              <a:t>щодо</a:t>
            </a:r>
            <a:r>
              <a:rPr lang="ru-RU" sz="2000" dirty="0"/>
              <a:t> </a:t>
            </a:r>
            <a:r>
              <a:rPr lang="ru-RU" sz="2000" dirty="0" err="1"/>
              <a:t>її</a:t>
            </a:r>
            <a:r>
              <a:rPr lang="ru-RU" sz="2000" dirty="0"/>
              <a:t> </a:t>
            </a:r>
            <a:r>
              <a:rPr lang="ru-RU" sz="2000" dirty="0" err="1"/>
              <a:t>реалізації</a:t>
            </a:r>
            <a:endParaRPr kumimoji="0" lang="uk-UA" sz="2000" b="0" i="0" u="none" strike="noStrike" cap="none" spc="0" normalizeH="0" baseline="0" dirty="0">
              <a:ln>
                <a:noFill/>
              </a:ln>
              <a:solidFill>
                <a:srgbClr val="5E5E5E"/>
              </a:solidFill>
              <a:effectLst/>
              <a:uFillTx/>
              <a:sym typeface="Helvetica Neue"/>
            </a:endParaRPr>
          </a:p>
        </p:txBody>
      </p:sp>
      <p:sp>
        <p:nvSpPr>
          <p:cNvPr id="78" name="TextBox 77"/>
          <p:cNvSpPr txBox="1"/>
          <p:nvPr/>
        </p:nvSpPr>
        <p:spPr>
          <a:xfrm>
            <a:off x="687220" y="4554543"/>
            <a:ext cx="3654373" cy="1641475"/>
          </a:xfrm>
          <a:prstGeom prst="rect">
            <a:avLst/>
          </a:prstGeom>
          <a:no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ru-RU" sz="2000" dirty="0" err="1"/>
              <a:t>Розроблено</a:t>
            </a:r>
            <a:r>
              <a:rPr lang="ru-RU" sz="2000" dirty="0"/>
              <a:t> та </a:t>
            </a:r>
            <a:r>
              <a:rPr lang="ru-RU" sz="2000" dirty="0" err="1"/>
              <a:t>затверджено</a:t>
            </a:r>
            <a:r>
              <a:rPr lang="ru-RU" sz="2000" dirty="0"/>
              <a:t> План </a:t>
            </a:r>
            <a:r>
              <a:rPr lang="ru-RU" sz="2000" dirty="0" err="1"/>
              <a:t>заходів</a:t>
            </a:r>
            <a:r>
              <a:rPr lang="ru-RU" sz="2000" dirty="0"/>
              <a:t> </a:t>
            </a:r>
            <a:r>
              <a:rPr lang="ru-RU" sz="2000" dirty="0" err="1"/>
              <a:t>щодо</a:t>
            </a:r>
            <a:r>
              <a:rPr lang="ru-RU" sz="2000" dirty="0"/>
              <a:t> </a:t>
            </a:r>
            <a:r>
              <a:rPr lang="ru-RU" sz="2000" dirty="0" err="1"/>
              <a:t>впровадження</a:t>
            </a:r>
            <a:r>
              <a:rPr lang="ru-RU" sz="2000" dirty="0"/>
              <a:t> </a:t>
            </a:r>
            <a:r>
              <a:rPr lang="ru-RU" sz="2000" dirty="0" err="1"/>
              <a:t>інформаційної</a:t>
            </a:r>
            <a:r>
              <a:rPr lang="ru-RU" sz="2000" dirty="0"/>
              <a:t> </a:t>
            </a:r>
            <a:r>
              <a:rPr lang="ru-RU" sz="2000" dirty="0" err="1"/>
              <a:t>системи</a:t>
            </a:r>
            <a:r>
              <a:rPr lang="ru-RU" sz="2000" dirty="0"/>
              <a:t> </a:t>
            </a:r>
            <a:r>
              <a:rPr lang="ru-RU" sz="2000" dirty="0" err="1"/>
              <a:t>управління</a:t>
            </a:r>
            <a:r>
              <a:rPr lang="ru-RU" sz="2000" dirty="0"/>
              <a:t> </a:t>
            </a:r>
            <a:r>
              <a:rPr lang="ru-RU" sz="2000" dirty="0" err="1"/>
              <a:t>людськими</a:t>
            </a:r>
            <a:r>
              <a:rPr lang="ru-RU" sz="2000" dirty="0"/>
              <a:t> ресурсами HRMIS</a:t>
            </a:r>
            <a:endParaRPr kumimoji="0" lang="uk-UA" sz="2000" b="0" i="0" u="none" strike="noStrike" cap="none" spc="0" normalizeH="0" baseline="0" dirty="0">
              <a:ln>
                <a:noFill/>
              </a:ln>
              <a:solidFill>
                <a:srgbClr val="5E5E5E"/>
              </a:solidFill>
              <a:effectLst/>
              <a:uFillTx/>
              <a:sym typeface="Helvetica Neue"/>
            </a:endParaRPr>
          </a:p>
        </p:txBody>
      </p:sp>
      <p:sp>
        <p:nvSpPr>
          <p:cNvPr id="141" name="Прямокутник 140"/>
          <p:cNvSpPr/>
          <p:nvPr/>
        </p:nvSpPr>
        <p:spPr>
          <a:xfrm>
            <a:off x="380839" y="6779908"/>
            <a:ext cx="4034297" cy="163121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ru-RU" sz="2000" dirty="0" smtClean="0"/>
              <a:t>        </a:t>
            </a:r>
            <a:r>
              <a:rPr lang="ru-RU" sz="2000" dirty="0" err="1" smtClean="0"/>
              <a:t>Прийнято</a:t>
            </a:r>
            <a:r>
              <a:rPr lang="ru-RU" sz="2000" dirty="0" smtClean="0"/>
              <a:t> </a:t>
            </a:r>
            <a:r>
              <a:rPr lang="ru-RU" sz="2000" dirty="0"/>
              <a:t>участь у ярмарках </a:t>
            </a:r>
            <a:r>
              <a:rPr lang="ru-RU" sz="2000" dirty="0" err="1" smtClean="0"/>
              <a:t>вакансій</a:t>
            </a:r>
            <a:r>
              <a:rPr lang="ru-RU" sz="2000" dirty="0" smtClean="0"/>
              <a:t>.</a:t>
            </a:r>
          </a:p>
          <a:p>
            <a:pPr algn="l"/>
            <a:r>
              <a:rPr lang="ru-RU" sz="2000" dirty="0" smtClean="0"/>
              <a:t>        </a:t>
            </a:r>
            <a:r>
              <a:rPr lang="ru-RU" sz="2000" dirty="0" err="1" smtClean="0"/>
              <a:t>Організовано</a:t>
            </a:r>
            <a:r>
              <a:rPr lang="ru-RU" sz="2000" dirty="0" smtClean="0"/>
              <a:t> та проведено </a:t>
            </a:r>
            <a:r>
              <a:rPr lang="ru-RU" sz="2000" dirty="0" err="1"/>
              <a:t>навчальні</a:t>
            </a:r>
            <a:r>
              <a:rPr lang="ru-RU" sz="2000" dirty="0"/>
              <a:t> заходи за </a:t>
            </a:r>
            <a:r>
              <a:rPr lang="ru-RU" sz="2000" dirty="0" err="1"/>
              <a:t>участі</a:t>
            </a:r>
            <a:r>
              <a:rPr lang="ru-RU" sz="2000" dirty="0"/>
              <a:t> </a:t>
            </a:r>
            <a:r>
              <a:rPr lang="ru-RU" sz="2000" dirty="0" err="1"/>
              <a:t>міжнародних</a:t>
            </a:r>
            <a:r>
              <a:rPr lang="ru-RU" sz="2000" dirty="0"/>
              <a:t> </a:t>
            </a:r>
            <a:r>
              <a:rPr lang="ru-RU" sz="2000" dirty="0" err="1"/>
              <a:t>експертів</a:t>
            </a:r>
            <a:r>
              <a:rPr lang="ru-RU" sz="2000" dirty="0"/>
              <a:t> EU4PFM</a:t>
            </a:r>
            <a:endParaRPr lang="uk-UA" sz="2000" dirty="0"/>
          </a:p>
        </p:txBody>
      </p:sp>
      <p:sp>
        <p:nvSpPr>
          <p:cNvPr id="142" name="Овал 141"/>
          <p:cNvSpPr/>
          <p:nvPr/>
        </p:nvSpPr>
        <p:spPr>
          <a:xfrm>
            <a:off x="687220" y="6866731"/>
            <a:ext cx="163639" cy="163141"/>
          </a:xfrm>
          <a:prstGeom prst="ellipse">
            <a:avLst/>
          </a:prstGeom>
          <a:solidFill>
            <a:schemeClr val="accent3">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2" name="Прямокутник 81"/>
          <p:cNvSpPr/>
          <p:nvPr/>
        </p:nvSpPr>
        <p:spPr>
          <a:xfrm>
            <a:off x="487566" y="9388127"/>
            <a:ext cx="4344195" cy="224676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ru-RU" sz="2000" dirty="0"/>
              <a:t>        </a:t>
            </a:r>
            <a:r>
              <a:rPr lang="ru-RU" sz="2000" dirty="0" err="1"/>
              <a:t>Визначені</a:t>
            </a:r>
            <a:r>
              <a:rPr lang="ru-RU" sz="2000" dirty="0"/>
              <a:t> </a:t>
            </a:r>
            <a:r>
              <a:rPr lang="ru-RU" sz="2000" dirty="0" err="1"/>
              <a:t>ключові</a:t>
            </a:r>
            <a:r>
              <a:rPr lang="ru-RU" sz="2000" dirty="0"/>
              <a:t> </a:t>
            </a:r>
            <a:r>
              <a:rPr lang="ru-RU" sz="2000" dirty="0" err="1"/>
              <a:t>цінності</a:t>
            </a:r>
            <a:r>
              <a:rPr lang="ru-RU" sz="2000" dirty="0"/>
              <a:t> </a:t>
            </a:r>
            <a:r>
              <a:rPr lang="ru-RU" sz="2000" dirty="0" smtClean="0"/>
              <a:t>ДПС</a:t>
            </a:r>
          </a:p>
          <a:p>
            <a:pPr algn="l"/>
            <a:r>
              <a:rPr lang="ru-RU" sz="2000" dirty="0"/>
              <a:t>       </a:t>
            </a:r>
            <a:r>
              <a:rPr lang="ru-RU" sz="2000" dirty="0" err="1"/>
              <a:t>Забезпечено</a:t>
            </a:r>
            <a:r>
              <a:rPr lang="ru-RU" sz="2000" dirty="0"/>
              <a:t> </a:t>
            </a:r>
            <a:r>
              <a:rPr lang="ru-RU" sz="2000" dirty="0" err="1"/>
              <a:t>розробку</a:t>
            </a:r>
            <a:r>
              <a:rPr lang="ru-RU" sz="2000" dirty="0"/>
              <a:t> </a:t>
            </a:r>
            <a:r>
              <a:rPr lang="ru-RU" sz="2000" dirty="0" err="1"/>
              <a:t>моделі</a:t>
            </a:r>
            <a:r>
              <a:rPr lang="ru-RU" sz="2000" dirty="0"/>
              <a:t> </a:t>
            </a:r>
            <a:r>
              <a:rPr lang="ru-RU" sz="2000" dirty="0" err="1"/>
              <a:t>компетенцій</a:t>
            </a:r>
            <a:r>
              <a:rPr lang="ru-RU" sz="2000" dirty="0"/>
              <a:t> на посади </a:t>
            </a:r>
            <a:r>
              <a:rPr lang="ru-RU" sz="2000" dirty="0" err="1"/>
              <a:t>державної</a:t>
            </a:r>
            <a:r>
              <a:rPr lang="ru-RU" sz="2000" dirty="0"/>
              <a:t> </a:t>
            </a:r>
            <a:r>
              <a:rPr lang="ru-RU" sz="2000" dirty="0" err="1"/>
              <a:t>служби</a:t>
            </a:r>
            <a:r>
              <a:rPr lang="ru-RU" sz="2000" dirty="0"/>
              <a:t> </a:t>
            </a:r>
            <a:r>
              <a:rPr lang="ru-RU" sz="2000" dirty="0" err="1"/>
              <a:t>категорії</a:t>
            </a:r>
            <a:r>
              <a:rPr lang="ru-RU" sz="2000" dirty="0"/>
              <a:t> «Б» та «В» </a:t>
            </a:r>
            <a:r>
              <a:rPr lang="ru-RU" sz="2000" dirty="0" err="1"/>
              <a:t>апарату</a:t>
            </a:r>
            <a:r>
              <a:rPr lang="ru-RU" sz="2000" dirty="0"/>
              <a:t> ДПС та </a:t>
            </a:r>
            <a:r>
              <a:rPr lang="ru-RU" sz="2000" dirty="0" err="1"/>
              <a:t>територіальних</a:t>
            </a:r>
            <a:r>
              <a:rPr lang="ru-RU" sz="2000" dirty="0"/>
              <a:t> </a:t>
            </a:r>
            <a:r>
              <a:rPr lang="ru-RU" sz="2000" dirty="0" err="1" smtClean="0"/>
              <a:t>органів</a:t>
            </a:r>
            <a:endParaRPr lang="uk-UA" sz="2000" dirty="0"/>
          </a:p>
        </p:txBody>
      </p:sp>
      <p:sp>
        <p:nvSpPr>
          <p:cNvPr id="83" name="Овал 82"/>
          <p:cNvSpPr/>
          <p:nvPr/>
        </p:nvSpPr>
        <p:spPr>
          <a:xfrm>
            <a:off x="676377" y="7513945"/>
            <a:ext cx="163639" cy="163141"/>
          </a:xfrm>
          <a:prstGeom prst="ellipse">
            <a:avLst/>
          </a:prstGeom>
          <a:solidFill>
            <a:schemeClr val="accent3">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4" name="Овал 83"/>
          <p:cNvSpPr/>
          <p:nvPr/>
        </p:nvSpPr>
        <p:spPr>
          <a:xfrm>
            <a:off x="795113" y="9496780"/>
            <a:ext cx="163639" cy="163141"/>
          </a:xfrm>
          <a:prstGeom prst="ellipse">
            <a:avLst/>
          </a:prstGeom>
          <a:solidFill>
            <a:schemeClr val="accent3">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5" name="Овал 84"/>
          <p:cNvSpPr/>
          <p:nvPr/>
        </p:nvSpPr>
        <p:spPr>
          <a:xfrm>
            <a:off x="795113" y="10148433"/>
            <a:ext cx="163639" cy="163141"/>
          </a:xfrm>
          <a:prstGeom prst="ellipse">
            <a:avLst/>
          </a:prstGeom>
          <a:solidFill>
            <a:schemeClr val="accent3">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6" name="Прямокутник 85"/>
          <p:cNvSpPr/>
          <p:nvPr/>
        </p:nvSpPr>
        <p:spPr>
          <a:xfrm>
            <a:off x="7458573" y="12114584"/>
            <a:ext cx="8170707" cy="10156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u-RU" sz="2000" dirty="0"/>
              <a:t>        </a:t>
            </a:r>
            <a:r>
              <a:rPr lang="ru-RU" sz="2000" dirty="0" err="1"/>
              <a:t>Розроблені</a:t>
            </a:r>
            <a:r>
              <a:rPr lang="ru-RU" sz="2000" dirty="0"/>
              <a:t> </a:t>
            </a:r>
            <a:r>
              <a:rPr lang="ru-RU" sz="2000" dirty="0" err="1"/>
              <a:t>єдині</a:t>
            </a:r>
            <a:r>
              <a:rPr lang="ru-RU" sz="2000" dirty="0"/>
              <a:t> </a:t>
            </a:r>
            <a:r>
              <a:rPr lang="ru-RU" sz="2000" dirty="0" err="1"/>
              <a:t>стандарти</a:t>
            </a:r>
            <a:r>
              <a:rPr lang="ru-RU" sz="2000" dirty="0"/>
              <a:t> кадрового </a:t>
            </a:r>
            <a:r>
              <a:rPr lang="ru-RU" sz="2000" dirty="0" err="1"/>
              <a:t>адміністрування</a:t>
            </a:r>
            <a:r>
              <a:rPr lang="ru-RU" sz="2000" dirty="0"/>
              <a:t> ДПС: </a:t>
            </a:r>
            <a:r>
              <a:rPr lang="ru-RU" sz="2000" dirty="0" err="1"/>
              <a:t>Інструкція</a:t>
            </a:r>
            <a:r>
              <a:rPr lang="ru-RU" sz="2000" dirty="0"/>
              <a:t> з кадрового </a:t>
            </a:r>
            <a:r>
              <a:rPr lang="ru-RU" sz="2000" dirty="0" err="1"/>
              <a:t>діловодства</a:t>
            </a:r>
            <a:r>
              <a:rPr lang="ru-RU" sz="2000" dirty="0"/>
              <a:t> в ДПС та  </a:t>
            </a:r>
            <a:r>
              <a:rPr lang="ru-RU" sz="2000" dirty="0" err="1" smtClean="0"/>
              <a:t>збірник</a:t>
            </a:r>
            <a:r>
              <a:rPr lang="ru-RU" sz="2000" dirty="0" smtClean="0"/>
              <a:t> </a:t>
            </a:r>
            <a:r>
              <a:rPr lang="ru-RU" sz="2000" dirty="0" err="1"/>
              <a:t>уніфікованих</a:t>
            </a:r>
            <a:r>
              <a:rPr lang="ru-RU" sz="2000" dirty="0"/>
              <a:t> форм </a:t>
            </a:r>
            <a:r>
              <a:rPr lang="ru-RU" sz="2000" dirty="0" err="1"/>
              <a:t>кадрових</a:t>
            </a:r>
            <a:r>
              <a:rPr lang="ru-RU" sz="2000" dirty="0"/>
              <a:t> </a:t>
            </a:r>
            <a:r>
              <a:rPr lang="ru-RU" sz="2000" dirty="0" err="1"/>
              <a:t>документів</a:t>
            </a:r>
            <a:r>
              <a:rPr lang="ru-RU" sz="2000" dirty="0"/>
              <a:t> </a:t>
            </a:r>
            <a:r>
              <a:rPr lang="ru-RU" sz="2000" dirty="0" smtClean="0"/>
              <a:t>ДПС. </a:t>
            </a:r>
            <a:endParaRPr lang="uk-UA" sz="2000" dirty="0"/>
          </a:p>
        </p:txBody>
      </p:sp>
      <p:sp>
        <p:nvSpPr>
          <p:cNvPr id="89" name="Прямокутник 88"/>
          <p:cNvSpPr/>
          <p:nvPr/>
        </p:nvSpPr>
        <p:spPr>
          <a:xfrm>
            <a:off x="19420556" y="4486011"/>
            <a:ext cx="3601838" cy="132343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u-RU" sz="2000" dirty="0" err="1" smtClean="0"/>
              <a:t>Розроблено</a:t>
            </a:r>
            <a:r>
              <a:rPr lang="ru-RU" sz="2000" dirty="0" smtClean="0"/>
              <a:t> </a:t>
            </a:r>
            <a:r>
              <a:rPr lang="ru-RU" sz="2000" dirty="0"/>
              <a:t>та </a:t>
            </a:r>
            <a:r>
              <a:rPr lang="ru-RU" sz="2000" dirty="0" err="1"/>
              <a:t>затверджено</a:t>
            </a:r>
            <a:r>
              <a:rPr lang="ru-RU" sz="2000" dirty="0"/>
              <a:t> процедуру </a:t>
            </a:r>
            <a:r>
              <a:rPr lang="ru-RU" sz="2000" dirty="0" err="1"/>
              <a:t>внутрішнього</a:t>
            </a:r>
            <a:r>
              <a:rPr lang="ru-RU" sz="2000" dirty="0"/>
              <a:t> </a:t>
            </a:r>
            <a:r>
              <a:rPr lang="ru-RU" sz="2000" dirty="0" err="1"/>
              <a:t>навчання</a:t>
            </a:r>
            <a:r>
              <a:rPr lang="ru-RU" sz="2000" dirty="0"/>
              <a:t> </a:t>
            </a:r>
            <a:r>
              <a:rPr lang="ru-RU" sz="2000" dirty="0" err="1"/>
              <a:t>державних</a:t>
            </a:r>
            <a:r>
              <a:rPr lang="ru-RU" sz="2000" dirty="0"/>
              <a:t> </a:t>
            </a:r>
            <a:r>
              <a:rPr lang="ru-RU" sz="2000" dirty="0" err="1"/>
              <a:t>службовців</a:t>
            </a:r>
            <a:r>
              <a:rPr lang="ru-RU" sz="2000" dirty="0"/>
              <a:t> ДПС</a:t>
            </a:r>
            <a:endParaRPr lang="uk-UA" sz="2000" dirty="0"/>
          </a:p>
        </p:txBody>
      </p:sp>
      <p:sp>
        <p:nvSpPr>
          <p:cNvPr id="90" name="Прямокутник 89"/>
          <p:cNvSpPr/>
          <p:nvPr/>
        </p:nvSpPr>
        <p:spPr>
          <a:xfrm>
            <a:off x="17771168" y="2097997"/>
            <a:ext cx="3888432" cy="163121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u-RU" sz="2000" dirty="0"/>
              <a:t>Проведено </a:t>
            </a:r>
            <a:r>
              <a:rPr lang="ru-RU" sz="2000" dirty="0" err="1"/>
              <a:t>опитування</a:t>
            </a:r>
            <a:r>
              <a:rPr lang="ru-RU" sz="2000" dirty="0"/>
              <a:t> та </a:t>
            </a:r>
            <a:r>
              <a:rPr lang="ru-RU" sz="2000" dirty="0" err="1"/>
              <a:t>аналіз</a:t>
            </a:r>
            <a:r>
              <a:rPr lang="ru-RU" sz="2000" dirty="0"/>
              <a:t> </a:t>
            </a:r>
            <a:r>
              <a:rPr lang="ru-RU" sz="2000" dirty="0" err="1"/>
              <a:t>даних</a:t>
            </a:r>
            <a:r>
              <a:rPr lang="ru-RU" sz="2000" dirty="0"/>
              <a:t> по </a:t>
            </a:r>
            <a:r>
              <a:rPr lang="ru-RU" sz="2000" dirty="0" err="1"/>
              <a:t>виявленню</a:t>
            </a:r>
            <a:r>
              <a:rPr lang="ru-RU" sz="2000" dirty="0"/>
              <a:t> </a:t>
            </a:r>
            <a:r>
              <a:rPr lang="ru-RU" sz="2000" dirty="0" err="1"/>
              <a:t>складнощів</a:t>
            </a:r>
            <a:r>
              <a:rPr lang="ru-RU" sz="2000" dirty="0"/>
              <a:t>, з </a:t>
            </a:r>
            <a:r>
              <a:rPr lang="ru-RU" sz="2000" dirty="0" err="1"/>
              <a:t>якими</a:t>
            </a:r>
            <a:r>
              <a:rPr lang="ru-RU" sz="2000" dirty="0"/>
              <a:t> </a:t>
            </a:r>
            <a:r>
              <a:rPr lang="ru-RU" sz="2000" dirty="0" err="1"/>
              <a:t>стикаються</a:t>
            </a:r>
            <a:r>
              <a:rPr lang="ru-RU" sz="2000" dirty="0"/>
              <a:t> </a:t>
            </a:r>
            <a:r>
              <a:rPr lang="ru-RU" sz="2000" dirty="0" err="1"/>
              <a:t>новоприйняті</a:t>
            </a:r>
            <a:r>
              <a:rPr lang="ru-RU" sz="2000" dirty="0"/>
              <a:t> </a:t>
            </a:r>
            <a:r>
              <a:rPr lang="ru-RU" sz="2000" dirty="0" err="1"/>
              <a:t>працівники</a:t>
            </a:r>
            <a:r>
              <a:rPr lang="ru-RU" sz="2000" dirty="0"/>
              <a:t> в </a:t>
            </a:r>
            <a:r>
              <a:rPr lang="ru-RU" sz="2000" dirty="0" err="1"/>
              <a:t>процесі</a:t>
            </a:r>
            <a:r>
              <a:rPr lang="ru-RU" sz="2000" dirty="0"/>
              <a:t> </a:t>
            </a:r>
            <a:r>
              <a:rPr lang="ru-RU" sz="2000" dirty="0" err="1"/>
              <a:t>адаптації</a:t>
            </a:r>
            <a:endParaRPr lang="uk-UA" sz="2000" dirty="0"/>
          </a:p>
        </p:txBody>
      </p:sp>
      <p:sp>
        <p:nvSpPr>
          <p:cNvPr id="91" name="Прямокутник 90"/>
          <p:cNvSpPr/>
          <p:nvPr/>
        </p:nvSpPr>
        <p:spPr>
          <a:xfrm>
            <a:off x="7811652" y="359060"/>
            <a:ext cx="8184627" cy="25545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ru-RU" sz="2000" dirty="0" smtClean="0"/>
              <a:t>  </a:t>
            </a:r>
          </a:p>
          <a:p>
            <a:r>
              <a:rPr lang="ru-RU" sz="2000" dirty="0" smtClean="0"/>
              <a:t>      </a:t>
            </a:r>
            <a:r>
              <a:rPr lang="ru-RU" sz="2000" dirty="0" err="1" smtClean="0"/>
              <a:t>Підготовлено</a:t>
            </a:r>
            <a:r>
              <a:rPr lang="ru-RU" sz="2000" dirty="0" smtClean="0"/>
              <a:t> </a:t>
            </a:r>
            <a:r>
              <a:rPr lang="ru-RU" sz="2000" dirty="0" err="1"/>
              <a:t>узагальнений</a:t>
            </a:r>
            <a:r>
              <a:rPr lang="ru-RU" sz="2000" dirty="0"/>
              <a:t> </a:t>
            </a:r>
            <a:r>
              <a:rPr lang="ru-RU" sz="2000" dirty="0" err="1"/>
              <a:t>звіт</a:t>
            </a:r>
            <a:r>
              <a:rPr lang="ru-RU" sz="2000" dirty="0"/>
              <a:t> </a:t>
            </a:r>
            <a:r>
              <a:rPr lang="ru-RU" sz="2000" dirty="0" smtClean="0"/>
              <a:t>для </a:t>
            </a:r>
            <a:r>
              <a:rPr lang="ru-RU" sz="2000" dirty="0" err="1"/>
              <a:t>розробки</a:t>
            </a:r>
            <a:r>
              <a:rPr lang="ru-RU" sz="2000" dirty="0"/>
              <a:t> плану </a:t>
            </a:r>
            <a:r>
              <a:rPr lang="ru-RU" sz="2000" dirty="0" err="1"/>
              <a:t>заходів</a:t>
            </a:r>
            <a:r>
              <a:rPr lang="ru-RU" sz="2000" dirty="0"/>
              <a:t> </a:t>
            </a:r>
            <a:r>
              <a:rPr lang="ru-RU" sz="2000" dirty="0" err="1"/>
              <a:t>щодо</a:t>
            </a:r>
            <a:r>
              <a:rPr lang="ru-RU" sz="2000" dirty="0"/>
              <a:t> </a:t>
            </a:r>
            <a:r>
              <a:rPr lang="ru-RU" sz="2000" dirty="0" err="1"/>
              <a:t>впровадження</a:t>
            </a:r>
            <a:r>
              <a:rPr lang="ru-RU" sz="2000" dirty="0"/>
              <a:t> </a:t>
            </a:r>
            <a:r>
              <a:rPr lang="ru-RU" sz="2000" dirty="0" err="1"/>
              <a:t>системи</a:t>
            </a:r>
            <a:r>
              <a:rPr lang="ru-RU" sz="2000" dirty="0"/>
              <a:t> </a:t>
            </a:r>
            <a:r>
              <a:rPr lang="ru-RU" sz="2000" dirty="0" err="1"/>
              <a:t>нематеріальної</a:t>
            </a:r>
            <a:r>
              <a:rPr lang="ru-RU" sz="2000" dirty="0"/>
              <a:t> </a:t>
            </a:r>
            <a:r>
              <a:rPr lang="ru-RU" sz="2000" dirty="0" err="1"/>
              <a:t>мотивації</a:t>
            </a:r>
            <a:r>
              <a:rPr lang="ru-RU" sz="2000" dirty="0"/>
              <a:t> в </a:t>
            </a:r>
            <a:r>
              <a:rPr lang="ru-RU" sz="2000" dirty="0" smtClean="0"/>
              <a:t>ДПС.  </a:t>
            </a:r>
          </a:p>
          <a:p>
            <a:r>
              <a:rPr lang="ru-RU" sz="2000" dirty="0"/>
              <a:t> </a:t>
            </a:r>
            <a:r>
              <a:rPr lang="ru-RU" sz="2000" dirty="0" smtClean="0"/>
              <a:t>     Проведено </a:t>
            </a:r>
            <a:r>
              <a:rPr lang="ru-RU" sz="2000" dirty="0" err="1" smtClean="0"/>
              <a:t>щорічне</a:t>
            </a:r>
            <a:r>
              <a:rPr lang="ru-RU" sz="2000" dirty="0" smtClean="0"/>
              <a:t> </a:t>
            </a:r>
            <a:r>
              <a:rPr lang="ru-RU" sz="2000" dirty="0" err="1"/>
              <a:t>опитування</a:t>
            </a:r>
            <a:r>
              <a:rPr lang="ru-RU" sz="2000" dirty="0"/>
              <a:t> </a:t>
            </a:r>
            <a:r>
              <a:rPr lang="ru-RU" sz="2000" dirty="0" err="1"/>
              <a:t>працівників</a:t>
            </a:r>
            <a:r>
              <a:rPr lang="ru-RU" sz="2000" dirty="0"/>
              <a:t> </a:t>
            </a:r>
            <a:r>
              <a:rPr lang="ru-RU" sz="2000" dirty="0" err="1"/>
              <a:t>апарату</a:t>
            </a:r>
            <a:r>
              <a:rPr lang="ru-RU" sz="2000" dirty="0"/>
              <a:t> ДПС </a:t>
            </a:r>
            <a:r>
              <a:rPr lang="ru-RU" sz="2000" dirty="0" smtClean="0"/>
              <a:t>та  </a:t>
            </a:r>
            <a:r>
              <a:rPr lang="ru-RU" sz="2000" dirty="0" err="1"/>
              <a:t>територіальних</a:t>
            </a:r>
            <a:r>
              <a:rPr lang="ru-RU" sz="2000" dirty="0"/>
              <a:t> </a:t>
            </a:r>
            <a:r>
              <a:rPr lang="ru-RU" sz="2000" dirty="0" err="1" smtClean="0"/>
              <a:t>органів</a:t>
            </a:r>
            <a:r>
              <a:rPr lang="ru-RU" sz="2000" dirty="0" smtClean="0"/>
              <a:t>  </a:t>
            </a:r>
          </a:p>
          <a:p>
            <a:endParaRPr lang="ru-RU" sz="2000" dirty="0" smtClean="0"/>
          </a:p>
          <a:p>
            <a:endParaRPr lang="ru-RU" sz="2000" dirty="0" smtClean="0"/>
          </a:p>
          <a:p>
            <a:endParaRPr lang="uk-UA" sz="2000" dirty="0"/>
          </a:p>
        </p:txBody>
      </p:sp>
      <p:pic>
        <p:nvPicPr>
          <p:cNvPr id="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2644" y="799850"/>
            <a:ext cx="16510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2649" y="1374302"/>
            <a:ext cx="16510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Овал 22"/>
          <p:cNvSpPr/>
          <p:nvPr/>
        </p:nvSpPr>
        <p:spPr>
          <a:xfrm>
            <a:off x="8889924" y="7821969"/>
            <a:ext cx="720080" cy="577056"/>
          </a:xfrm>
          <a:prstGeom prst="ellipse">
            <a:avLst/>
          </a:prstGeom>
          <a:solidFill>
            <a:schemeClr val="accent1">
              <a:lumMod val="60000"/>
              <a:lumOff val="4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uk-UA" sz="2000" b="1" dirty="0">
                <a:solidFill>
                  <a:schemeClr val="tx1">
                    <a:lumMod val="75000"/>
                  </a:schemeClr>
                </a:solidFill>
                <a:latin typeface="Helvetica Neue Medium"/>
                <a:ea typeface="Helvetica Neue Medium"/>
                <a:cs typeface="Helvetica Neue Medium"/>
                <a:sym typeface="Helvetica Neue Medium"/>
              </a:rPr>
              <a:t>4</a:t>
            </a:r>
            <a:endParaRPr kumimoji="0" lang="uk-UA" sz="2000" b="1" i="0" u="none" strike="noStrike" cap="none" spc="0" normalizeH="0" baseline="0" dirty="0">
              <a:ln>
                <a:noFill/>
              </a:ln>
              <a:solidFill>
                <a:schemeClr val="tx1">
                  <a:lumMod val="75000"/>
                </a:schemeClr>
              </a:solidFill>
              <a:effectLst/>
              <a:uFillTx/>
              <a:latin typeface="Helvetica Neue Medium"/>
              <a:ea typeface="Helvetica Neue Medium"/>
              <a:cs typeface="Helvetica Neue Medium"/>
              <a:sym typeface="Helvetica Neue Medium"/>
            </a:endParaRPr>
          </a:p>
        </p:txBody>
      </p:sp>
      <p:sp>
        <p:nvSpPr>
          <p:cNvPr id="7" name="Овал 6"/>
          <p:cNvSpPr/>
          <p:nvPr/>
        </p:nvSpPr>
        <p:spPr>
          <a:xfrm>
            <a:off x="9610004" y="4266015"/>
            <a:ext cx="720080" cy="577056"/>
          </a:xfrm>
          <a:prstGeom prst="ellipse">
            <a:avLst/>
          </a:prstGeom>
          <a:solidFill>
            <a:schemeClr val="accent1">
              <a:lumMod val="60000"/>
              <a:lumOff val="4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uk-UA" sz="2000" b="1" i="0" u="none" strike="noStrike" cap="none" spc="0" normalizeH="0" baseline="0" dirty="0" smtClean="0">
                <a:ln>
                  <a:noFill/>
                </a:ln>
                <a:solidFill>
                  <a:schemeClr val="tx1">
                    <a:lumMod val="75000"/>
                  </a:schemeClr>
                </a:solidFill>
                <a:effectLst/>
                <a:uFillTx/>
                <a:latin typeface="Helvetica Neue Medium"/>
                <a:ea typeface="Helvetica Neue Medium"/>
                <a:cs typeface="Helvetica Neue Medium"/>
                <a:sym typeface="Helvetica Neue Medium"/>
              </a:rPr>
              <a:t>1</a:t>
            </a:r>
            <a:endParaRPr kumimoji="0" lang="uk-UA" sz="2000" b="1" i="0" u="none" strike="noStrike" cap="none" spc="0" normalizeH="0" baseline="0" dirty="0">
              <a:ln>
                <a:noFill/>
              </a:ln>
              <a:solidFill>
                <a:schemeClr val="tx1">
                  <a:lumMod val="75000"/>
                </a:schemeClr>
              </a:solidFill>
              <a:effectLst/>
              <a:uFillTx/>
              <a:latin typeface="Helvetica Neue Medium"/>
              <a:ea typeface="Helvetica Neue Medium"/>
              <a:cs typeface="Helvetica Neue Medium"/>
              <a:sym typeface="Helvetica Neue Medium"/>
            </a:endParaRPr>
          </a:p>
        </p:txBody>
      </p:sp>
      <p:cxnSp>
        <p:nvCxnSpPr>
          <p:cNvPr id="148" name="Пряма зі стрілкою 147"/>
          <p:cNvCxnSpPr/>
          <p:nvPr/>
        </p:nvCxnSpPr>
        <p:spPr>
          <a:xfrm flipV="1">
            <a:off x="11543926" y="1984191"/>
            <a:ext cx="0" cy="497600"/>
          </a:xfrm>
          <a:prstGeom prst="straightConnector1">
            <a:avLst/>
          </a:prstGeom>
          <a:noFill/>
          <a:ln w="38100" cap="flat">
            <a:solidFill>
              <a:srgbClr val="002060"/>
            </a:solidFill>
            <a:prstDash val="sysDot"/>
            <a:miter lim="400000"/>
            <a:headEnd type="diamond" w="med" len="med"/>
            <a:tailEnd type="triangle" w="med" len="med"/>
          </a:ln>
          <a:effectLst/>
          <a:sp3d/>
        </p:spPr>
        <p:style>
          <a:lnRef idx="0">
            <a:scrgbClr r="0" g="0" b="0"/>
          </a:lnRef>
          <a:fillRef idx="0">
            <a:scrgbClr r="0" g="0" b="0"/>
          </a:fillRef>
          <a:effectRef idx="0">
            <a:scrgbClr r="0" g="0" b="0"/>
          </a:effectRef>
          <a:fontRef idx="none"/>
        </p:style>
      </p:cxnSp>
      <p:cxnSp>
        <p:nvCxnSpPr>
          <p:cNvPr id="100" name="Пряма зі стрілкою 99"/>
          <p:cNvCxnSpPr/>
          <p:nvPr/>
        </p:nvCxnSpPr>
        <p:spPr>
          <a:xfrm>
            <a:off x="16713222" y="2913605"/>
            <a:ext cx="1057946" cy="0"/>
          </a:xfrm>
          <a:prstGeom prst="straightConnector1">
            <a:avLst/>
          </a:prstGeom>
          <a:noFill/>
          <a:ln w="38100" cap="flat">
            <a:solidFill>
              <a:srgbClr val="002060"/>
            </a:solidFill>
            <a:prstDash val="sysDot"/>
            <a:miter lim="400000"/>
            <a:headEnd type="diamond" w="med" len="med"/>
            <a:tailEnd type="triangle" w="med" len="med"/>
          </a:ln>
          <a:effectLst/>
          <a:sp3d/>
        </p:spPr>
        <p:style>
          <a:lnRef idx="0">
            <a:scrgbClr r="0" g="0" b="0"/>
          </a:lnRef>
          <a:fillRef idx="0">
            <a:scrgbClr r="0" g="0" b="0"/>
          </a:fillRef>
          <a:effectRef idx="0">
            <a:scrgbClr r="0" g="0" b="0"/>
          </a:effectRef>
          <a:fontRef idx="none"/>
        </p:style>
      </p:cxnSp>
      <p:cxnSp>
        <p:nvCxnSpPr>
          <p:cNvPr id="105" name="Пряма зі стрілкою 104"/>
          <p:cNvCxnSpPr/>
          <p:nvPr/>
        </p:nvCxnSpPr>
        <p:spPr>
          <a:xfrm flipH="1">
            <a:off x="4608986" y="3009054"/>
            <a:ext cx="1213818" cy="0"/>
          </a:xfrm>
          <a:prstGeom prst="straightConnector1">
            <a:avLst/>
          </a:prstGeom>
          <a:noFill/>
          <a:ln w="38100" cap="flat">
            <a:solidFill>
              <a:srgbClr val="002060"/>
            </a:solidFill>
            <a:prstDash val="sysDot"/>
            <a:miter lim="400000"/>
            <a:headEnd type="diamond" w="med" len="med"/>
            <a:tailEnd type="triangle" w="med" len="med"/>
          </a:ln>
          <a:effectLst/>
          <a:sp3d/>
        </p:spPr>
        <p:style>
          <a:lnRef idx="0">
            <a:scrgbClr r="0" g="0" b="0"/>
          </a:lnRef>
          <a:fillRef idx="0">
            <a:scrgbClr r="0" g="0" b="0"/>
          </a:fillRef>
          <a:effectRef idx="0">
            <a:scrgbClr r="0" g="0" b="0"/>
          </a:effectRef>
          <a:fontRef idx="none"/>
        </p:style>
      </p:cxnSp>
      <p:cxnSp>
        <p:nvCxnSpPr>
          <p:cNvPr id="106" name="Пряма зі стрілкою 105"/>
          <p:cNvCxnSpPr/>
          <p:nvPr/>
        </p:nvCxnSpPr>
        <p:spPr>
          <a:xfrm>
            <a:off x="18569905" y="4944305"/>
            <a:ext cx="850651" cy="1"/>
          </a:xfrm>
          <a:prstGeom prst="straightConnector1">
            <a:avLst/>
          </a:prstGeom>
          <a:noFill/>
          <a:ln w="38100" cap="flat">
            <a:solidFill>
              <a:srgbClr val="002060"/>
            </a:solidFill>
            <a:prstDash val="sysDot"/>
            <a:miter lim="400000"/>
            <a:headEnd type="diamond" w="med" len="med"/>
            <a:tailEnd type="triangle" w="med" len="med"/>
          </a:ln>
          <a:effectLst/>
          <a:sp3d/>
        </p:spPr>
        <p:style>
          <a:lnRef idx="0">
            <a:scrgbClr r="0" g="0" b="0"/>
          </a:lnRef>
          <a:fillRef idx="0">
            <a:scrgbClr r="0" g="0" b="0"/>
          </a:fillRef>
          <a:effectRef idx="0">
            <a:scrgbClr r="0" g="0" b="0"/>
          </a:effectRef>
          <a:fontRef idx="none"/>
        </p:style>
      </p:cxnSp>
      <p:cxnSp>
        <p:nvCxnSpPr>
          <p:cNvPr id="109" name="Пряма зі стрілкою 108"/>
          <p:cNvCxnSpPr/>
          <p:nvPr/>
        </p:nvCxnSpPr>
        <p:spPr>
          <a:xfrm flipH="1">
            <a:off x="4528307" y="5169467"/>
            <a:ext cx="606909" cy="0"/>
          </a:xfrm>
          <a:prstGeom prst="straightConnector1">
            <a:avLst/>
          </a:prstGeom>
          <a:noFill/>
          <a:ln w="38100" cap="flat">
            <a:solidFill>
              <a:srgbClr val="002060"/>
            </a:solidFill>
            <a:prstDash val="sysDot"/>
            <a:miter lim="400000"/>
            <a:headEnd type="diamond" w="med" len="med"/>
            <a:tailEnd type="triangle" w="med" len="med"/>
          </a:ln>
          <a:effectLst/>
          <a:sp3d/>
        </p:spPr>
        <p:style>
          <a:lnRef idx="0">
            <a:scrgbClr r="0" g="0" b="0"/>
          </a:lnRef>
          <a:fillRef idx="0">
            <a:scrgbClr r="0" g="0" b="0"/>
          </a:fillRef>
          <a:effectRef idx="0">
            <a:scrgbClr r="0" g="0" b="0"/>
          </a:effectRef>
          <a:fontRef idx="none"/>
        </p:style>
      </p:cxnSp>
      <p:cxnSp>
        <p:nvCxnSpPr>
          <p:cNvPr id="111" name="Пряма зі стрілкою 110"/>
          <p:cNvCxnSpPr/>
          <p:nvPr/>
        </p:nvCxnSpPr>
        <p:spPr>
          <a:xfrm flipH="1">
            <a:off x="4190827" y="7070592"/>
            <a:ext cx="920875" cy="92413"/>
          </a:xfrm>
          <a:prstGeom prst="straightConnector1">
            <a:avLst/>
          </a:prstGeom>
          <a:noFill/>
          <a:ln w="38100" cap="flat">
            <a:solidFill>
              <a:srgbClr val="002060"/>
            </a:solidFill>
            <a:prstDash val="sysDot"/>
            <a:miter lim="400000"/>
            <a:headEnd type="diamond" w="med" len="med"/>
            <a:tailEnd type="triangle" w="med" len="med"/>
          </a:ln>
          <a:effectLst/>
          <a:sp3d/>
        </p:spPr>
        <p:style>
          <a:lnRef idx="0">
            <a:scrgbClr r="0" g="0" b="0"/>
          </a:lnRef>
          <a:fillRef idx="0">
            <a:scrgbClr r="0" g="0" b="0"/>
          </a:fillRef>
          <a:effectRef idx="0">
            <a:scrgbClr r="0" g="0" b="0"/>
          </a:effectRef>
          <a:fontRef idx="none"/>
        </p:style>
      </p:cxnSp>
      <p:cxnSp>
        <p:nvCxnSpPr>
          <p:cNvPr id="118" name="Пряма зі стрілкою 117"/>
          <p:cNvCxnSpPr>
            <a:endCxn id="86" idx="0"/>
          </p:cNvCxnSpPr>
          <p:nvPr/>
        </p:nvCxnSpPr>
        <p:spPr>
          <a:xfrm flipH="1">
            <a:off x="11543927" y="11419562"/>
            <a:ext cx="2" cy="695022"/>
          </a:xfrm>
          <a:prstGeom prst="straightConnector1">
            <a:avLst/>
          </a:prstGeom>
          <a:noFill/>
          <a:ln w="38100" cap="flat">
            <a:solidFill>
              <a:srgbClr val="002060"/>
            </a:solidFill>
            <a:prstDash val="sysDot"/>
            <a:miter lim="400000"/>
            <a:headEnd type="diamond" w="med" len="med"/>
            <a:tailEnd type="triangle" w="med" len="med"/>
          </a:ln>
          <a:effectLst/>
          <a:sp3d/>
        </p:spPr>
        <p:style>
          <a:lnRef idx="0">
            <a:scrgbClr r="0" g="0" b="0"/>
          </a:lnRef>
          <a:fillRef idx="0">
            <a:scrgbClr r="0" g="0" b="0"/>
          </a:fillRef>
          <a:effectRef idx="0">
            <a:scrgbClr r="0" g="0" b="0"/>
          </a:effectRef>
          <a:fontRef idx="none"/>
        </p:style>
      </p:cxnSp>
      <p:cxnSp>
        <p:nvCxnSpPr>
          <p:cNvPr id="122" name="Пряма зі стрілкою 121"/>
          <p:cNvCxnSpPr/>
          <p:nvPr/>
        </p:nvCxnSpPr>
        <p:spPr>
          <a:xfrm flipH="1">
            <a:off x="5098674" y="9436481"/>
            <a:ext cx="907849" cy="283741"/>
          </a:xfrm>
          <a:prstGeom prst="straightConnector1">
            <a:avLst/>
          </a:prstGeom>
          <a:noFill/>
          <a:ln w="38100" cap="flat">
            <a:solidFill>
              <a:srgbClr val="002060"/>
            </a:solidFill>
            <a:prstDash val="sysDot"/>
            <a:miter lim="400000"/>
            <a:headEnd type="diamond" w="med" len="med"/>
            <a:tailEnd type="triangle" w="med" len="med"/>
          </a:ln>
          <a:effectLst/>
          <a:sp3d/>
        </p:spPr>
        <p:style>
          <a:lnRef idx="0">
            <a:scrgbClr r="0" g="0" b="0"/>
          </a:lnRef>
          <a:fillRef idx="0">
            <a:scrgbClr r="0" g="0" b="0"/>
          </a:fillRef>
          <a:effectRef idx="0">
            <a:scrgbClr r="0" g="0" b="0"/>
          </a:effectRef>
          <a:fontRef idx="none"/>
        </p:style>
      </p:cxnSp>
      <p:pic>
        <p:nvPicPr>
          <p:cNvPr id="179" name="Рисунок 178"/>
          <p:cNvPicPr>
            <a:picLocks noChangeAspect="1"/>
          </p:cNvPicPr>
          <p:nvPr/>
        </p:nvPicPr>
        <p:blipFill>
          <a:blip r:embed="rId4">
            <a:extLst>
              <a:ext uri="{BEBA8EAE-BF5A-486C-A8C5-ECC9F3942E4B}">
                <a14:imgProps xmlns:a14="http://schemas.microsoft.com/office/drawing/2010/main">
                  <a14:imgLayer r:embed="rId5">
                    <a14:imgEffect>
                      <a14:backgroundRemoval t="704" b="98357" l="5385" r="93231">
                        <a14:foregroundMark x1="33846" y1="49296" x2="33846" y2="49296"/>
                        <a14:foregroundMark x1="27231" y1="40610" x2="27231" y2="40610"/>
                        <a14:foregroundMark x1="22615" y1="34977" x2="22615" y2="34977"/>
                        <a14:foregroundMark x1="24615" y1="37324" x2="24615" y2="37324"/>
                        <a14:foregroundMark x1="21846" y1="32394" x2="21846" y2="32394"/>
                        <a14:foregroundMark x1="43385" y1="29577" x2="43385" y2="29577"/>
                        <a14:foregroundMark x1="56923" y1="35915" x2="56923" y2="35915"/>
                        <a14:foregroundMark x1="56000" y1="30282" x2="56000" y2="30282"/>
                        <a14:foregroundMark x1="58308" y1="45540" x2="58308" y2="45540"/>
                        <a14:foregroundMark x1="52154" y1="70188" x2="52154" y2="70188"/>
                        <a14:foregroundMark x1="40615" y1="68310" x2="40615" y2="68310"/>
                        <a14:foregroundMark x1="36308" y1="68310" x2="36308" y2="68310"/>
                        <a14:foregroundMark x1="36000" y1="73944" x2="36000" y2="73944"/>
                        <a14:foregroundMark x1="29692" y1="79577" x2="29692" y2="79577"/>
                        <a14:foregroundMark x1="26462" y1="81690" x2="26462" y2="81690"/>
                        <a14:foregroundMark x1="31538" y1="78638" x2="31538" y2="78638"/>
                        <a14:foregroundMark x1="28154" y1="80751" x2="28154" y2="80751"/>
                        <a14:foregroundMark x1="40769" y1="19014" x2="40769" y2="19014"/>
                        <a14:foregroundMark x1="31077" y1="46479" x2="31077" y2="46479"/>
                        <a14:foregroundMark x1="51692" y1="84272" x2="51692" y2="84272"/>
                        <a14:foregroundMark x1="67077" y1="58451" x2="67077" y2="58451"/>
                        <a14:foregroundMark x1="32462" y1="77934" x2="32462" y2="77934"/>
                        <a14:foregroundMark x1="26000" y1="39437" x2="26000" y2="39437"/>
                        <a14:foregroundMark x1="30308" y1="45070" x2="30308" y2="45070"/>
                        <a14:foregroundMark x1="33692" y1="47887" x2="33692" y2="47887"/>
                        <a14:foregroundMark x1="33231" y1="45540" x2="33231" y2="45540"/>
                        <a14:foregroundMark x1="32308" y1="41315" x2="32308" y2="41315"/>
                        <a14:foregroundMark x1="29538" y1="50704" x2="29538" y2="50704"/>
                        <a14:foregroundMark x1="28308" y1="42723" x2="28308" y2="42723"/>
                        <a14:foregroundMark x1="23846" y1="35915" x2="23846" y2="35915"/>
                        <a14:foregroundMark x1="25385" y1="37793" x2="25385" y2="37793"/>
                        <a14:foregroundMark x1="29385" y1="43427" x2="29385" y2="43427"/>
                        <a14:foregroundMark x1="28000" y1="41315" x2="28000" y2="41315"/>
                        <a14:foregroundMark x1="21077" y1="31690" x2="21077" y2="31690"/>
                        <a14:foregroundMark x1="21846" y1="33568" x2="21846" y2="33568"/>
                        <a14:foregroundMark x1="33231" y1="42723" x2="33231" y2="42723"/>
                        <a14:foregroundMark x1="32923" y1="40610" x2="32923" y2="40610"/>
                        <a14:foregroundMark x1="43846" y1="32864" x2="43846" y2="32864"/>
                        <a14:foregroundMark x1="40308" y1="74883" x2="40308" y2="74883"/>
                        <a14:foregroundMark x1="40462" y1="76761" x2="40462" y2="76761"/>
                        <a14:foregroundMark x1="41231" y1="76526" x2="41231" y2="76526"/>
                        <a14:foregroundMark x1="50308" y1="95775" x2="50308" y2="95775"/>
                        <a14:foregroundMark x1="23077" y1="36385" x2="23077" y2="36385"/>
                        <a14:foregroundMark x1="25231" y1="38732" x2="25231" y2="38732"/>
                        <a14:foregroundMark x1="24615" y1="38732" x2="24615" y2="38732"/>
                        <a14:foregroundMark x1="27231" y1="41784" x2="27231" y2="41784"/>
                        <a14:foregroundMark x1="30615" y1="79343" x2="30615" y2="79343"/>
                        <a14:foregroundMark x1="32154" y1="79343" x2="32154" y2="79343"/>
                        <a14:foregroundMark x1="33692" y1="77934" x2="33692" y2="77934"/>
                        <a14:foregroundMark x1="23077" y1="34507" x2="23077" y2="34507"/>
                        <a14:foregroundMark x1="24615" y1="35915" x2="24615" y2="35915"/>
                        <a14:foregroundMark x1="22923" y1="33099" x2="22923" y2="33099"/>
                        <a14:foregroundMark x1="23692" y1="34977" x2="23692" y2="34977"/>
                        <a14:foregroundMark x1="23846" y1="38028" x2="23846" y2="38028"/>
                      </a14:backgroundRemoval>
                    </a14:imgEffect>
                  </a14:imgLayer>
                </a14:imgProps>
              </a:ext>
              <a:ext uri="{28A0092B-C50C-407E-A947-70E740481C1C}">
                <a14:useLocalDpi xmlns:a14="http://schemas.microsoft.com/office/drawing/2010/main" val="0"/>
              </a:ext>
            </a:extLst>
          </a:blip>
          <a:stretch>
            <a:fillRect/>
          </a:stretch>
        </p:blipFill>
        <p:spPr>
          <a:xfrm>
            <a:off x="21221475" y="958600"/>
            <a:ext cx="3387278" cy="2219970"/>
          </a:xfrm>
          <a:prstGeom prst="rect">
            <a:avLst/>
          </a:prstGeom>
        </p:spPr>
      </p:pic>
      <p:pic>
        <p:nvPicPr>
          <p:cNvPr id="180" name="Рисунок 1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24649" y="9496780"/>
            <a:ext cx="5731396" cy="3633468"/>
          </a:xfrm>
          <a:prstGeom prst="rect">
            <a:avLst/>
          </a:prstGeom>
        </p:spPr>
      </p:pic>
      <p:sp>
        <p:nvSpPr>
          <p:cNvPr id="181" name="TextBox 180"/>
          <p:cNvSpPr txBox="1"/>
          <p:nvPr/>
        </p:nvSpPr>
        <p:spPr>
          <a:xfrm>
            <a:off x="19580535" y="7163005"/>
            <a:ext cx="249282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5E5E5E"/>
                </a:solidFill>
                <a:effectLst/>
                <a:uFillTx/>
                <a:latin typeface="+mn-lt"/>
                <a:ea typeface="+mn-ea"/>
                <a:cs typeface="+mn-cs"/>
                <a:sym typeface="Helvetica Neue"/>
              </a:rPr>
              <a:t>III </a:t>
            </a:r>
            <a:r>
              <a:rPr kumimoji="0" lang="uk-UA" sz="2400" b="0" i="0" u="none" strike="noStrike" cap="none" spc="0" normalizeH="0" baseline="0" dirty="0" smtClean="0">
                <a:ln>
                  <a:noFill/>
                </a:ln>
                <a:solidFill>
                  <a:srgbClr val="5E5E5E"/>
                </a:solidFill>
                <a:effectLst/>
                <a:uFillTx/>
                <a:latin typeface="+mn-lt"/>
                <a:ea typeface="+mn-ea"/>
                <a:cs typeface="+mn-cs"/>
                <a:sym typeface="Helvetica Neue"/>
              </a:rPr>
              <a:t>кв.2021</a:t>
            </a:r>
            <a:r>
              <a:rPr kumimoji="0" lang="uk-UA" sz="2400" b="0" i="0" u="none" strike="noStrike" cap="none" spc="0" normalizeH="0" dirty="0" smtClean="0">
                <a:ln>
                  <a:noFill/>
                </a:ln>
                <a:solidFill>
                  <a:srgbClr val="5E5E5E"/>
                </a:solidFill>
                <a:effectLst/>
                <a:uFillTx/>
                <a:latin typeface="+mn-lt"/>
                <a:ea typeface="+mn-ea"/>
                <a:cs typeface="+mn-cs"/>
                <a:sym typeface="Helvetica Neue"/>
              </a:rPr>
              <a:t> року</a:t>
            </a:r>
          </a:p>
          <a:p>
            <a:pPr marL="0" marR="0" indent="0" algn="ctr" defTabSz="2438338" rtl="0" fontAlgn="auto" latinLnBrk="0" hangingPunct="0">
              <a:lnSpc>
                <a:spcPct val="100000"/>
              </a:lnSpc>
              <a:spcBef>
                <a:spcPts val="0"/>
              </a:spcBef>
              <a:spcAft>
                <a:spcPts val="0"/>
              </a:spcAft>
              <a:buClrTx/>
              <a:buSzTx/>
              <a:buFontTx/>
              <a:buNone/>
              <a:tabLst/>
            </a:pPr>
            <a:endParaRPr kumimoji="0" lang="uk-UA" sz="2400" b="0" i="0" u="none" strike="noStrike" cap="none" spc="0" normalizeH="0" baseline="0" dirty="0">
              <a:ln>
                <a:noFill/>
              </a:ln>
              <a:solidFill>
                <a:srgbClr val="5E5E5E"/>
              </a:solidFill>
              <a:effectLst/>
              <a:uFillTx/>
              <a:latin typeface="+mn-lt"/>
              <a:ea typeface="+mn-ea"/>
              <a:cs typeface="+mn-cs"/>
              <a:sym typeface="Helvetica Neue"/>
            </a:endParaRPr>
          </a:p>
        </p:txBody>
      </p:sp>
      <p:sp>
        <p:nvSpPr>
          <p:cNvPr id="182" name="TextBox 181"/>
          <p:cNvSpPr txBox="1"/>
          <p:nvPr/>
        </p:nvSpPr>
        <p:spPr>
          <a:xfrm>
            <a:off x="18174146" y="8973057"/>
            <a:ext cx="2248148"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endParaRPr kumimoji="0" lang="uk-UA" sz="2400" b="0" i="0" u="none" strike="noStrike" cap="none" spc="0" normalizeH="0" baseline="0" dirty="0" smtClean="0">
              <a:ln>
                <a:noFill/>
              </a:ln>
              <a:solidFill>
                <a:srgbClr val="5E5E5E"/>
              </a:solidFill>
              <a:effectLst/>
              <a:uFillTx/>
              <a:latin typeface="+mn-lt"/>
              <a:ea typeface="+mn-ea"/>
              <a:cs typeface="+mn-cs"/>
              <a:sym typeface="Helvetica Neue"/>
            </a:endParaRPr>
          </a:p>
          <a:p>
            <a:pPr marL="0" marR="0" indent="0" algn="ctr"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5E5E5E"/>
                </a:solidFill>
                <a:effectLst/>
                <a:uFillTx/>
                <a:latin typeface="+mn-lt"/>
                <a:ea typeface="+mn-ea"/>
                <a:cs typeface="+mn-cs"/>
                <a:sym typeface="Helvetica Neue"/>
              </a:rPr>
              <a:t>III </a:t>
            </a:r>
            <a:r>
              <a:rPr kumimoji="0" lang="uk-UA" sz="2400" b="0" i="0" u="none" strike="noStrike" cap="none" spc="0" normalizeH="0" baseline="0" dirty="0" smtClean="0">
                <a:ln>
                  <a:noFill/>
                </a:ln>
                <a:solidFill>
                  <a:srgbClr val="5E5E5E"/>
                </a:solidFill>
                <a:effectLst/>
                <a:uFillTx/>
                <a:latin typeface="+mn-lt"/>
                <a:ea typeface="+mn-ea"/>
                <a:cs typeface="+mn-cs"/>
                <a:sym typeface="Helvetica Neue"/>
              </a:rPr>
              <a:t>кв.2021</a:t>
            </a:r>
            <a:r>
              <a:rPr kumimoji="0" lang="uk-UA" sz="2400" b="0" i="0" u="none" strike="noStrike" cap="none" spc="0" normalizeH="0" dirty="0" smtClean="0">
                <a:ln>
                  <a:noFill/>
                </a:ln>
                <a:solidFill>
                  <a:srgbClr val="5E5E5E"/>
                </a:solidFill>
                <a:effectLst/>
                <a:uFillTx/>
                <a:latin typeface="+mn-lt"/>
                <a:ea typeface="+mn-ea"/>
                <a:cs typeface="+mn-cs"/>
                <a:sym typeface="Helvetica Neue"/>
              </a:rPr>
              <a:t> року</a:t>
            </a:r>
          </a:p>
          <a:p>
            <a:pPr marL="0" marR="0" indent="0" algn="ctr" defTabSz="2438338" rtl="0" fontAlgn="auto" latinLnBrk="0" hangingPunct="0">
              <a:lnSpc>
                <a:spcPct val="100000"/>
              </a:lnSpc>
              <a:spcBef>
                <a:spcPts val="0"/>
              </a:spcBef>
              <a:spcAft>
                <a:spcPts val="0"/>
              </a:spcAft>
              <a:buClrTx/>
              <a:buSzTx/>
              <a:buFontTx/>
              <a:buNone/>
              <a:tabLst/>
            </a:pPr>
            <a:endParaRPr kumimoji="0" lang="uk-UA" sz="2400" b="0" i="0" u="none" strike="noStrike" cap="none" spc="0" normalizeH="0" baseline="0" dirty="0">
              <a:ln>
                <a:noFill/>
              </a:ln>
              <a:solidFill>
                <a:srgbClr val="5E5E5E"/>
              </a:solidFill>
              <a:effectLst/>
              <a:uFillTx/>
              <a:latin typeface="+mn-lt"/>
              <a:ea typeface="+mn-ea"/>
              <a:cs typeface="+mn-cs"/>
              <a:sym typeface="Helvetica Neue"/>
            </a:endParaRPr>
          </a:p>
        </p:txBody>
      </p:sp>
      <p:cxnSp>
        <p:nvCxnSpPr>
          <p:cNvPr id="183" name="Пряма зі стрілкою 182"/>
          <p:cNvCxnSpPr/>
          <p:nvPr/>
        </p:nvCxnSpPr>
        <p:spPr>
          <a:xfrm flipV="1">
            <a:off x="16713222" y="9603462"/>
            <a:ext cx="1311426" cy="1"/>
          </a:xfrm>
          <a:prstGeom prst="straightConnector1">
            <a:avLst/>
          </a:prstGeom>
          <a:noFill/>
          <a:ln w="38100" cap="flat">
            <a:solidFill>
              <a:srgbClr val="002060"/>
            </a:solidFill>
            <a:prstDash val="sysDot"/>
            <a:miter lim="400000"/>
            <a:headEnd type="diamond" w="med" len="med"/>
            <a:tailEnd type="triangle" w="med" len="med"/>
          </a:ln>
          <a:effectLst/>
          <a:sp3d/>
        </p:spPr>
        <p:style>
          <a:lnRef idx="0">
            <a:scrgbClr r="0" g="0" b="0"/>
          </a:lnRef>
          <a:fillRef idx="0">
            <a:scrgbClr r="0" g="0" b="0"/>
          </a:fillRef>
          <a:effectRef idx="0">
            <a:scrgbClr r="0" g="0" b="0"/>
          </a:effectRef>
          <a:fontRef idx="none"/>
        </p:style>
      </p:cxnSp>
      <p:cxnSp>
        <p:nvCxnSpPr>
          <p:cNvPr id="190" name="Пряма зі стрілкою 189"/>
          <p:cNvCxnSpPr/>
          <p:nvPr/>
        </p:nvCxnSpPr>
        <p:spPr>
          <a:xfrm>
            <a:off x="18569905" y="7445067"/>
            <a:ext cx="850651" cy="5263"/>
          </a:xfrm>
          <a:prstGeom prst="straightConnector1">
            <a:avLst/>
          </a:prstGeom>
          <a:noFill/>
          <a:ln w="38100" cap="flat">
            <a:solidFill>
              <a:srgbClr val="002060"/>
            </a:solidFill>
            <a:prstDash val="sysDot"/>
            <a:miter lim="400000"/>
            <a:headEnd type="diamond" w="med" len="med"/>
            <a:tailEnd type="triangle" w="med" len="me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963690126"/>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p:cNvPicPr>
            <a:picLocks noChangeAspect="1"/>
          </p:cNvPicPr>
          <p:nvPr/>
        </p:nvPicPr>
        <p:blipFill rotWithShape="1">
          <a:blip r:embed="rId2">
            <a:extLst>
              <a:ext uri="{28A0092B-C50C-407E-A947-70E740481C1C}">
                <a14:useLocalDpi xmlns:a14="http://schemas.microsoft.com/office/drawing/2010/main" val="0"/>
              </a:ext>
            </a:extLst>
          </a:blip>
          <a:srcRect l="20110" t="579" r="14595" b="5738"/>
          <a:stretch/>
        </p:blipFill>
        <p:spPr>
          <a:xfrm>
            <a:off x="1246784" y="3799012"/>
            <a:ext cx="5970512" cy="4759070"/>
          </a:xfrm>
          <a:prstGeom prst="rect">
            <a:avLst/>
          </a:prstGeom>
        </p:spPr>
      </p:pic>
      <p:pic>
        <p:nvPicPr>
          <p:cNvPr id="151" name="Image" descr="Image"/>
          <p:cNvPicPr>
            <a:picLocks noChangeAspect="1"/>
          </p:cNvPicPr>
          <p:nvPr/>
        </p:nvPicPr>
        <p:blipFill>
          <a:blip r:embed="rId3">
            <a:extLst/>
          </a:blip>
          <a:stretch>
            <a:fillRect/>
          </a:stretch>
        </p:blipFill>
        <p:spPr>
          <a:xfrm>
            <a:off x="526705" y="377281"/>
            <a:ext cx="4896543" cy="1152127"/>
          </a:xfrm>
          <a:prstGeom prst="rect">
            <a:avLst/>
          </a:prstGeom>
          <a:ln w="12700">
            <a:miter lim="400000"/>
          </a:ln>
        </p:spPr>
      </p:pic>
      <p:sp>
        <p:nvSpPr>
          <p:cNvPr id="4" name="Прямоугольник 3"/>
          <p:cNvSpPr/>
          <p:nvPr/>
        </p:nvSpPr>
        <p:spPr>
          <a:xfrm>
            <a:off x="17160552" y="660956"/>
            <a:ext cx="6667500" cy="584775"/>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3200" b="1" i="0" u="none" strike="noStrike" kern="0" cap="all" spc="0" normalizeH="0" baseline="0" noProof="0" dirty="0" smtClean="0">
                <a:ln w="9000" cmpd="sng">
                  <a:solidFill>
                    <a:srgbClr val="FFD932">
                      <a:shade val="50000"/>
                      <a:satMod val="120000"/>
                    </a:srgbClr>
                  </a:solidFill>
                  <a:prstDash val="solid"/>
                </a:ln>
                <a:solidFill>
                  <a:srgbClr val="00B0F0"/>
                </a:solidFill>
                <a:effectLst>
                  <a:reflection blurRad="12700" stA="28000" endPos="45000" dist="1000" dir="5400000" sy="-100000" algn="bl" rotWithShape="0"/>
                </a:effectLst>
                <a:uLnTx/>
                <a:uFillTx/>
              </a:rPr>
              <a:t>РЕАЛІЗАЦІЯ </a:t>
            </a:r>
            <a:r>
              <a:rPr kumimoji="0" lang="en-US" sz="3200" b="1" i="0" u="none" strike="noStrike" kern="0" cap="all" spc="0" normalizeH="0" baseline="0" noProof="0" dirty="0" smtClean="0">
                <a:ln w="9000" cmpd="sng">
                  <a:solidFill>
                    <a:srgbClr val="FFD932">
                      <a:shade val="50000"/>
                      <a:satMod val="120000"/>
                    </a:srgbClr>
                  </a:solidFill>
                  <a:prstDash val="solid"/>
                </a:ln>
                <a:solidFill>
                  <a:srgbClr val="00B0F0"/>
                </a:solidFill>
                <a:effectLst>
                  <a:reflection blurRad="12700" stA="28000" endPos="45000" dist="1000" dir="5400000" sy="-100000" algn="bl" rotWithShape="0"/>
                </a:effectLst>
                <a:uLnTx/>
                <a:uFillTx/>
              </a:rPr>
              <a:t>HR</a:t>
            </a:r>
            <a:r>
              <a:rPr kumimoji="0" lang="uk-UA" sz="3200" b="1" i="0" u="none" strike="noStrike" kern="0" cap="all" spc="0" normalizeH="0" baseline="0" noProof="0" dirty="0" smtClean="0">
                <a:ln w="9000" cmpd="sng">
                  <a:solidFill>
                    <a:srgbClr val="FFD932">
                      <a:shade val="50000"/>
                      <a:satMod val="120000"/>
                    </a:srgbClr>
                  </a:solidFill>
                  <a:prstDash val="solid"/>
                </a:ln>
                <a:solidFill>
                  <a:srgbClr val="00B0F0"/>
                </a:solidFill>
                <a:effectLst>
                  <a:reflection blurRad="12700" stA="28000" endPos="45000" dist="1000" dir="5400000" sy="-100000" algn="bl" rotWithShape="0"/>
                </a:effectLst>
                <a:uLnTx/>
                <a:uFillTx/>
              </a:rPr>
              <a:t>-СТРАТЕГІЇ ДПС</a:t>
            </a:r>
          </a:p>
        </p:txBody>
      </p:sp>
      <p:sp>
        <p:nvSpPr>
          <p:cNvPr id="2" name="Округлений прямокутник 1"/>
          <p:cNvSpPr/>
          <p:nvPr/>
        </p:nvSpPr>
        <p:spPr>
          <a:xfrm>
            <a:off x="2182888" y="12258600"/>
            <a:ext cx="20450272" cy="930751"/>
          </a:xfrm>
          <a:prstGeom prst="roundRect">
            <a:avLst/>
          </a:prstGeom>
          <a:solidFill>
            <a:schemeClr val="accent2">
              <a:lumMod val="75000"/>
            </a:schemeClr>
          </a:solidFill>
          <a:ln w="12700" cap="flat">
            <a:noFill/>
            <a:miter lim="4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uk-UA" dirty="0" smtClean="0">
                <a:solidFill>
                  <a:srgbClr val="FFFFFF"/>
                </a:solidFill>
                <a:latin typeface="Helvetica Neue Medium"/>
                <a:ea typeface="Helvetica Neue Medium"/>
                <a:cs typeface="Helvetica Neue Medium"/>
                <a:sym typeface="Helvetica Neue Medium"/>
              </a:rPr>
              <a:t>Звіти </a:t>
            </a:r>
            <a:r>
              <a:rPr lang="uk-UA" dirty="0">
                <a:solidFill>
                  <a:srgbClr val="FFFFFF"/>
                </a:solidFill>
                <a:latin typeface="Helvetica Neue Medium"/>
                <a:ea typeface="Helvetica Neue Medium"/>
                <a:cs typeface="Helvetica Neue Medium"/>
                <a:sym typeface="Helvetica Neue Medium"/>
              </a:rPr>
              <a:t>про виконання Плану заходів щодо реалізації Програми управління людськими ресурсами Державної податкової служби України </a:t>
            </a:r>
            <a:endParaRPr lang="uk-UA" dirty="0" smtClean="0">
              <a:solidFill>
                <a:srgbClr val="FFFFFF"/>
              </a:solidFill>
              <a:latin typeface="Helvetica Neue Medium"/>
              <a:ea typeface="Helvetica Neue Medium"/>
              <a:cs typeface="Helvetica Neue Medium"/>
              <a:sym typeface="Helvetica Neue Medium"/>
            </a:endParaRPr>
          </a:p>
          <a:p>
            <a:pPr defTabSz="825500"/>
            <a:r>
              <a:rPr lang="uk-UA" dirty="0" smtClean="0">
                <a:solidFill>
                  <a:srgbClr val="FFFFFF"/>
                </a:solidFill>
                <a:latin typeface="Helvetica Neue Medium"/>
                <a:ea typeface="Helvetica Neue Medium"/>
                <a:cs typeface="Helvetica Neue Medium"/>
                <a:sym typeface="Helvetica Neue Medium"/>
              </a:rPr>
              <a:t>за </a:t>
            </a:r>
            <a:r>
              <a:rPr lang="uk-UA" dirty="0">
                <a:solidFill>
                  <a:srgbClr val="FFFFFF"/>
                </a:solidFill>
                <a:latin typeface="Helvetica Neue Medium"/>
                <a:ea typeface="Helvetica Neue Medium"/>
                <a:cs typeface="Helvetica Neue Medium"/>
                <a:sym typeface="Helvetica Neue Medium"/>
              </a:rPr>
              <a:t>І </a:t>
            </a:r>
            <a:r>
              <a:rPr lang="uk-UA" dirty="0" smtClean="0">
                <a:solidFill>
                  <a:srgbClr val="FFFFFF"/>
                </a:solidFill>
                <a:latin typeface="Helvetica Neue Medium"/>
                <a:ea typeface="Helvetica Neue Medium"/>
                <a:cs typeface="Helvetica Neue Medium"/>
                <a:sym typeface="Helvetica Neue Medium"/>
              </a:rPr>
              <a:t>квартал та за ІІ квартал </a:t>
            </a:r>
            <a:r>
              <a:rPr lang="uk-UA" dirty="0">
                <a:solidFill>
                  <a:srgbClr val="FFFFFF"/>
                </a:solidFill>
                <a:latin typeface="Helvetica Neue Medium"/>
                <a:ea typeface="Helvetica Neue Medium"/>
                <a:cs typeface="Helvetica Neue Medium"/>
                <a:sym typeface="Helvetica Neue Medium"/>
              </a:rPr>
              <a:t>2021 року розміщено на </a:t>
            </a:r>
            <a:r>
              <a:rPr lang="uk-UA" dirty="0" err="1">
                <a:solidFill>
                  <a:srgbClr val="FFFFFF"/>
                </a:solidFill>
                <a:latin typeface="Helvetica Neue Medium"/>
                <a:ea typeface="Helvetica Neue Medium"/>
                <a:cs typeface="Helvetica Neue Medium"/>
                <a:sym typeface="Helvetica Neue Medium"/>
              </a:rPr>
              <a:t>вебпорталі</a:t>
            </a:r>
            <a:r>
              <a:rPr lang="uk-UA" dirty="0">
                <a:solidFill>
                  <a:srgbClr val="FFFFFF"/>
                </a:solidFill>
                <a:latin typeface="Helvetica Neue Medium"/>
                <a:ea typeface="Helvetica Neue Medium"/>
                <a:cs typeface="Helvetica Neue Medium"/>
                <a:sym typeface="Helvetica Neue Medium"/>
              </a:rPr>
              <a:t> ДПС у підрозділі «Результати діяльності» розділу «Діяльність»</a:t>
            </a:r>
          </a:p>
        </p:txBody>
      </p:sp>
      <p:graphicFrame>
        <p:nvGraphicFramePr>
          <p:cNvPr id="9" name="Схема 8"/>
          <p:cNvGraphicFramePr/>
          <p:nvPr>
            <p:extLst>
              <p:ext uri="{D42A27DB-BD31-4B8C-83A1-F6EECF244321}">
                <p14:modId xmlns:p14="http://schemas.microsoft.com/office/powerpoint/2010/main" val="3349336243"/>
              </p:ext>
            </p:extLst>
          </p:nvPr>
        </p:nvGraphicFramePr>
        <p:xfrm>
          <a:off x="2614936" y="1889448"/>
          <a:ext cx="20666296" cy="9716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1" name="Пряма зі стрілкою 10"/>
          <p:cNvCxnSpPr/>
          <p:nvPr/>
        </p:nvCxnSpPr>
        <p:spPr>
          <a:xfrm flipV="1">
            <a:off x="5893782" y="3185592"/>
            <a:ext cx="5328592" cy="7920880"/>
          </a:xfrm>
          <a:prstGeom prst="straightConnector1">
            <a:avLst/>
          </a:prstGeom>
          <a:ln w="28575">
            <a:headEnd type="none" w="med" len="med"/>
            <a:tailEnd type="triangle" w="med" len="med"/>
          </a:ln>
        </p:spPr>
        <p:style>
          <a:lnRef idx="1">
            <a:schemeClr val="accent4"/>
          </a:lnRef>
          <a:fillRef idx="0">
            <a:schemeClr val="accent4"/>
          </a:fillRef>
          <a:effectRef idx="0">
            <a:schemeClr val="accent4"/>
          </a:effectRef>
          <a:fontRef idx="minor">
            <a:schemeClr val="tx1"/>
          </a:fontRef>
        </p:style>
      </p:cxnSp>
      <p:sp>
        <p:nvSpPr>
          <p:cNvPr id="15" name="TextBox 14"/>
          <p:cNvSpPr txBox="1"/>
          <p:nvPr/>
        </p:nvSpPr>
        <p:spPr>
          <a:xfrm rot="18251798">
            <a:off x="4550714" y="6464720"/>
            <a:ext cx="7506374"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uk-UA" sz="4400" b="0" i="0" u="none" strike="noStrike" cap="none" spc="0" normalizeH="0" baseline="0" dirty="0" smtClean="0">
                <a:ln>
                  <a:noFill/>
                </a:ln>
                <a:solidFill>
                  <a:schemeClr val="bg1"/>
                </a:solidFill>
                <a:effectLst/>
                <a:uFillTx/>
                <a:latin typeface="+mn-lt"/>
                <a:ea typeface="+mn-ea"/>
                <a:cs typeface="+mn-cs"/>
                <a:sym typeface="Helvetica Neue"/>
              </a:rPr>
              <a:t>СТРАТЕГІЧНІ ДОКУМЕНТИ</a:t>
            </a:r>
            <a:endParaRPr kumimoji="0" lang="uk-UA" sz="4400" b="0" i="0" u="none" strike="noStrike" cap="none" spc="0" normalizeH="0" baseline="0" dirty="0">
              <a:ln>
                <a:noFill/>
              </a:ln>
              <a:solidFill>
                <a:schemeClr val="bg1"/>
              </a:solidFill>
              <a:effectLst/>
              <a:uFillTx/>
              <a:latin typeface="+mn-lt"/>
              <a:ea typeface="+mn-ea"/>
              <a:cs typeface="+mn-cs"/>
              <a:sym typeface="Helvetica Neue"/>
            </a:endParaRPr>
          </a:p>
        </p:txBody>
      </p:sp>
      <p:pic>
        <p:nvPicPr>
          <p:cNvPr id="17" name="Рисунок 16"/>
          <p:cNvPicPr>
            <a:picLocks noChangeAspect="1"/>
          </p:cNvPicPr>
          <p:nvPr/>
        </p:nvPicPr>
        <p:blipFill rotWithShape="1">
          <a:blip r:embed="rId9">
            <a:extLst>
              <a:ext uri="{BEBA8EAE-BF5A-486C-A8C5-ECC9F3942E4B}">
                <a14:imgProps xmlns:a14="http://schemas.microsoft.com/office/drawing/2010/main">
                  <a14:imgLayer r:embed="rId10">
                    <a14:imgEffect>
                      <a14:backgroundRemoval t="19556" b="68000" l="11778" r="91778">
                        <a14:foregroundMark x1="25111" y1="41778" x2="25111" y2="41778"/>
                        <a14:foregroundMark x1="38000" y1="44000" x2="38000" y2="44000"/>
                        <a14:foregroundMark x1="43778" y1="32444" x2="43778" y2="32444"/>
                        <a14:foregroundMark x1="22889" y1="29333" x2="22889" y2="29333"/>
                        <a14:foregroundMark x1="20667" y1="35556" x2="20667" y2="35556"/>
                      </a14:backgroundRemoval>
                    </a14:imgEffect>
                  </a14:imgLayer>
                </a14:imgProps>
              </a:ext>
              <a:ext uri="{28A0092B-C50C-407E-A947-70E740481C1C}">
                <a14:useLocalDpi xmlns:a14="http://schemas.microsoft.com/office/drawing/2010/main" val="0"/>
              </a:ext>
            </a:extLst>
          </a:blip>
          <a:srcRect l="10888" t="19837" r="10000" b="30889"/>
          <a:stretch/>
        </p:blipFill>
        <p:spPr>
          <a:xfrm>
            <a:off x="5893782" y="1419125"/>
            <a:ext cx="3390900" cy="2112023"/>
          </a:xfrm>
          <a:prstGeom prst="rect">
            <a:avLst/>
          </a:prstGeom>
        </p:spPr>
      </p:pic>
    </p:spTree>
    <p:extLst>
      <p:ext uri="{BB962C8B-B14F-4D97-AF65-F5344CB8AC3E}">
        <p14:creationId xmlns:p14="http://schemas.microsoft.com/office/powerpoint/2010/main" val="234801014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Image" descr="Image"/>
          <p:cNvPicPr>
            <a:picLocks noChangeAspect="1"/>
          </p:cNvPicPr>
          <p:nvPr/>
        </p:nvPicPr>
        <p:blipFill>
          <a:blip r:embed="rId3">
            <a:extLst/>
          </a:blip>
          <a:stretch>
            <a:fillRect/>
          </a:stretch>
        </p:blipFill>
        <p:spPr>
          <a:xfrm>
            <a:off x="1486051" y="1673424"/>
            <a:ext cx="14090326" cy="3315369"/>
          </a:xfrm>
          <a:prstGeom prst="rect">
            <a:avLst/>
          </a:prstGeom>
          <a:ln w="12700">
            <a:miter lim="400000"/>
          </a:ln>
        </p:spPr>
      </p:pic>
      <p:sp>
        <p:nvSpPr>
          <p:cNvPr id="4" name="TextBox 2"/>
          <p:cNvSpPr txBox="1"/>
          <p:nvPr/>
        </p:nvSpPr>
        <p:spPr>
          <a:xfrm>
            <a:off x="11903968" y="7051948"/>
            <a:ext cx="10081120" cy="1656184"/>
          </a:xfrm>
          <a:prstGeom prst="rect">
            <a:avLst/>
          </a:prstGeom>
        </p:spPr>
        <p:txBody>
          <a:bodyPr wrap="square" lIns="0" tIns="0" rIns="0" bIns="0" rtlCol="0" anchor="t">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defTabSz="914400" hangingPunct="1">
              <a:lnSpc>
                <a:spcPts val="3049"/>
              </a:lnSpc>
            </a:pPr>
            <a:r>
              <a:rPr lang="uk-UA" sz="3000" b="1" kern="1200" spc="50" dirty="0">
                <a:ln w="11430"/>
                <a:solidFill>
                  <a:srgbClr val="0070C0"/>
                </a:solidFill>
                <a:effectLst>
                  <a:outerShdw blurRad="76200" dist="50800" dir="5400000" algn="tl" rotWithShape="0">
                    <a:srgbClr val="000000">
                      <a:alpha val="65000"/>
                    </a:srgbClr>
                  </a:outerShdw>
                </a:effectLst>
                <a:latin typeface="Calibri"/>
              </a:rPr>
              <a:t>Дякуємо за увагу)</a:t>
            </a:r>
          </a:p>
        </p:txBody>
      </p:sp>
    </p:spTree>
    <p:extLst>
      <p:ext uri="{BB962C8B-B14F-4D97-AF65-F5344CB8AC3E}">
        <p14:creationId xmlns:p14="http://schemas.microsoft.com/office/powerpoint/2010/main" val="306255665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919</TotalTime>
  <Words>961</Words>
  <Application>Microsoft Office PowerPoint</Application>
  <PresentationFormat>Произвольный</PresentationFormat>
  <Paragraphs>172</Paragraphs>
  <Slides>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21_BasicWhite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User</dc:creator>
  <cp:lastModifiedBy>МОЛЧАНОВА НАДІЯ КОСТЯНТИНІВНА</cp:lastModifiedBy>
  <cp:revision>78</cp:revision>
  <dcterms:modified xsi:type="dcterms:W3CDTF">2021-08-10T11:27:20Z</dcterms:modified>
</cp:coreProperties>
</file>