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70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465" r:id="rId9"/>
  </p:sldIdLst>
  <p:sldSz cx="18286413" cy="10287000"/>
  <p:notesSz cx="6810375" cy="99425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3633167281601236"/>
          <c:y val="4.9301279073832678E-3"/>
          <c:w val="0.74642300126866623"/>
          <c:h val="0.965113898003725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 w="0">
              <a:noFill/>
            </a:ln>
          </c:spPr>
          <c:invertIfNegative val="0"/>
          <c:dPt>
            <c:idx val="3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5BC-4935-8F2B-DCE0B93A2CBE}"/>
              </c:ext>
            </c:extLst>
          </c:dPt>
          <c:dLbls>
            <c:dLbl>
              <c:idx val="30"/>
              <c:numFmt formatCode="General" sourceLinked="0"/>
              <c:spPr/>
              <c:txPr>
                <a:bodyPr wrap="square"/>
                <a:lstStyle/>
                <a:p>
                  <a:pPr>
                    <a:defRPr sz="1197" b="1" strike="noStrike" spc="-1">
                      <a:solidFill>
                        <a:srgbClr val="0070C0"/>
                      </a:solidFill>
                      <a:latin typeface="Times New Roman"/>
                      <a:ea typeface="DejaVu San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BC-4935-8F2B-DCE0B93A2CBE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197" b="1" strike="noStrike" spc="-1">
                    <a:solidFill>
                      <a:srgbClr val="0070C0"/>
                    </a:solidFill>
                    <a:latin typeface="Times New Roman"/>
                    <a:ea typeface="DejaVu San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Аркуш1!$A$2:$A$32</c:f>
              <c:strCache>
                <c:ptCount val="31"/>
                <c:pt idx="0">
                  <c:v>Північне МУ по роботі з ВПП</c:v>
                </c:pt>
                <c:pt idx="1">
                  <c:v>Південне МУ по роботі з ВПП</c:v>
                </c:pt>
                <c:pt idx="2">
                  <c:v>Західне МУ по роботі з ВПП</c:v>
                </c:pt>
                <c:pt idx="3">
                  <c:v>Луганська</c:v>
                </c:pt>
                <c:pt idx="4">
                  <c:v>Східне МУ по роботі з ВПП</c:v>
                </c:pt>
                <c:pt idx="5">
                  <c:v>Херсонська</c:v>
                </c:pt>
                <c:pt idx="6">
                  <c:v>ДПС України</c:v>
                </c:pt>
                <c:pt idx="7">
                  <c:v>Чернівецька</c:v>
                </c:pt>
                <c:pt idx="8">
                  <c:v>Закарпатська</c:v>
                </c:pt>
                <c:pt idx="9">
                  <c:v>Тернопільська</c:v>
                </c:pt>
                <c:pt idx="10">
                  <c:v>Центральне МУ по роботі з ВПП</c:v>
                </c:pt>
                <c:pt idx="11">
                  <c:v>Донецька</c:v>
                </c:pt>
                <c:pt idx="12">
                  <c:v>Волинська</c:v>
                </c:pt>
                <c:pt idx="13">
                  <c:v>Сумська</c:v>
                </c:pt>
                <c:pt idx="14">
                  <c:v>Рівненська</c:v>
                </c:pt>
                <c:pt idx="15">
                  <c:v>Миколаївська</c:v>
                </c:pt>
                <c:pt idx="16">
                  <c:v>Житомирська</c:v>
                </c:pt>
                <c:pt idx="17">
                  <c:v>Кіровоградська</c:v>
                </c:pt>
                <c:pt idx="18">
                  <c:v>Чернігівська</c:v>
                </c:pt>
                <c:pt idx="19">
                  <c:v>Івано-Франківська</c:v>
                </c:pt>
                <c:pt idx="20">
                  <c:v>Хмельницька</c:v>
                </c:pt>
                <c:pt idx="21">
                  <c:v>Черкаська</c:v>
                </c:pt>
                <c:pt idx="22">
                  <c:v>Запорізька</c:v>
                </c:pt>
                <c:pt idx="23">
                  <c:v>Полтавська</c:v>
                </c:pt>
                <c:pt idx="24">
                  <c:v>Вінницька</c:v>
                </c:pt>
                <c:pt idx="25">
                  <c:v>Одеська</c:v>
                </c:pt>
                <c:pt idx="26">
                  <c:v>Харківська</c:v>
                </c:pt>
                <c:pt idx="27">
                  <c:v>Львівська</c:v>
                </c:pt>
                <c:pt idx="28">
                  <c:v>Дніпропетровська</c:v>
                </c:pt>
                <c:pt idx="29">
                  <c:v>Київська</c:v>
                </c:pt>
                <c:pt idx="30">
                  <c:v>м.Київ</c:v>
                </c:pt>
              </c:strCache>
            </c:strRef>
          </c:cat>
          <c:val>
            <c:numRef>
              <c:f>Аркуш1!$B$2:$B$32</c:f>
              <c:numCache>
                <c:formatCode>General</c:formatCode>
                <c:ptCount val="31"/>
                <c:pt idx="0">
                  <c:v>6</c:v>
                </c:pt>
                <c:pt idx="1">
                  <c:v>8</c:v>
                </c:pt>
                <c:pt idx="2">
                  <c:v>17</c:v>
                </c:pt>
                <c:pt idx="3">
                  <c:v>20</c:v>
                </c:pt>
                <c:pt idx="4">
                  <c:v>24</c:v>
                </c:pt>
                <c:pt idx="5">
                  <c:v>35</c:v>
                </c:pt>
                <c:pt idx="6">
                  <c:v>37</c:v>
                </c:pt>
                <c:pt idx="7">
                  <c:v>39</c:v>
                </c:pt>
                <c:pt idx="8">
                  <c:v>41</c:v>
                </c:pt>
                <c:pt idx="9">
                  <c:v>49</c:v>
                </c:pt>
                <c:pt idx="10">
                  <c:v>57</c:v>
                </c:pt>
                <c:pt idx="11">
                  <c:v>60</c:v>
                </c:pt>
                <c:pt idx="12">
                  <c:v>66</c:v>
                </c:pt>
                <c:pt idx="13">
                  <c:v>72</c:v>
                </c:pt>
                <c:pt idx="14">
                  <c:v>75</c:v>
                </c:pt>
                <c:pt idx="15">
                  <c:v>77</c:v>
                </c:pt>
                <c:pt idx="16">
                  <c:v>86</c:v>
                </c:pt>
                <c:pt idx="17">
                  <c:v>99</c:v>
                </c:pt>
                <c:pt idx="18">
                  <c:v>108</c:v>
                </c:pt>
                <c:pt idx="19">
                  <c:v>110</c:v>
                </c:pt>
                <c:pt idx="20">
                  <c:v>114</c:v>
                </c:pt>
                <c:pt idx="21">
                  <c:v>114</c:v>
                </c:pt>
                <c:pt idx="22">
                  <c:v>155</c:v>
                </c:pt>
                <c:pt idx="23">
                  <c:v>172</c:v>
                </c:pt>
                <c:pt idx="24">
                  <c:v>172</c:v>
                </c:pt>
                <c:pt idx="25">
                  <c:v>277</c:v>
                </c:pt>
                <c:pt idx="26">
                  <c:v>304</c:v>
                </c:pt>
                <c:pt idx="27">
                  <c:v>322</c:v>
                </c:pt>
                <c:pt idx="28">
                  <c:v>426</c:v>
                </c:pt>
                <c:pt idx="29">
                  <c:v>521</c:v>
                </c:pt>
                <c:pt idx="30">
                  <c:v>1234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BC-4935-8F2B-DCE0B93A2C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89199697"/>
        <c:axId val="74093499"/>
      </c:barChart>
      <c:catAx>
        <c:axId val="89199697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b="1" strike="noStrike" spc="-1">
                <a:solidFill>
                  <a:srgbClr val="254061"/>
                </a:solidFill>
                <a:latin typeface="Times New Roman"/>
                <a:ea typeface="DejaVu Sans"/>
              </a:defRPr>
            </a:pPr>
            <a:endParaRPr lang="uk-UA"/>
          </a:p>
        </c:txPr>
        <c:crossAx val="74093499"/>
        <c:crosses val="autoZero"/>
        <c:auto val="1"/>
        <c:lblAlgn val="ctr"/>
        <c:lblOffset val="100"/>
        <c:noMultiLvlLbl val="0"/>
      </c:catAx>
      <c:valAx>
        <c:axId val="740934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9199697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0"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68A1A"/>
            </a:solidFill>
            <a:ln w="0">
              <a:noFill/>
            </a:ln>
          </c:spPr>
          <c:invertIfNegative val="0"/>
          <c:dPt>
            <c:idx val="2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790-4C40-A7C6-E4A4B3C51FFE}"/>
              </c:ext>
            </c:extLst>
          </c:dPt>
          <c:dPt>
            <c:idx val="3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790-4C40-A7C6-E4A4B3C51FFE}"/>
              </c:ext>
            </c:extLst>
          </c:dPt>
          <c:dPt>
            <c:idx val="3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790-4C40-A7C6-E4A4B3C51FFE}"/>
              </c:ext>
            </c:extLst>
          </c:dPt>
          <c:dLbls>
            <c:dLbl>
              <c:idx val="29"/>
              <c:numFmt formatCode="General" sourceLinked="0"/>
              <c:spPr/>
              <c:txPr>
                <a:bodyPr wrap="square"/>
                <a:lstStyle/>
                <a:p>
                  <a:pPr>
                    <a:defRPr sz="1197" b="1" strike="noStrike" spc="-1">
                      <a:solidFill>
                        <a:srgbClr val="468A1A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90-4C40-A7C6-E4A4B3C51FFE}"/>
                </c:ext>
              </c:extLst>
            </c:dLbl>
            <c:dLbl>
              <c:idx val="30"/>
              <c:numFmt formatCode="General" sourceLinked="0"/>
              <c:spPr/>
              <c:txPr>
                <a:bodyPr wrap="square"/>
                <a:lstStyle/>
                <a:p>
                  <a:pPr>
                    <a:defRPr sz="1197" b="1" strike="noStrike" spc="-1">
                      <a:solidFill>
                        <a:srgbClr val="468A1A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90-4C40-A7C6-E4A4B3C51FFE}"/>
                </c:ext>
              </c:extLst>
            </c:dLbl>
            <c:dLbl>
              <c:idx val="31"/>
              <c:numFmt formatCode="General" sourceLinked="0"/>
              <c:spPr/>
              <c:txPr>
                <a:bodyPr wrap="square"/>
                <a:lstStyle/>
                <a:p>
                  <a:pPr>
                    <a:defRPr sz="1197" b="1" strike="noStrike" spc="-1">
                      <a:solidFill>
                        <a:srgbClr val="468A1A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90-4C40-A7C6-E4A4B3C51FFE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197" b="1" strike="noStrike" spc="-1">
                    <a:solidFill>
                      <a:srgbClr val="468A1A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Аркуш1!$A$1:$A$32</c:f>
              <c:strCache>
                <c:ptCount val="32"/>
                <c:pt idx="0">
                  <c:v>ІДД ДПС</c:v>
                </c:pt>
                <c:pt idx="1">
                  <c:v>Північне МУ ДПС по роботі з ВПП</c:v>
                </c:pt>
                <c:pt idx="2">
                  <c:v>Луганська</c:v>
                </c:pt>
                <c:pt idx="3">
                  <c:v>Південне МУ ДПС по роботі з ВПП</c:v>
                </c:pt>
                <c:pt idx="4">
                  <c:v>Херсонська</c:v>
                </c:pt>
                <c:pt idx="5">
                  <c:v>Тернопільська</c:v>
                </c:pt>
                <c:pt idx="6">
                  <c:v>Західне МУ ДПС по роботі з ВПП</c:v>
                </c:pt>
                <c:pt idx="7">
                  <c:v>Закарпатська</c:v>
                </c:pt>
                <c:pt idx="8">
                  <c:v>Чернівецька</c:v>
                </c:pt>
                <c:pt idx="9">
                  <c:v>Східне МУ ДПС по роботі з ВПП</c:v>
                </c:pt>
                <c:pt idx="10">
                  <c:v>Миколаївська</c:v>
                </c:pt>
                <c:pt idx="11">
                  <c:v>Донецька</c:v>
                </c:pt>
                <c:pt idx="12">
                  <c:v>ДПС України</c:v>
                </c:pt>
                <c:pt idx="13">
                  <c:v>Центральне МУ ДПС по роботі з ВПП</c:v>
                </c:pt>
                <c:pt idx="14">
                  <c:v>Чернігівська</c:v>
                </c:pt>
                <c:pt idx="15">
                  <c:v>Житомирська</c:v>
                </c:pt>
                <c:pt idx="16">
                  <c:v>Волинська</c:v>
                </c:pt>
                <c:pt idx="17">
                  <c:v>Кіровоградська</c:v>
                </c:pt>
                <c:pt idx="18">
                  <c:v>Івано-Франківська</c:v>
                </c:pt>
                <c:pt idx="19">
                  <c:v>Хмельницька</c:v>
                </c:pt>
                <c:pt idx="20">
                  <c:v>Сумська</c:v>
                </c:pt>
                <c:pt idx="21">
                  <c:v>Черкаська</c:v>
                </c:pt>
                <c:pt idx="22">
                  <c:v>Запорізька</c:v>
                </c:pt>
                <c:pt idx="23">
                  <c:v>Рівненська</c:v>
                </c:pt>
                <c:pt idx="24">
                  <c:v>Вінницька</c:v>
                </c:pt>
                <c:pt idx="25">
                  <c:v>Полтавська</c:v>
                </c:pt>
                <c:pt idx="26">
                  <c:v>Харківська</c:v>
                </c:pt>
                <c:pt idx="27">
                  <c:v>Одеська</c:v>
                </c:pt>
                <c:pt idx="28">
                  <c:v>Львівська</c:v>
                </c:pt>
                <c:pt idx="29">
                  <c:v>Київська</c:v>
                </c:pt>
                <c:pt idx="30">
                  <c:v>Дніпропетровська</c:v>
                </c:pt>
                <c:pt idx="31">
                  <c:v>м.Київ</c:v>
                </c:pt>
              </c:strCache>
            </c:strRef>
          </c:cat>
          <c:val>
            <c:numRef>
              <c:f>Аркуш1!$B$1:$B$32</c:f>
              <c:numCache>
                <c:formatCode>General</c:formatCode>
                <c:ptCount val="32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  <c:pt idx="4">
                  <c:v>13</c:v>
                </c:pt>
                <c:pt idx="5">
                  <c:v>17</c:v>
                </c:pt>
                <c:pt idx="6">
                  <c:v>17</c:v>
                </c:pt>
                <c:pt idx="7">
                  <c:v>19</c:v>
                </c:pt>
                <c:pt idx="8">
                  <c:v>19</c:v>
                </c:pt>
                <c:pt idx="9">
                  <c:v>24</c:v>
                </c:pt>
                <c:pt idx="10">
                  <c:v>29</c:v>
                </c:pt>
                <c:pt idx="11">
                  <c:v>33</c:v>
                </c:pt>
                <c:pt idx="12">
                  <c:v>43</c:v>
                </c:pt>
                <c:pt idx="13">
                  <c:v>52</c:v>
                </c:pt>
                <c:pt idx="14">
                  <c:v>53</c:v>
                </c:pt>
                <c:pt idx="15">
                  <c:v>61</c:v>
                </c:pt>
                <c:pt idx="16">
                  <c:v>66</c:v>
                </c:pt>
                <c:pt idx="17">
                  <c:v>75</c:v>
                </c:pt>
                <c:pt idx="18">
                  <c:v>76</c:v>
                </c:pt>
                <c:pt idx="19">
                  <c:v>79</c:v>
                </c:pt>
                <c:pt idx="20">
                  <c:v>81</c:v>
                </c:pt>
                <c:pt idx="21">
                  <c:v>83</c:v>
                </c:pt>
                <c:pt idx="22">
                  <c:v>89</c:v>
                </c:pt>
                <c:pt idx="23">
                  <c:v>100</c:v>
                </c:pt>
                <c:pt idx="24">
                  <c:v>104</c:v>
                </c:pt>
                <c:pt idx="25">
                  <c:v>122</c:v>
                </c:pt>
                <c:pt idx="26">
                  <c:v>144</c:v>
                </c:pt>
                <c:pt idx="27">
                  <c:v>180</c:v>
                </c:pt>
                <c:pt idx="28">
                  <c:v>197</c:v>
                </c:pt>
                <c:pt idx="29">
                  <c:v>249</c:v>
                </c:pt>
                <c:pt idx="30">
                  <c:v>294</c:v>
                </c:pt>
                <c:pt idx="31">
                  <c:v>718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Аркуш1!$B$1:$B$0</c15:sqref>
                        </c15:formulaRef>
                      </c:ext>
                    </c:extLst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6-7790-4C40-A7C6-E4A4B3C51F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3230509"/>
        <c:axId val="25420503"/>
      </c:barChart>
      <c:catAx>
        <c:axId val="73230509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9360">
            <a:solidFill>
              <a:srgbClr val="D4E3F4"/>
            </a:solidFill>
            <a:round/>
          </a:ln>
        </c:spPr>
        <c:txPr>
          <a:bodyPr/>
          <a:lstStyle/>
          <a:p>
            <a:pPr>
              <a:defRPr sz="1197" b="1" strike="noStrike" spc="-1">
                <a:solidFill>
                  <a:srgbClr val="468A1A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defRPr>
            </a:pPr>
            <a:endParaRPr lang="uk-UA"/>
          </a:p>
        </c:txPr>
        <c:crossAx val="25420503"/>
        <c:crosses val="autoZero"/>
        <c:auto val="1"/>
        <c:lblAlgn val="ctr"/>
        <c:lblOffset val="100"/>
        <c:noMultiLvlLbl val="0"/>
      </c:catAx>
      <c:valAx>
        <c:axId val="25420503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0"/>
        <c:majorTickMark val="none"/>
        <c:minorTickMark val="none"/>
        <c:tickLblPos val="nextTo"/>
        <c:crossAx val="73230509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0"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переміщення сторінки клацніть мишею</a:t>
            </a: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16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&lt;верхній колонтитул&gt;</a:t>
            </a:r>
          </a:p>
        </p:txBody>
      </p:sp>
      <p:sp>
        <p:nvSpPr>
          <p:cNvPr id="167" name="PlaceHolder 4"/>
          <p:cNvSpPr>
            <a:spLocks noGrp="1"/>
          </p:cNvSpPr>
          <p:nvPr>
            <p:ph type="dt" idx="1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  <p:sp>
        <p:nvSpPr>
          <p:cNvPr id="168" name="PlaceHolder 5"/>
          <p:cNvSpPr>
            <a:spLocks noGrp="1"/>
          </p:cNvSpPr>
          <p:nvPr>
            <p:ph type="ftr" idx="1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169" name="PlaceHolder 6"/>
          <p:cNvSpPr>
            <a:spLocks noGrp="1"/>
          </p:cNvSpPr>
          <p:nvPr>
            <p:ph type="sldNum" idx="1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3B19E1C-37C7-4A16-A316-68AD25413859}" type="slidenum"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‹№›</a:t>
            </a:fld>
            <a:endParaRPr lang="uk-UA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ln w="0">
            <a:noFill/>
          </a:ln>
        </p:spPr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680760" y="4784760"/>
            <a:ext cx="5446080" cy="391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 type="sldNum" idx="16"/>
          </p:nvPr>
        </p:nvSpPr>
        <p:spPr>
          <a:xfrm>
            <a:off x="3857400" y="9443520"/>
            <a:ext cx="2948760" cy="496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E181B294-0607-48BA-8732-DEE19D3ACD95}" type="slidenum">
              <a:rPr lang="uk-UA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2800"/>
          </a:xfrm>
          <a:prstGeom prst="rect">
            <a:avLst/>
          </a:prstGeom>
          <a:ln w="0">
            <a:noFill/>
          </a:ln>
        </p:spPr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680760" y="4784760"/>
            <a:ext cx="5446080" cy="391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uk-UA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 type="sldNum" idx="17"/>
          </p:nvPr>
        </p:nvSpPr>
        <p:spPr>
          <a:xfrm>
            <a:off x="3857400" y="9443520"/>
            <a:ext cx="2948760" cy="496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D7A4C7F-561A-4A45-8FD1-A03BA405F735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09FF07-FDA8-40BD-98C5-8CA1CF00CA89}" type="slidenum">
              <a:rPr kumimoji="0" lang="ru-RU" sz="1400" b="0" i="0" u="none" strike="noStrike" kern="1200" cap="none" spc="-1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642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BC80B85-49DF-478E-B137-175EF2DD81D8}" type="slidenum">
              <a:t>‹№›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164570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914040" y="5523120"/>
            <a:ext cx="164570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9FF824E-CB3F-43EF-8702-50C66A58E32E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91404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934668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737FDD3-29C8-4804-9C49-79F6E8C311A4}" type="slidenum">
              <a:t>‹№›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478200" y="240696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12042360" y="240696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914040" y="552312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6478200" y="552312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12042360" y="552312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1D373F1-420A-4AA0-B51E-D4DBAB345ACC}" type="slidenum">
              <a:t>‹№›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1A58F92-688E-4823-93FC-C2D5012E34B1}" type="slidenum">
              <a:t>‹№›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914040" y="2406960"/>
            <a:ext cx="164570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73839CB-8C0F-4F39-B113-D9FB3DB958C4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164570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545119A-3232-47EC-8DD8-27731D355F4F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A9D5EFE-369A-4CC9-8357-B881C595CBF7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16AD9C3-5851-4820-BF79-F0F14C08E8E2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371600" y="3195720"/>
            <a:ext cx="15542280" cy="1021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C67B8BB-8B4C-4F1D-AA89-B49962A80960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91404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C601C02-3242-46C8-A656-4C61F01D0D8D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14040" y="2406960"/>
            <a:ext cx="164570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83A42A8-D954-4D24-B4A9-764AA604B7CE}" type="slidenum">
              <a:t>‹№›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934668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1D846C5-F121-4570-A58B-43096B1626F7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914040" y="5523120"/>
            <a:ext cx="164570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DF0CE58-9099-4C30-8FBB-638E12F5E651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164570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914040" y="5523120"/>
            <a:ext cx="164570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3D5A9F8-B6DF-4638-8AE6-C72A62BBCCF8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91404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934668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CD83C71-ECD7-446A-A092-7A1894AF59BC}" type="slidenum">
              <a:t>‹№›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478200" y="240696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12042360" y="240696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914040" y="552312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6478200" y="552312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12042360" y="552312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C756D84-6542-42A1-9FB8-EA0378AE474E}" type="slidenum">
              <a:t>‹№›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EB4662F8-5D4A-4542-9A76-2B2264E470F4}" type="slidenum">
              <a:t>‹№›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914040" y="2406960"/>
            <a:ext cx="164570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D81B68D-AA17-432D-8A3F-20066C89E80A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164570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009B24A-F189-45EF-B7A9-401C18A61B15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216A2DA1-A300-414C-8402-97E674D0BB5B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AF604253-9453-4BBF-A9C3-4F0DA6440F72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164570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620769C-95EF-4656-8AFB-1311516868A6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1371600" y="3195720"/>
            <a:ext cx="15542280" cy="1021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E5ACA0B1-9E03-434E-98CC-ADE3360544FD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91404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9DB1A1B-62E2-4A42-9DB5-78E5F5F8E7AF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934668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1975666-6F0B-4BFC-BCB5-67A8A2151D7A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914040" y="5523120"/>
            <a:ext cx="164570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88121C0-292F-4183-AC68-5C5BBDC689AC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164570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914040" y="5523120"/>
            <a:ext cx="164570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BDA65FA7-A035-40A4-8D3C-FC801614C45F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91404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934668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38D6086-950F-45BD-BDEB-10494E0F17A0}" type="slidenum">
              <a:t>‹№›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6478200" y="240696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12042360" y="240696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914040" y="552312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6478200" y="552312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12042360" y="552312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5ED4E29B-E88C-490B-8D12-03974B1DB637}" type="slidenum">
              <a:t>‹№›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9CB774D-E092-4C1A-94E0-0FE3AA03C7CD}" type="slidenum">
              <a:t>‹№›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1143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914040" y="2406960"/>
            <a:ext cx="164570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2596FAE-C8F2-47B8-A1D1-6EC16C0BCE71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54089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164570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5A5C07A-C4F7-4429-9338-91463AB32E7C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824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0CDF557-4E05-4312-9E95-84E82AA972BD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9BAFD0-FEFD-45A7-929E-AD45FCE63DB0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22669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B762622-E4A9-4E2E-8D31-23A656A1F822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18364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1371600" y="3195720"/>
            <a:ext cx="15542280" cy="1021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568744F-BBA6-4B88-A471-381380C834D4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16584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91404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AEE0F409-CAD1-4383-BEBF-4886C79D1FB7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18075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934668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572879D0-2677-424C-AEE4-3222ADDFD865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68087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914040" y="5523120"/>
            <a:ext cx="164570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2BA020AE-8488-4E77-9DE8-6090C3D20C76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96120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164570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914040" y="5523120"/>
            <a:ext cx="164570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6EF5303-7FEB-4271-BB25-85446E3FBB91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12961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91404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934668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1943327-9632-4476-859A-AA9ED42BFE16}" type="slidenum">
              <a:t>‹№›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08084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6478200" y="240696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12042360" y="240696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914040" y="552312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/>
          </p:nvPr>
        </p:nvSpPr>
        <p:spPr>
          <a:xfrm>
            <a:off x="6478200" y="552312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/>
          </p:nvPr>
        </p:nvSpPr>
        <p:spPr>
          <a:xfrm>
            <a:off x="12042360" y="5523120"/>
            <a:ext cx="529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8A2C592-802E-494E-8AAC-1ECFB71B28BD}" type="slidenum">
              <a:t>‹№›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21404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481" y="3195638"/>
            <a:ext cx="15543451" cy="22050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2962" y="5829300"/>
            <a:ext cx="12800489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5175E-E1B5-418C-9BAB-E3077BEF89E5}" type="datetimeFigureOut">
              <a:rPr lang="ru-RU"/>
              <a:pPr>
                <a:defRPr/>
              </a:pPr>
              <a:t>02.01.2024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DAAFA-6C28-49E4-88CC-6869C7D382D0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95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FF27D83-9007-4BF8-A59E-7BC38C51B4D3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371600" y="3195720"/>
            <a:ext cx="15542280" cy="1021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F3E78EA-6DAB-4B43-9470-4D8FD65007AB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91404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27B4F1C-D3C9-4ABA-B9EF-51EB66C3BD9D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9346680" y="552312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A59EFE5-1129-489D-AF21-5B279125C1B7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91404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9346680" y="2406960"/>
            <a:ext cx="803088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914040" y="5523120"/>
            <a:ext cx="164570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BCC4FB4-BE6C-4ECF-97B3-8336890AAF9B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6247800" y="9534600"/>
            <a:ext cx="5788080" cy="545040"/>
          </a:xfrm>
          <a:prstGeom prst="rect">
            <a:avLst/>
          </a:prstGeom>
          <a:noFill/>
          <a:ln w="0">
            <a:noFill/>
          </a:ln>
        </p:spPr>
        <p:txBody>
          <a:bodyPr lIns="163440" tIns="81720" rIns="163440" bIns="81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&lt;нижній колонтитул&gt;</a:t>
            </a:r>
            <a:endParaRPr lang="uk-UA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13105440" y="9534600"/>
            <a:ext cx="4264200" cy="545040"/>
          </a:xfrm>
          <a:prstGeom prst="rect">
            <a:avLst/>
          </a:prstGeom>
          <a:noFill/>
          <a:ln w="0">
            <a:noFill/>
          </a:ln>
        </p:spPr>
        <p:txBody>
          <a:bodyPr lIns="163440" tIns="81720" rIns="163440" bIns="81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2100" b="0" strike="noStrike" spc="-1">
                <a:solidFill>
                  <a:srgbClr val="8B8B8B"/>
                </a:solidFill>
                <a:latin typeface="Arial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D0E4DBC-B652-4746-9B52-D11BB2BA2AF8}" type="slidenum">
              <a:rPr lang="ru-RU" sz="2100" b="0" strike="noStrike" spc="-1">
                <a:solidFill>
                  <a:srgbClr val="8B8B8B"/>
                </a:solidFill>
                <a:latin typeface="Arial"/>
                <a:ea typeface="DejaVu Sans"/>
              </a:rPr>
              <a:t>‹№›</a:t>
            </a:fld>
            <a:endParaRPr lang="uk-UA" sz="21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914400" y="9534600"/>
            <a:ext cx="4264200" cy="545040"/>
          </a:xfrm>
          <a:prstGeom prst="rect">
            <a:avLst/>
          </a:prstGeom>
          <a:noFill/>
          <a:ln w="0">
            <a:noFill/>
          </a:ln>
        </p:spPr>
        <p:txBody>
          <a:bodyPr lIns="163440" tIns="81720" rIns="163440" bIns="81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914040" y="410400"/>
            <a:ext cx="1645740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914040" y="2406960"/>
            <a:ext cx="164574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6248520" y="9534600"/>
            <a:ext cx="5787000" cy="545040"/>
          </a:xfrm>
          <a:prstGeom prst="rect">
            <a:avLst/>
          </a:prstGeom>
          <a:noFill/>
          <a:ln w="0">
            <a:noFill/>
          </a:ln>
        </p:spPr>
        <p:txBody>
          <a:bodyPr lIns="163440" tIns="81720" rIns="163440" bIns="81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&lt;нижній колонтитул&gt;</a:t>
            </a:r>
            <a:endParaRPr lang="uk-UA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13104720" y="9534600"/>
            <a:ext cx="4264560" cy="545040"/>
          </a:xfrm>
          <a:prstGeom prst="rect">
            <a:avLst/>
          </a:prstGeom>
          <a:noFill/>
          <a:ln w="0">
            <a:noFill/>
          </a:ln>
        </p:spPr>
        <p:txBody>
          <a:bodyPr lIns="163440" tIns="81720" rIns="163440" bIns="81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21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E54D6E74-0B90-4A42-91D5-63A33C33DD5C}" type="slidenum">
              <a:rPr lang="ru-RU" sz="21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‹№›</a:t>
            </a:fld>
            <a:endParaRPr lang="uk-UA" sz="21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914400" y="9534600"/>
            <a:ext cx="4264560" cy="545040"/>
          </a:xfrm>
          <a:prstGeom prst="rect">
            <a:avLst/>
          </a:prstGeom>
          <a:noFill/>
          <a:ln w="0">
            <a:noFill/>
          </a:ln>
        </p:spPr>
        <p:txBody>
          <a:bodyPr lIns="163440" tIns="81720" rIns="163440" bIns="81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914040" y="410400"/>
            <a:ext cx="1645740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914040" y="2406960"/>
            <a:ext cx="164574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6248520" y="9534600"/>
            <a:ext cx="5787000" cy="545040"/>
          </a:xfrm>
          <a:prstGeom prst="rect">
            <a:avLst/>
          </a:prstGeom>
          <a:noFill/>
          <a:ln w="0">
            <a:noFill/>
          </a:ln>
        </p:spPr>
        <p:txBody>
          <a:bodyPr lIns="163440" tIns="81720" rIns="163440" bIns="81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&lt;нижній колонтитул&gt;</a:t>
            </a:r>
            <a:endParaRPr lang="uk-UA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13104720" y="9534600"/>
            <a:ext cx="4264560" cy="545040"/>
          </a:xfrm>
          <a:prstGeom prst="rect">
            <a:avLst/>
          </a:prstGeom>
          <a:noFill/>
          <a:ln w="0">
            <a:noFill/>
          </a:ln>
        </p:spPr>
        <p:txBody>
          <a:bodyPr lIns="163440" tIns="81720" rIns="163440" bIns="81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21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7C468A18-DE3A-4E19-9C3D-A3D6F3A7DB49}" type="slidenum">
              <a:rPr lang="ru-RU" sz="21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‹№›</a:t>
            </a:fld>
            <a:endParaRPr lang="uk-UA" sz="21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914400" y="9534600"/>
            <a:ext cx="4264560" cy="545040"/>
          </a:xfrm>
          <a:prstGeom prst="rect">
            <a:avLst/>
          </a:prstGeom>
          <a:noFill/>
          <a:ln w="0">
            <a:noFill/>
          </a:ln>
        </p:spPr>
        <p:txBody>
          <a:bodyPr lIns="163440" tIns="81720" rIns="163440" bIns="81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914040" y="410400"/>
            <a:ext cx="1645740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914040" y="2406960"/>
            <a:ext cx="164574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371600" y="3195720"/>
            <a:ext cx="15542280" cy="220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 indent="0">
              <a:buNone/>
            </a:pPr>
            <a:r>
              <a:rPr lang="uk-UA" sz="44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914040" y="2406960"/>
            <a:ext cx="16457040" cy="596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ftr" idx="10"/>
          </p:nvPr>
        </p:nvSpPr>
        <p:spPr>
          <a:xfrm>
            <a:off x="6248520" y="9534600"/>
            <a:ext cx="5788080" cy="546120"/>
          </a:xfrm>
          <a:prstGeom prst="rect">
            <a:avLst/>
          </a:prstGeom>
          <a:noFill/>
          <a:ln w="0">
            <a:noFill/>
          </a:ln>
        </p:spPr>
        <p:txBody>
          <a:bodyPr lIns="163440" tIns="81720" rIns="163440" bIns="81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&lt;нижній колонтитул&gt;</a:t>
            </a:r>
            <a:endParaRPr lang="uk-UA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sldNum" idx="11"/>
          </p:nvPr>
        </p:nvSpPr>
        <p:spPr>
          <a:xfrm>
            <a:off x="13104720" y="9534600"/>
            <a:ext cx="4265640" cy="546120"/>
          </a:xfrm>
          <a:prstGeom prst="rect">
            <a:avLst/>
          </a:prstGeom>
          <a:noFill/>
          <a:ln w="0">
            <a:noFill/>
          </a:ln>
        </p:spPr>
        <p:txBody>
          <a:bodyPr lIns="163440" tIns="81720" rIns="163440" bIns="81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21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9003FFC-E95C-4945-A08D-50C8340F8B1B}" type="slidenum">
              <a:rPr lang="ru-RU" sz="21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‹№›</a:t>
            </a:fld>
            <a:endParaRPr lang="uk-UA" sz="21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dt" idx="12"/>
          </p:nvPr>
        </p:nvSpPr>
        <p:spPr>
          <a:xfrm>
            <a:off x="914400" y="9534600"/>
            <a:ext cx="4265640" cy="546120"/>
          </a:xfrm>
          <a:prstGeom prst="rect">
            <a:avLst/>
          </a:prstGeom>
          <a:noFill/>
          <a:ln w="0">
            <a:noFill/>
          </a:ln>
        </p:spPr>
        <p:txBody>
          <a:bodyPr lIns="163440" tIns="81720" rIns="163440" bIns="81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</p:spTree>
    <p:extLst>
      <p:ext uri="{BB962C8B-B14F-4D97-AF65-F5344CB8AC3E}">
        <p14:creationId xmlns:p14="http://schemas.microsoft.com/office/powerpoint/2010/main" val="30037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Заголовок 9"/>
          <p:cNvSpPr/>
          <p:nvPr/>
        </p:nvSpPr>
        <p:spPr>
          <a:xfrm>
            <a:off x="7270920" y="426600"/>
            <a:ext cx="9932760" cy="1557360"/>
          </a:xfrm>
          <a:prstGeom prst="rect">
            <a:avLst/>
          </a:prstGeom>
          <a:noFill/>
          <a:ln w="9525">
            <a:noFill/>
          </a:ln>
          <a:effectLst>
            <a:outerShdw blurRad="50760" dist="38160" dir="5400000" algn="t" rotWithShape="0">
              <a:srgbClr val="000000">
                <a:alpha val="7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trike="noStrike" spc="145">
                <a:solidFill>
                  <a:srgbClr val="000000"/>
                </a:solidFill>
                <a:latin typeface="e-Ukraine Head Bold"/>
                <a:ea typeface="Open Sans Bold"/>
              </a:rPr>
              <a:t>ІНФОРМАЦІЙНО-ДОВІДКОВИЙ ДЕПАРТАМЕНТ</a:t>
            </a:r>
            <a:endParaRPr lang="uk-UA" sz="3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1" name="Image" descr="Image"/>
          <p:cNvPicPr/>
          <p:nvPr/>
        </p:nvPicPr>
        <p:blipFill>
          <a:blip r:embed="rId2"/>
          <a:stretch/>
        </p:blipFill>
        <p:spPr>
          <a:xfrm>
            <a:off x="799200" y="426600"/>
            <a:ext cx="6193440" cy="1486080"/>
          </a:xfrm>
          <a:prstGeom prst="rect">
            <a:avLst/>
          </a:prstGeom>
          <a:ln w="12700">
            <a:noFill/>
          </a:ln>
        </p:spPr>
      </p:pic>
      <p:sp>
        <p:nvSpPr>
          <p:cNvPr id="172" name="Заголовок 2"/>
          <p:cNvSpPr/>
          <p:nvPr/>
        </p:nvSpPr>
        <p:spPr>
          <a:xfrm>
            <a:off x="1006200" y="4001400"/>
            <a:ext cx="9502560" cy="3093840"/>
          </a:xfrm>
          <a:prstGeom prst="rect">
            <a:avLst/>
          </a:prstGeom>
          <a:noFill/>
          <a:ln w="0"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prstMaterial="softEdge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>
              <a:lnSpc>
                <a:spcPct val="100000"/>
              </a:lnSpc>
            </a:pPr>
            <a:r>
              <a:rPr lang="uk-UA" sz="4800" b="1" strike="noStrike" spc="145" dirty="0">
                <a:solidFill>
                  <a:srgbClr val="000000"/>
                </a:solidFill>
                <a:latin typeface="e-Ukraine Head Bold"/>
                <a:ea typeface="Open Sans Bold"/>
              </a:rPr>
              <a:t>Статистичні дані </a:t>
            </a:r>
            <a:br>
              <a:rPr sz="4800" dirty="0"/>
            </a:br>
            <a:r>
              <a:rPr lang="uk-UA" sz="4800" b="1" strike="noStrike" spc="145" dirty="0">
                <a:solidFill>
                  <a:srgbClr val="000000"/>
                </a:solidFill>
                <a:latin typeface="e-Ukraine Head Bold"/>
                <a:ea typeface="Open Sans Bold"/>
              </a:rPr>
              <a:t>щодо роботи сервісу «Пульс» </a:t>
            </a:r>
            <a:br>
              <a:rPr sz="4800" dirty="0"/>
            </a:br>
            <a:r>
              <a:rPr lang="uk-UA" sz="4800" b="1" strike="noStrike" spc="145" dirty="0">
                <a:solidFill>
                  <a:srgbClr val="000000"/>
                </a:solidFill>
                <a:latin typeface="e-Ukraine Head Bold"/>
                <a:ea typeface="Open Sans Bold"/>
              </a:rPr>
              <a:t>у січні-грудні 202</a:t>
            </a:r>
            <a:r>
              <a:rPr lang="en-US" sz="4800" b="1" strike="noStrike" spc="145" dirty="0">
                <a:solidFill>
                  <a:srgbClr val="000000"/>
                </a:solidFill>
                <a:latin typeface="e-Ukraine Head Bold"/>
                <a:ea typeface="Open Sans Bold"/>
              </a:rPr>
              <a:t>3</a:t>
            </a:r>
            <a:r>
              <a:rPr lang="uk-UA" sz="4800" b="1" strike="noStrike" spc="145" dirty="0">
                <a:solidFill>
                  <a:srgbClr val="000000"/>
                </a:solidFill>
                <a:latin typeface="e-Ukraine Head Bold"/>
                <a:ea typeface="Open Sans Bold"/>
              </a:rPr>
              <a:t> року</a:t>
            </a:r>
            <a:endParaRPr lang="uk-UA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3" name="Image" descr="Image"/>
          <p:cNvPicPr/>
          <p:nvPr/>
        </p:nvPicPr>
        <p:blipFill>
          <a:blip r:embed="rId3"/>
          <a:srcRect b="45532"/>
          <a:stretch/>
        </p:blipFill>
        <p:spPr>
          <a:xfrm>
            <a:off x="11860920" y="8214840"/>
            <a:ext cx="3804840" cy="2069640"/>
          </a:xfrm>
          <a:prstGeom prst="rect">
            <a:avLst/>
          </a:prstGeom>
          <a:ln w="12700">
            <a:noFill/>
          </a:ln>
        </p:spPr>
      </p:pic>
      <p:pic>
        <p:nvPicPr>
          <p:cNvPr id="174" name="Image" descr="Image"/>
          <p:cNvPicPr/>
          <p:nvPr/>
        </p:nvPicPr>
        <p:blipFill>
          <a:blip r:embed="rId4"/>
          <a:srcRect r="31741"/>
          <a:stretch/>
        </p:blipFill>
        <p:spPr>
          <a:xfrm>
            <a:off x="15653520" y="4495320"/>
            <a:ext cx="2630160" cy="3856320"/>
          </a:xfrm>
          <a:prstGeom prst="rect">
            <a:avLst/>
          </a:prstGeom>
          <a:ln w="12700">
            <a:noFill/>
          </a:ln>
        </p:spPr>
      </p:pic>
      <p:pic>
        <p:nvPicPr>
          <p:cNvPr id="175" name="Рисунок 16"/>
          <p:cNvPicPr/>
          <p:nvPr/>
        </p:nvPicPr>
        <p:blipFill>
          <a:blip r:embed="rId5"/>
          <a:stretch/>
        </p:blipFill>
        <p:spPr>
          <a:xfrm>
            <a:off x="11847240" y="4279320"/>
            <a:ext cx="3831840" cy="3699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D0730E0-D1B5-4E75-A0E3-95AFBCBCE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977" y="1186920"/>
            <a:ext cx="12148457" cy="8209916"/>
          </a:xfrm>
          <a:prstGeom prst="rect">
            <a:avLst/>
          </a:prstGeom>
        </p:spPr>
      </p:pic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209840" y="240120"/>
            <a:ext cx="13554720" cy="1005480"/>
          </a:xfrm>
          <a:prstGeom prst="rect">
            <a:avLst/>
          </a:prstGeom>
          <a:noFill/>
          <a:ln w="9360">
            <a:noFill/>
          </a:ln>
        </p:spPr>
        <p:txBody>
          <a:bodyPr lIns="163440" tIns="81720" rIns="163440" bIns="81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2400" b="1" strike="noStrike" spc="-1" dirty="0">
                <a:solidFill>
                  <a:srgbClr val="000000"/>
                </a:solidFill>
                <a:latin typeface="e-Ukraine Head Bold"/>
                <a:ea typeface="DejaVu Sans"/>
              </a:rPr>
              <a:t>Географія надходжень звернень на сервіс «Пульс» у розрізі регіонів у січні-</a:t>
            </a:r>
            <a:r>
              <a:rPr lang="uk-UA" sz="2400" b="1" spc="-1" dirty="0">
                <a:solidFill>
                  <a:srgbClr val="000000"/>
                </a:solidFill>
                <a:latin typeface="e-Ukraine Head Bold"/>
                <a:ea typeface="DejaVu Sans"/>
              </a:rPr>
              <a:t>грудні</a:t>
            </a:r>
            <a:r>
              <a:rPr lang="uk-UA" sz="2400" b="1" strike="noStrike" spc="-1" dirty="0">
                <a:solidFill>
                  <a:srgbClr val="000000"/>
                </a:solidFill>
                <a:latin typeface="e-Ukraine Head Bold"/>
                <a:ea typeface="DejaVu Sans"/>
              </a:rPr>
              <a:t> 2023 року </a:t>
            </a:r>
            <a:br>
              <a:rPr sz="2400" dirty="0"/>
            </a:br>
            <a:r>
              <a:rPr lang="uk-UA" sz="2400" b="1" strike="noStrike" spc="-1" dirty="0">
                <a:solidFill>
                  <a:srgbClr val="000000"/>
                </a:solidFill>
                <a:latin typeface="e-Ukraine Head Bold"/>
                <a:ea typeface="DejaVu Sans"/>
              </a:rPr>
              <a:t>(всього – </a:t>
            </a:r>
            <a:r>
              <a:rPr lang="en-US" sz="2400" b="1" strike="noStrike" spc="-1" dirty="0">
                <a:solidFill>
                  <a:srgbClr val="000000"/>
                </a:solidFill>
                <a:latin typeface="e-Ukraine Head Bold"/>
                <a:ea typeface="DejaVu Sans"/>
              </a:rPr>
              <a:t> </a:t>
            </a:r>
            <a:r>
              <a:rPr lang="uk-UA" sz="2400" b="1" strike="noStrike" spc="-1" dirty="0">
                <a:solidFill>
                  <a:srgbClr val="000000"/>
                </a:solidFill>
                <a:latin typeface="e-Ukraine Head Bold"/>
                <a:ea typeface="DejaVu Sans"/>
              </a:rPr>
              <a:t>4 </a:t>
            </a:r>
            <a:r>
              <a:rPr lang="en-US" sz="2400" b="1" strike="noStrike" spc="-1" dirty="0">
                <a:solidFill>
                  <a:srgbClr val="000000"/>
                </a:solidFill>
                <a:latin typeface="e-Ukraine Head Bold"/>
                <a:ea typeface="DejaVu Sans"/>
              </a:rPr>
              <a:t>897</a:t>
            </a:r>
            <a:r>
              <a:rPr lang="uk-UA" sz="2400" b="1" strike="noStrike" spc="-1" dirty="0">
                <a:solidFill>
                  <a:srgbClr val="000000"/>
                </a:solidFill>
                <a:latin typeface="e-Ukraine Head Bold"/>
                <a:ea typeface="DejaVu Sans"/>
              </a:rPr>
              <a:t> звернень)</a:t>
            </a: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8" name="Image 1" descr="Image"/>
          <p:cNvPicPr/>
          <p:nvPr/>
        </p:nvPicPr>
        <p:blipFill>
          <a:blip r:embed="rId3"/>
          <a:stretch/>
        </p:blipFill>
        <p:spPr>
          <a:xfrm>
            <a:off x="286200" y="174960"/>
            <a:ext cx="3948840" cy="946800"/>
          </a:xfrm>
          <a:prstGeom prst="rect">
            <a:avLst/>
          </a:prstGeom>
          <a:ln w="12700">
            <a:noFill/>
          </a:ln>
        </p:spPr>
      </p:pic>
      <p:sp>
        <p:nvSpPr>
          <p:cNvPr id="179" name="Прямоугольник 4"/>
          <p:cNvSpPr/>
          <p:nvPr/>
        </p:nvSpPr>
        <p:spPr>
          <a:xfrm>
            <a:off x="343800" y="7039440"/>
            <a:ext cx="1244520" cy="372960"/>
          </a:xfrm>
          <a:prstGeom prst="rect">
            <a:avLst/>
          </a:prstGeom>
          <a:solidFill>
            <a:srgbClr val="B3E3FF"/>
          </a:solidFill>
          <a:ln>
            <a:solidFill>
              <a:srgbClr val="B3E3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ru-RU" sz="2400" b="0" strike="noStrike" spc="-1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180" name="Прямоугольник 8"/>
          <p:cNvSpPr/>
          <p:nvPr/>
        </p:nvSpPr>
        <p:spPr>
          <a:xfrm>
            <a:off x="358200" y="7605360"/>
            <a:ext cx="1244520" cy="3729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DDDDD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ru-RU" sz="2400" b="0" strike="noStrike" spc="-1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181" name="Прямоугольник 11"/>
          <p:cNvSpPr/>
          <p:nvPr/>
        </p:nvSpPr>
        <p:spPr>
          <a:xfrm>
            <a:off x="345960" y="8167680"/>
            <a:ext cx="1244520" cy="372960"/>
          </a:xfrm>
          <a:prstGeom prst="rect">
            <a:avLst/>
          </a:prstGeom>
          <a:solidFill>
            <a:srgbClr val="FFFF66"/>
          </a:solidFill>
          <a:ln>
            <a:solidFill>
              <a:srgbClr val="DDDDD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ru-RU" sz="2400" b="0" strike="noStrike" spc="-1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182" name="Прямоугольник 12"/>
          <p:cNvSpPr/>
          <p:nvPr/>
        </p:nvSpPr>
        <p:spPr>
          <a:xfrm>
            <a:off x="1750680" y="6958800"/>
            <a:ext cx="619020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Регіони, з яких надійшла найменша кількість</a:t>
            </a:r>
            <a:endParaRPr lang="uk-UA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 звернень (</a:t>
            </a:r>
            <a:r>
              <a:rPr lang="en-US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&lt;</a:t>
            </a:r>
            <a:r>
              <a:rPr lang="en-US" spc="-1" dirty="0">
                <a:solidFill>
                  <a:srgbClr val="080808"/>
                </a:solidFill>
                <a:latin typeface="Times New Roman"/>
                <a:ea typeface="DejaVu Sans"/>
              </a:rPr>
              <a:t>8</a:t>
            </a:r>
            <a:r>
              <a:rPr lang="uk-UA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0)</a:t>
            </a:r>
            <a:endParaRPr lang="uk-UA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Прямоугольник 13"/>
          <p:cNvSpPr/>
          <p:nvPr/>
        </p:nvSpPr>
        <p:spPr>
          <a:xfrm>
            <a:off x="1798560" y="7535880"/>
            <a:ext cx="634248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Регіони, з яких надійшла помірна кількість звернень </a:t>
            </a:r>
            <a:endParaRPr lang="uk-UA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(від </a:t>
            </a:r>
            <a:r>
              <a:rPr lang="en-US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8</a:t>
            </a:r>
            <a:r>
              <a:rPr lang="uk-UA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0 до 1</a:t>
            </a:r>
            <a:r>
              <a:rPr lang="en-US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6</a:t>
            </a:r>
            <a:r>
              <a:rPr lang="uk-UA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0</a:t>
            </a:r>
            <a:r>
              <a:rPr lang="en-US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)</a:t>
            </a:r>
            <a:endParaRPr lang="uk-UA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Прямоугольник 14"/>
          <p:cNvSpPr/>
          <p:nvPr/>
        </p:nvSpPr>
        <p:spPr>
          <a:xfrm>
            <a:off x="1756080" y="8167680"/>
            <a:ext cx="619020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Регіони, з яких надійшла найбільша кількість</a:t>
            </a:r>
            <a:endParaRPr lang="uk-UA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звернень (</a:t>
            </a:r>
            <a:r>
              <a:rPr lang="en-US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&gt;</a:t>
            </a:r>
            <a:r>
              <a:rPr lang="uk-UA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1</a:t>
            </a:r>
            <a:r>
              <a:rPr lang="en-US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6</a:t>
            </a:r>
            <a:r>
              <a:rPr lang="uk-UA" sz="1800" b="0" strike="noStrike" spc="-1" dirty="0">
                <a:solidFill>
                  <a:srgbClr val="080808"/>
                </a:solidFill>
                <a:latin typeface="Times New Roman"/>
                <a:ea typeface="DejaVu Sans"/>
              </a:rPr>
              <a:t>0)</a:t>
            </a:r>
            <a:endParaRPr lang="uk-UA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Прямоугольник 15"/>
          <p:cNvSpPr/>
          <p:nvPr/>
        </p:nvSpPr>
        <p:spPr>
          <a:xfrm>
            <a:off x="1765800" y="8846280"/>
            <a:ext cx="43128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800" b="0" strike="noStrike" spc="-1">
                <a:solidFill>
                  <a:srgbClr val="080808"/>
                </a:solidFill>
                <a:latin typeface="Times New Roman"/>
                <a:ea typeface="DejaVu Sans"/>
              </a:rPr>
              <a:t>Звернення від громадян іноземних держав</a:t>
            </a: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Прямоугольник 16"/>
          <p:cNvSpPr/>
          <p:nvPr/>
        </p:nvSpPr>
        <p:spPr>
          <a:xfrm>
            <a:off x="339120" y="8781840"/>
            <a:ext cx="1244520" cy="372960"/>
          </a:xfrm>
          <a:prstGeom prst="rect">
            <a:avLst/>
          </a:prstGeom>
          <a:solidFill>
            <a:srgbClr val="FFFFFF"/>
          </a:solidFill>
          <a:ln w="28575"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ru-RU" sz="2400" b="0" strike="noStrike" spc="-1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187" name="Хвиля 5"/>
          <p:cNvSpPr/>
          <p:nvPr/>
        </p:nvSpPr>
        <p:spPr>
          <a:xfrm>
            <a:off x="15372360" y="1714320"/>
            <a:ext cx="2158200" cy="1005480"/>
          </a:xfrm>
          <a:prstGeom prst="wave">
            <a:avLst>
              <a:gd name="adj1" fmla="val 12500"/>
              <a:gd name="adj2" fmla="val 0"/>
            </a:avLst>
          </a:prstGeom>
          <a:solidFill>
            <a:srgbClr val="FFFFFF"/>
          </a:solidFill>
          <a:ln w="28575">
            <a:solidFill>
              <a:srgbClr val="004AF1"/>
            </a:solidFill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chemeClr val="dk1"/>
                </a:solidFill>
                <a:latin typeface="Times New Roman"/>
              </a:rPr>
              <a:t>2</a:t>
            </a:r>
            <a:endParaRPr lang="uk-UA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Прямоугольник 10"/>
          <p:cNvSpPr/>
          <p:nvPr/>
        </p:nvSpPr>
        <p:spPr>
          <a:xfrm>
            <a:off x="5121360" y="5176800"/>
            <a:ext cx="2817000" cy="47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5880" tIns="77760" rIns="155880" bIns="7776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100" b="1" strike="noStrike" spc="-171">
                <a:solidFill>
                  <a:srgbClr val="0070C0"/>
                </a:solidFill>
                <a:latin typeface="Times New Roman"/>
                <a:ea typeface="DejaVu Sans"/>
              </a:rPr>
              <a:t> </a:t>
            </a:r>
            <a:endParaRPr lang="uk-UA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Ефективність роботи…"/>
          <p:cNvSpPr/>
          <p:nvPr/>
        </p:nvSpPr>
        <p:spPr>
          <a:xfrm>
            <a:off x="6133320" y="662279"/>
            <a:ext cx="11662920" cy="471843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strike="noStrike" spc="-1" dirty="0">
                <a:solidFill>
                  <a:srgbClr val="000000"/>
                </a:solidFill>
                <a:latin typeface="e-Ukraine Regular"/>
                <a:ea typeface="DejaVu Sans"/>
              </a:rPr>
              <a:t>Регіон органу ДПС з  яким пов'язана</a:t>
            </a:r>
            <a:r>
              <a:rPr lang="uk-UA" sz="2400" b="1" spc="-1" dirty="0">
                <a:solidFill>
                  <a:srgbClr val="000000"/>
                </a:solidFill>
                <a:latin typeface="e-Ukraine Regular"/>
                <a:ea typeface="DejaVu Sans"/>
              </a:rPr>
              <a:t> інформація, що</a:t>
            </a:r>
            <a:r>
              <a:rPr lang="uk-UA" sz="2400" b="1" strike="noStrike" spc="-1" dirty="0">
                <a:solidFill>
                  <a:srgbClr val="000000"/>
                </a:solidFill>
                <a:latin typeface="e-Ukraine Regular"/>
                <a:ea typeface="DejaVu Sans"/>
              </a:rPr>
              <a:t> надійшла на сервіс «Пульс»</a:t>
            </a: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0" name="Image" descr="Image"/>
          <p:cNvPicPr/>
          <p:nvPr/>
        </p:nvPicPr>
        <p:blipFill>
          <a:blip r:embed="rId3"/>
          <a:stretch/>
        </p:blipFill>
        <p:spPr>
          <a:xfrm>
            <a:off x="799200" y="426600"/>
            <a:ext cx="4044960" cy="969840"/>
          </a:xfrm>
          <a:prstGeom prst="rect">
            <a:avLst/>
          </a:prstGeom>
          <a:ln w="12700">
            <a:noFill/>
          </a:ln>
        </p:spPr>
      </p:pic>
      <p:sp>
        <p:nvSpPr>
          <p:cNvPr id="191" name="Ефективність роботи…"/>
          <p:cNvSpPr/>
          <p:nvPr/>
        </p:nvSpPr>
        <p:spPr>
          <a:xfrm>
            <a:off x="9431280" y="1715279"/>
            <a:ext cx="8350560" cy="471843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strike="noStrike" spc="-1" dirty="0">
                <a:solidFill>
                  <a:srgbClr val="000000"/>
                </a:solidFill>
                <a:latin typeface="e-Ukraine Regular"/>
                <a:ea typeface="DejaVu Sans"/>
              </a:rPr>
              <a:t>у січні-</a:t>
            </a:r>
            <a:r>
              <a:rPr lang="uk-UA" sz="2400" b="1" spc="-1" dirty="0">
                <a:solidFill>
                  <a:srgbClr val="000000"/>
                </a:solidFill>
                <a:latin typeface="e-Ukraine Regular"/>
                <a:ea typeface="DejaVu Sans"/>
              </a:rPr>
              <a:t>грудні</a:t>
            </a:r>
            <a:r>
              <a:rPr lang="uk-UA" sz="2400" b="1" strike="noStrike" spc="-1" dirty="0">
                <a:solidFill>
                  <a:srgbClr val="000000"/>
                </a:solidFill>
                <a:latin typeface="e-Ukraine Regular"/>
                <a:ea typeface="DejaVu Sans"/>
              </a:rPr>
              <a:t> 2023 року (всього – </a:t>
            </a:r>
            <a:r>
              <a:rPr lang="en-US" sz="2400" b="1" strike="noStrike" spc="-1" dirty="0">
                <a:solidFill>
                  <a:srgbClr val="000000"/>
                </a:solidFill>
                <a:latin typeface="e-Ukraine Regular"/>
                <a:ea typeface="DejaVu Sans"/>
              </a:rPr>
              <a:t>4 </a:t>
            </a:r>
            <a:r>
              <a:rPr lang="uk-UA" sz="2400" b="1" strike="noStrike" spc="-1" dirty="0">
                <a:solidFill>
                  <a:srgbClr val="000000"/>
                </a:solidFill>
                <a:latin typeface="e-Ukraine Regular"/>
                <a:ea typeface="DejaVu Sans"/>
              </a:rPr>
              <a:t>897)</a:t>
            </a: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Ефективність роботи…"/>
          <p:cNvSpPr/>
          <p:nvPr/>
        </p:nvSpPr>
        <p:spPr>
          <a:xfrm>
            <a:off x="1203480" y="1730039"/>
            <a:ext cx="8350560" cy="471843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strike="noStrike" spc="-1" dirty="0">
                <a:solidFill>
                  <a:srgbClr val="000000"/>
                </a:solidFill>
                <a:latin typeface="e-Ukraine Regular"/>
                <a:ea typeface="DejaVu Sans"/>
              </a:rPr>
              <a:t>у січні</a:t>
            </a:r>
            <a:r>
              <a:rPr lang="en-US" sz="2400" b="1" strike="noStrike" spc="-1" dirty="0">
                <a:solidFill>
                  <a:srgbClr val="000000"/>
                </a:solidFill>
                <a:latin typeface="e-Ukraine Regular"/>
                <a:ea typeface="DejaVu Sans"/>
              </a:rPr>
              <a:t>-</a:t>
            </a:r>
            <a:r>
              <a:rPr lang="uk-UA" sz="2400" b="1" strike="noStrike" spc="-1" dirty="0">
                <a:solidFill>
                  <a:srgbClr val="000000"/>
                </a:solidFill>
                <a:latin typeface="e-Ukraine Regular"/>
                <a:ea typeface="DejaVu Sans"/>
              </a:rPr>
              <a:t>грудні 2022 року (всього – 3 053)</a:t>
            </a: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3" name="Діаграма 5"/>
          <p:cNvGraphicFramePr/>
          <p:nvPr>
            <p:extLst>
              <p:ext uri="{D42A27DB-BD31-4B8C-83A1-F6EECF244321}">
                <p14:modId xmlns:p14="http://schemas.microsoft.com/office/powerpoint/2010/main" val="4100357627"/>
              </p:ext>
            </p:extLst>
          </p:nvPr>
        </p:nvGraphicFramePr>
        <p:xfrm>
          <a:off x="8159040" y="2216520"/>
          <a:ext cx="10310040" cy="80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4" name="Діаграма 3"/>
          <p:cNvGraphicFramePr/>
          <p:nvPr>
            <p:extLst>
              <p:ext uri="{D42A27DB-BD31-4B8C-83A1-F6EECF244321}">
                <p14:modId xmlns:p14="http://schemas.microsoft.com/office/powerpoint/2010/main" val="2301214446"/>
              </p:ext>
            </p:extLst>
          </p:nvPr>
        </p:nvGraphicFramePr>
        <p:xfrm>
          <a:off x="1" y="2187000"/>
          <a:ext cx="9944100" cy="8038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Заголовок 1"/>
          <p:cNvSpPr/>
          <p:nvPr/>
        </p:nvSpPr>
        <p:spPr>
          <a:xfrm>
            <a:off x="3867480" y="246960"/>
            <a:ext cx="14416200" cy="1077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9040" tIns="74520" rIns="149040" bIns="7452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trike="noStrike" spc="-1">
                <a:solidFill>
                  <a:srgbClr val="000000"/>
                </a:solidFill>
                <a:latin typeface="e-Ukraine Head Bold"/>
                <a:ea typeface="DejaVu Sans"/>
              </a:rPr>
              <a:t>Загальна кількість звернень щодо неправомірних дій та бездіяльності працівників ДПС </a:t>
            </a: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6" name="Рисунок 61"/>
          <p:cNvPicPr/>
          <p:nvPr/>
        </p:nvPicPr>
        <p:blipFill>
          <a:blip r:embed="rId3"/>
          <a:stretch/>
        </p:blipFill>
        <p:spPr>
          <a:xfrm>
            <a:off x="70200" y="246960"/>
            <a:ext cx="3741840" cy="983880"/>
          </a:xfrm>
          <a:prstGeom prst="rect">
            <a:avLst/>
          </a:prstGeom>
          <a:ln w="0">
            <a:noFill/>
          </a:ln>
        </p:spPr>
      </p:pic>
      <p:cxnSp>
        <p:nvCxnSpPr>
          <p:cNvPr id="197" name="Пряма сполучна лінія 63"/>
          <p:cNvCxnSpPr/>
          <p:nvPr/>
        </p:nvCxnSpPr>
        <p:spPr>
          <a:xfrm>
            <a:off x="3867480" y="301680"/>
            <a:ext cx="2520" cy="974520"/>
          </a:xfrm>
          <a:prstGeom prst="straightConnector1">
            <a:avLst/>
          </a:prstGeom>
          <a:ln w="57150">
            <a:solidFill>
              <a:srgbClr val="0070C0"/>
            </a:solidFill>
            <a:round/>
          </a:ln>
        </p:spPr>
      </p:cxnSp>
      <p:sp>
        <p:nvSpPr>
          <p:cNvPr id="198" name="Полилиния 12"/>
          <p:cNvSpPr/>
          <p:nvPr/>
        </p:nvSpPr>
        <p:spPr>
          <a:xfrm>
            <a:off x="990360" y="1830960"/>
            <a:ext cx="5756760" cy="1049040"/>
          </a:xfrm>
          <a:custGeom>
            <a:avLst/>
            <a:gdLst>
              <a:gd name="textAreaLeft" fmla="*/ 0 w 5756760"/>
              <a:gd name="textAreaRight" fmla="*/ 5759280 w 5756760"/>
              <a:gd name="textAreaTop" fmla="*/ 0 h 1049040"/>
              <a:gd name="textAreaBottom" fmla="*/ 1051560 h 1049040"/>
            </a:gdLst>
            <a:ahLst/>
            <a:cxnLst/>
            <a:rect l="textAreaLeft" t="textAreaTop" r="textAreaRight" b="textAreaBottom"/>
            <a:pathLst>
              <a:path w="1668237" h="1140579">
                <a:moveTo>
                  <a:pt x="0" y="114058"/>
                </a:moveTo>
                <a:cubicBezTo>
                  <a:pt x="0" y="51066"/>
                  <a:pt x="51066" y="0"/>
                  <a:pt x="114058" y="0"/>
                </a:cubicBezTo>
                <a:lnTo>
                  <a:pt x="1554179" y="0"/>
                </a:lnTo>
                <a:cubicBezTo>
                  <a:pt x="1617171" y="0"/>
                  <a:pt x="1668237" y="51066"/>
                  <a:pt x="1668237" y="114058"/>
                </a:cubicBezTo>
                <a:lnTo>
                  <a:pt x="1668237" y="1026521"/>
                </a:lnTo>
                <a:cubicBezTo>
                  <a:pt x="1668237" y="1089513"/>
                  <a:pt x="1617171" y="1140579"/>
                  <a:pt x="1554179" y="1140579"/>
                </a:cubicBezTo>
                <a:lnTo>
                  <a:pt x="114058" y="1140579"/>
                </a:lnTo>
                <a:cubicBezTo>
                  <a:pt x="51066" y="1140579"/>
                  <a:pt x="0" y="1089513"/>
                  <a:pt x="0" y="1026521"/>
                </a:cubicBezTo>
                <a:lnTo>
                  <a:pt x="0" y="114058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147960" tIns="147960" rIns="147960" bIns="147960" anchor="ctr">
            <a:noAutofit/>
          </a:bodyPr>
          <a:lstStyle/>
          <a:p>
            <a:pPr>
              <a:lnSpc>
                <a:spcPct val="90000"/>
              </a:lnSpc>
              <a:spcAft>
                <a:spcPts val="981"/>
              </a:spcAft>
            </a:pPr>
            <a:r>
              <a:rPr lang="uk-UA" sz="2800" b="1" strike="noStrike" spc="-1">
                <a:solidFill>
                  <a:srgbClr val="126AB3"/>
                </a:solidFill>
                <a:latin typeface="e-Ukraine Light"/>
                <a:ea typeface="DejaVu Sans"/>
              </a:rPr>
              <a:t>Звернення</a:t>
            </a:r>
            <a:r>
              <a:rPr lang="uk-UA" sz="2800" b="0" strike="noStrike" spc="-1">
                <a:solidFill>
                  <a:srgbClr val="126AB3"/>
                </a:solidFill>
                <a:latin typeface="e-Ukraine Light"/>
                <a:ea typeface="DejaVu Sans"/>
              </a:rPr>
              <a:t>, </a:t>
            </a:r>
            <a:r>
              <a:rPr lang="uk-UA" sz="2800" b="1" strike="noStrike" spc="-1">
                <a:solidFill>
                  <a:srgbClr val="126AB3"/>
                </a:solidFill>
                <a:latin typeface="e-Ukraine Light"/>
                <a:ea typeface="DejaVu Sans"/>
              </a:rPr>
              <a:t>прийняті на сервіс «Пульс»</a:t>
            </a:r>
            <a:endParaRPr lang="uk-UA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Полилиния 16"/>
          <p:cNvSpPr/>
          <p:nvPr/>
        </p:nvSpPr>
        <p:spPr>
          <a:xfrm>
            <a:off x="990360" y="3919320"/>
            <a:ext cx="6782040" cy="1348920"/>
          </a:xfrm>
          <a:custGeom>
            <a:avLst/>
            <a:gdLst>
              <a:gd name="textAreaLeft" fmla="*/ 0 w 6782040"/>
              <a:gd name="textAreaRight" fmla="*/ 6784560 w 6782040"/>
              <a:gd name="textAreaTop" fmla="*/ 0 h 1348920"/>
              <a:gd name="textAreaBottom" fmla="*/ 1351440 h 1348920"/>
            </a:gdLst>
            <a:ahLst/>
            <a:cxnLst/>
            <a:rect l="textAreaLeft" t="textAreaTop" r="textAreaRight" b="textAreaBottom"/>
            <a:pathLst>
              <a:path w="1569991" h="1164403">
                <a:moveTo>
                  <a:pt x="0" y="116440"/>
                </a:moveTo>
                <a:cubicBezTo>
                  <a:pt x="0" y="52132"/>
                  <a:pt x="52132" y="0"/>
                  <a:pt x="116440" y="0"/>
                </a:cubicBezTo>
                <a:lnTo>
                  <a:pt x="1453551" y="0"/>
                </a:lnTo>
                <a:cubicBezTo>
                  <a:pt x="1517859" y="0"/>
                  <a:pt x="1569991" y="52132"/>
                  <a:pt x="1569991" y="116440"/>
                </a:cubicBezTo>
                <a:lnTo>
                  <a:pt x="1569991" y="1047963"/>
                </a:lnTo>
                <a:cubicBezTo>
                  <a:pt x="1569991" y="1112271"/>
                  <a:pt x="1517859" y="1164403"/>
                  <a:pt x="1453551" y="1164403"/>
                </a:cubicBezTo>
                <a:lnTo>
                  <a:pt x="116440" y="1164403"/>
                </a:lnTo>
                <a:cubicBezTo>
                  <a:pt x="52132" y="1164403"/>
                  <a:pt x="0" y="1112271"/>
                  <a:pt x="0" y="1047963"/>
                </a:cubicBezTo>
                <a:lnTo>
                  <a:pt x="0" y="11644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149040" tIns="149040" rIns="149040" bIns="14904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uk-UA" sz="2800" b="1" strike="noStrike" spc="-1" dirty="0">
                <a:solidFill>
                  <a:srgbClr val="126AB3"/>
                </a:solidFill>
                <a:latin typeface="e-Ukraine Light"/>
                <a:ea typeface="DejaVu Sans"/>
              </a:rPr>
              <a:t>У тому числі прийнято анонімних звернень на</a:t>
            </a:r>
            <a:r>
              <a:rPr lang="en-US" sz="2800" b="1" strike="noStrike" spc="-1" dirty="0">
                <a:solidFill>
                  <a:srgbClr val="126AB3"/>
                </a:solidFill>
                <a:latin typeface="e-Ukraine Light"/>
                <a:ea typeface="DejaVu Sans"/>
              </a:rPr>
              <a:t> </a:t>
            </a:r>
            <a:r>
              <a:rPr lang="uk-UA" sz="2800" b="1" strike="noStrike" spc="-1" dirty="0">
                <a:solidFill>
                  <a:srgbClr val="126AB3"/>
                </a:solidFill>
                <a:latin typeface="e-Ukraine Light"/>
                <a:ea typeface="DejaVu Sans"/>
              </a:rPr>
              <a:t>сервіс «Пульс» </a:t>
            </a:r>
            <a:endParaRPr lang="uk-UA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Полилиния 24"/>
          <p:cNvSpPr/>
          <p:nvPr/>
        </p:nvSpPr>
        <p:spPr>
          <a:xfrm>
            <a:off x="8945077" y="4116629"/>
            <a:ext cx="7810920" cy="534291"/>
          </a:xfrm>
          <a:custGeom>
            <a:avLst/>
            <a:gdLst>
              <a:gd name="textAreaLeft" fmla="*/ 0 w 7810920"/>
              <a:gd name="textAreaRight" fmla="*/ 7813440 w 7810920"/>
              <a:gd name="textAreaTop" fmla="*/ 0 h 526680"/>
              <a:gd name="textAreaBottom" fmla="*/ 529200 h 526680"/>
            </a:gdLst>
            <a:ahLst/>
            <a:cxnLst/>
            <a:rect l="textAreaLeft" t="textAreaTop" r="textAreaRight" b="textAreaBottom"/>
            <a:pathLst>
              <a:path w="1487454" h="1257404">
                <a:moveTo>
                  <a:pt x="0" y="125740"/>
                </a:moveTo>
                <a:cubicBezTo>
                  <a:pt x="0" y="56296"/>
                  <a:pt x="56296" y="0"/>
                  <a:pt x="125740" y="0"/>
                </a:cubicBezTo>
                <a:lnTo>
                  <a:pt x="1361714" y="0"/>
                </a:lnTo>
                <a:cubicBezTo>
                  <a:pt x="1431158" y="0"/>
                  <a:pt x="1487454" y="56296"/>
                  <a:pt x="1487454" y="125740"/>
                </a:cubicBezTo>
                <a:lnTo>
                  <a:pt x="1487454" y="1131664"/>
                </a:lnTo>
                <a:cubicBezTo>
                  <a:pt x="1487454" y="1201108"/>
                  <a:pt x="1431158" y="1257404"/>
                  <a:pt x="1361714" y="1257404"/>
                </a:cubicBezTo>
                <a:lnTo>
                  <a:pt x="125740" y="1257404"/>
                </a:lnTo>
                <a:cubicBezTo>
                  <a:pt x="56296" y="1257404"/>
                  <a:pt x="0" y="1201108"/>
                  <a:pt x="0" y="1131664"/>
                </a:cubicBezTo>
                <a:lnTo>
                  <a:pt x="0" y="12574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140760" tIns="140760" rIns="140760" bIns="14076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2800" b="1" strike="noStrike" spc="-1" dirty="0">
                <a:solidFill>
                  <a:srgbClr val="126AB3"/>
                </a:solidFill>
                <a:latin typeface="e-Ukraine Light"/>
                <a:ea typeface="DejaVu Sans"/>
              </a:rPr>
              <a:t>Вирішено питання заявників</a:t>
            </a:r>
            <a:endParaRPr lang="uk-UA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Скругленный прямоугольник 39"/>
          <p:cNvSpPr/>
          <p:nvPr/>
        </p:nvSpPr>
        <p:spPr>
          <a:xfrm>
            <a:off x="16056000" y="8505000"/>
            <a:ext cx="1298160" cy="47232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155880" tIns="77760" rIns="155880" bIns="7776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24A168"/>
                </a:solidFill>
                <a:latin typeface="e-Ukraine UltraLight"/>
                <a:ea typeface="DejaVu Sans"/>
              </a:rPr>
              <a:t>262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Прямокутник 92"/>
          <p:cNvSpPr/>
          <p:nvPr/>
        </p:nvSpPr>
        <p:spPr>
          <a:xfrm>
            <a:off x="1006200" y="2733120"/>
            <a:ext cx="251784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10243E"/>
                </a:solidFill>
                <a:latin typeface="e-Ukraine UltraLight"/>
                <a:ea typeface="DejaVu Sans"/>
              </a:rPr>
              <a:t>3053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Прямокутник 93"/>
          <p:cNvSpPr/>
          <p:nvPr/>
        </p:nvSpPr>
        <p:spPr>
          <a:xfrm>
            <a:off x="4399560" y="2725200"/>
            <a:ext cx="1066615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24A168"/>
                </a:solidFill>
                <a:latin typeface="e-Ukraine UltraLight"/>
                <a:ea typeface="DejaVu Sans"/>
              </a:rPr>
              <a:t>4897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Прямокутник 94"/>
          <p:cNvSpPr/>
          <p:nvPr/>
        </p:nvSpPr>
        <p:spPr>
          <a:xfrm>
            <a:off x="936720" y="3489480"/>
            <a:ext cx="236293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2022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Прямокутник 95"/>
          <p:cNvSpPr/>
          <p:nvPr/>
        </p:nvSpPr>
        <p:spPr>
          <a:xfrm>
            <a:off x="4277880" y="3503006"/>
            <a:ext cx="236293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2023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Прямокутник 96"/>
          <p:cNvSpPr/>
          <p:nvPr/>
        </p:nvSpPr>
        <p:spPr>
          <a:xfrm>
            <a:off x="883921" y="5134680"/>
            <a:ext cx="845401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10243E"/>
                </a:solidFill>
                <a:latin typeface="e-Ukraine UltraLight"/>
                <a:ea typeface="DejaVu Sans"/>
              </a:rPr>
              <a:t>155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Прямокутник 97"/>
          <p:cNvSpPr/>
          <p:nvPr/>
        </p:nvSpPr>
        <p:spPr>
          <a:xfrm>
            <a:off x="4358460" y="5134680"/>
            <a:ext cx="845401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24A168"/>
                </a:solidFill>
                <a:latin typeface="e-Ukraine UltraLight"/>
                <a:ea typeface="DejaVu Sans"/>
              </a:rPr>
              <a:t>315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Прямокутник 98"/>
          <p:cNvSpPr/>
          <p:nvPr/>
        </p:nvSpPr>
        <p:spPr>
          <a:xfrm>
            <a:off x="856440" y="5780880"/>
            <a:ext cx="236293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2022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Прямокутник 99"/>
          <p:cNvSpPr/>
          <p:nvPr/>
        </p:nvSpPr>
        <p:spPr>
          <a:xfrm>
            <a:off x="4277880" y="5778206"/>
            <a:ext cx="236293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2023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Полилиния 16"/>
          <p:cNvSpPr/>
          <p:nvPr/>
        </p:nvSpPr>
        <p:spPr>
          <a:xfrm>
            <a:off x="8936221" y="2488248"/>
            <a:ext cx="8565333" cy="1143261"/>
          </a:xfrm>
          <a:custGeom>
            <a:avLst/>
            <a:gdLst>
              <a:gd name="textAreaLeft" fmla="*/ 0 w 6782760"/>
              <a:gd name="textAreaRight" fmla="*/ 6785280 w 6782760"/>
              <a:gd name="textAreaTop" fmla="*/ 0 h 907920"/>
              <a:gd name="textAreaBottom" fmla="*/ 910440 h 907920"/>
            </a:gdLst>
            <a:ahLst/>
            <a:cxnLst/>
            <a:rect l="textAreaLeft" t="textAreaTop" r="textAreaRight" b="textAreaBottom"/>
            <a:pathLst>
              <a:path w="1569991" h="1164403">
                <a:moveTo>
                  <a:pt x="0" y="116440"/>
                </a:moveTo>
                <a:cubicBezTo>
                  <a:pt x="0" y="52132"/>
                  <a:pt x="52132" y="0"/>
                  <a:pt x="116440" y="0"/>
                </a:cubicBezTo>
                <a:lnTo>
                  <a:pt x="1453551" y="0"/>
                </a:lnTo>
                <a:cubicBezTo>
                  <a:pt x="1517859" y="0"/>
                  <a:pt x="1569991" y="52132"/>
                  <a:pt x="1569991" y="116440"/>
                </a:cubicBezTo>
                <a:lnTo>
                  <a:pt x="1569991" y="1047963"/>
                </a:lnTo>
                <a:cubicBezTo>
                  <a:pt x="1569991" y="1112271"/>
                  <a:pt x="1517859" y="1164403"/>
                  <a:pt x="1453551" y="1164403"/>
                </a:cubicBezTo>
                <a:lnTo>
                  <a:pt x="116440" y="1164403"/>
                </a:lnTo>
                <a:cubicBezTo>
                  <a:pt x="52132" y="1164403"/>
                  <a:pt x="0" y="1112271"/>
                  <a:pt x="0" y="1047963"/>
                </a:cubicBezTo>
                <a:lnTo>
                  <a:pt x="0" y="11644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149040" tIns="149040" rIns="149040" bIns="14904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2800" b="1" strike="noStrike" spc="-1" dirty="0">
                <a:solidFill>
                  <a:srgbClr val="126AB3"/>
                </a:solidFill>
                <a:latin typeface="e-Ukraine Light"/>
                <a:ea typeface="DejaVu Sans"/>
              </a:rPr>
              <a:t> </a:t>
            </a:r>
            <a:endParaRPr lang="uk-UA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uk-UA" sz="3600" spc="-100" dirty="0">
                <a:solidFill>
                  <a:srgbClr val="10243E"/>
                </a:solidFill>
                <a:latin typeface="e-Ukraine UltraLight"/>
              </a:rPr>
              <a:t>3035</a:t>
            </a:r>
            <a:r>
              <a:rPr lang="uk-UA" sz="2400" spc="-100" dirty="0">
                <a:solidFill>
                  <a:srgbClr val="10243E"/>
                </a:solidFill>
                <a:latin typeface="e-Ukraine UltraLight"/>
              </a:rPr>
              <a:t>                                                                  </a:t>
            </a:r>
            <a:r>
              <a:rPr lang="uk-UA" sz="3600" spc="-100" dirty="0">
                <a:solidFill>
                  <a:srgbClr val="00B050"/>
                </a:solidFill>
                <a:latin typeface="e-Ukraine UltraLight"/>
              </a:rPr>
              <a:t>4915</a:t>
            </a:r>
          </a:p>
          <a:p>
            <a:pPr>
              <a:lnSpc>
                <a:spcPct val="90000"/>
              </a:lnSpc>
            </a:pPr>
            <a:r>
              <a:rPr lang="uk-UA" spc="-100" dirty="0">
                <a:solidFill>
                  <a:srgbClr val="10243E"/>
                </a:solidFill>
                <a:latin typeface="e-Ukraine UltraLight"/>
              </a:rPr>
              <a:t>( з них за минулі періоди 42)                                                        </a:t>
            </a:r>
            <a:r>
              <a:rPr lang="uk-UA" spc="-100" dirty="0">
                <a:solidFill>
                  <a:srgbClr val="00B050"/>
                </a:solidFill>
                <a:latin typeface="e-Ukraine UltraLight"/>
              </a:rPr>
              <a:t>(з них за минулі періоди 60)</a:t>
            </a:r>
          </a:p>
          <a:p>
            <a:pPr>
              <a:lnSpc>
                <a:spcPct val="90000"/>
              </a:lnSpc>
            </a:pPr>
            <a:endParaRPr lang="uk-UA" sz="2400" spc="-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Прямокутник 103"/>
          <p:cNvSpPr/>
          <p:nvPr/>
        </p:nvSpPr>
        <p:spPr>
          <a:xfrm>
            <a:off x="13649400" y="2795760"/>
            <a:ext cx="175248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Прямокутник 105"/>
          <p:cNvSpPr/>
          <p:nvPr/>
        </p:nvSpPr>
        <p:spPr>
          <a:xfrm>
            <a:off x="1031400" y="6920280"/>
            <a:ext cx="6647400" cy="857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90000"/>
              </a:lnSpc>
              <a:spcAft>
                <a:spcPts val="981"/>
              </a:spcAft>
            </a:pPr>
            <a:r>
              <a:rPr lang="uk-UA" sz="2800" b="1" strike="noStrike" spc="-1" dirty="0">
                <a:solidFill>
                  <a:srgbClr val="126AB3"/>
                </a:solidFill>
                <a:latin typeface="e-Ukraine Light"/>
                <a:ea typeface="DejaVu Sans"/>
              </a:rPr>
              <a:t>Середньоденна кількість звернень на сервіс «Пульс» </a:t>
            </a:r>
            <a:endParaRPr lang="uk-UA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Прямокутник 106"/>
          <p:cNvSpPr/>
          <p:nvPr/>
        </p:nvSpPr>
        <p:spPr>
          <a:xfrm>
            <a:off x="898766" y="7988760"/>
            <a:ext cx="624187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10243E"/>
                </a:solidFill>
                <a:latin typeface="e-Ukraine UltraLight"/>
                <a:ea typeface="DejaVu Sans"/>
              </a:rPr>
              <a:t>12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Прямокутник 107"/>
          <p:cNvSpPr/>
          <p:nvPr/>
        </p:nvSpPr>
        <p:spPr>
          <a:xfrm>
            <a:off x="4412880" y="7946640"/>
            <a:ext cx="624187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24A168"/>
                </a:solidFill>
                <a:latin typeface="e-Ukraine UltraLight"/>
                <a:ea typeface="DejaVu Sans"/>
              </a:rPr>
              <a:t>19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Прямокутник 110"/>
          <p:cNvSpPr/>
          <p:nvPr/>
        </p:nvSpPr>
        <p:spPr>
          <a:xfrm>
            <a:off x="9015081" y="5810994"/>
            <a:ext cx="8048520" cy="47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90000"/>
              </a:lnSpc>
            </a:pPr>
            <a:r>
              <a:rPr lang="uk-UA" sz="2800" b="1" strike="noStrike" spc="-1" dirty="0">
                <a:solidFill>
                  <a:srgbClr val="126AB3"/>
                </a:solidFill>
                <a:latin typeface="e-Ukraine Light"/>
                <a:ea typeface="DejaVu Sans"/>
              </a:rPr>
              <a:t>Питання заявників не  вирішено</a:t>
            </a:r>
            <a:endParaRPr lang="uk-UA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Прямокутник 111"/>
          <p:cNvSpPr/>
          <p:nvPr/>
        </p:nvSpPr>
        <p:spPr>
          <a:xfrm>
            <a:off x="9072202" y="7679880"/>
            <a:ext cx="4206240" cy="74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90000"/>
              </a:lnSpc>
              <a:spcAft>
                <a:spcPts val="839"/>
              </a:spcAft>
            </a:pPr>
            <a:r>
              <a:rPr lang="uk-UA" sz="2400" b="0" i="1" strike="noStrike" spc="-1" dirty="0">
                <a:solidFill>
                  <a:srgbClr val="126AB3"/>
                </a:solidFill>
                <a:latin typeface="e-Ukraine Light"/>
                <a:ea typeface="DejaVu Sans"/>
              </a:rPr>
              <a:t>вимоги заявників суперечать чинному законодавству</a:t>
            </a: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Прямокутник 112"/>
          <p:cNvSpPr/>
          <p:nvPr/>
        </p:nvSpPr>
        <p:spPr>
          <a:xfrm>
            <a:off x="13862160" y="7647840"/>
            <a:ext cx="427500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400" b="0" i="1" strike="noStrike" spc="-1">
                <a:solidFill>
                  <a:srgbClr val="126AB3"/>
                </a:solidFill>
                <a:latin typeface="e-Ukraine Light"/>
                <a:ea typeface="DejaVu Sans"/>
              </a:rPr>
              <a:t>інформація заявника не підтвердилася </a:t>
            </a:r>
            <a:endParaRPr lang="uk-UA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Прямокутник 113"/>
          <p:cNvSpPr/>
          <p:nvPr/>
        </p:nvSpPr>
        <p:spPr>
          <a:xfrm>
            <a:off x="8945077" y="4742089"/>
            <a:ext cx="217908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10243E"/>
                </a:solidFill>
                <a:latin typeface="e-Ukraine UltraLight"/>
                <a:ea typeface="DejaVu Sans"/>
              </a:rPr>
              <a:t>2709 </a:t>
            </a:r>
            <a:r>
              <a:rPr lang="uk-UA" sz="2400" b="0" strike="noStrike" spc="-100" dirty="0">
                <a:solidFill>
                  <a:srgbClr val="10243E"/>
                </a:solidFill>
                <a:latin typeface="e-Ukraine UltraLight"/>
                <a:ea typeface="DejaVu Sans"/>
              </a:rPr>
              <a:t>(89,3 %)</a:t>
            </a: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Прямокутник 114"/>
          <p:cNvSpPr/>
          <p:nvPr/>
        </p:nvSpPr>
        <p:spPr>
          <a:xfrm>
            <a:off x="13610725" y="4683775"/>
            <a:ext cx="222192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24A168"/>
                </a:solidFill>
                <a:latin typeface="e-Ukraine UltraLight"/>
                <a:ea typeface="DejaVu Sans"/>
              </a:rPr>
              <a:t>4257 </a:t>
            </a:r>
            <a:r>
              <a:rPr lang="uk-UA" sz="2400" b="0" strike="noStrike" spc="-100" dirty="0">
                <a:solidFill>
                  <a:srgbClr val="24A168"/>
                </a:solidFill>
                <a:latin typeface="e-Ukraine UltraLight"/>
                <a:ea typeface="DejaVu Sans"/>
              </a:rPr>
              <a:t>(86,6 %)</a:t>
            </a: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Прямокутник 115"/>
          <p:cNvSpPr/>
          <p:nvPr/>
        </p:nvSpPr>
        <p:spPr>
          <a:xfrm>
            <a:off x="13103052" y="6388691"/>
            <a:ext cx="201816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24A168"/>
                </a:solidFill>
                <a:latin typeface="e-Ukraine UltraLight"/>
                <a:ea typeface="DejaVu Sans"/>
              </a:rPr>
              <a:t>658 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Прямокутник 116"/>
          <p:cNvSpPr/>
          <p:nvPr/>
        </p:nvSpPr>
        <p:spPr>
          <a:xfrm>
            <a:off x="9045820" y="5341669"/>
            <a:ext cx="236293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2022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Прямокутник 118"/>
          <p:cNvSpPr/>
          <p:nvPr/>
        </p:nvSpPr>
        <p:spPr>
          <a:xfrm>
            <a:off x="8925742" y="6399591"/>
            <a:ext cx="2067840" cy="10142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10243E"/>
                </a:solidFill>
                <a:latin typeface="e-Ukraine UltraLight"/>
                <a:ea typeface="DejaVu Sans"/>
              </a:rPr>
              <a:t>326 </a:t>
            </a:r>
            <a:r>
              <a:rPr lang="uk-UA" sz="2400" b="0" strike="noStrike" spc="-100" dirty="0">
                <a:solidFill>
                  <a:srgbClr val="10243E"/>
                </a:solidFill>
                <a:latin typeface="e-Ukraine UltraLight"/>
                <a:ea typeface="DejaVu Sans"/>
              </a:rPr>
              <a:t>(10,7 %)</a:t>
            </a: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Прямокутник 121"/>
          <p:cNvSpPr/>
          <p:nvPr/>
        </p:nvSpPr>
        <p:spPr>
          <a:xfrm>
            <a:off x="9006496" y="8405640"/>
            <a:ext cx="845401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10243E"/>
                </a:solidFill>
                <a:latin typeface="e-Ukraine UltraLight"/>
                <a:ea typeface="DejaVu Sans"/>
              </a:rPr>
              <a:t>198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Прямокутник 122"/>
          <p:cNvSpPr/>
          <p:nvPr/>
        </p:nvSpPr>
        <p:spPr>
          <a:xfrm>
            <a:off x="11391059" y="8419320"/>
            <a:ext cx="845401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24A168"/>
                </a:solidFill>
                <a:latin typeface="e-Ukraine UltraLight"/>
                <a:ea typeface="DejaVu Sans"/>
              </a:rPr>
              <a:t>396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Прямокутник 123"/>
          <p:cNvSpPr/>
          <p:nvPr/>
        </p:nvSpPr>
        <p:spPr>
          <a:xfrm>
            <a:off x="13691520" y="8427600"/>
            <a:ext cx="99756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0" strike="noStrike" spc="-100" dirty="0">
                <a:solidFill>
                  <a:srgbClr val="10243E"/>
                </a:solidFill>
                <a:latin typeface="e-Ukraine UltraLight"/>
                <a:ea typeface="DejaVu Sans"/>
              </a:rPr>
              <a:t>128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Прямокутник 124"/>
          <p:cNvSpPr/>
          <p:nvPr/>
        </p:nvSpPr>
        <p:spPr>
          <a:xfrm>
            <a:off x="962907" y="8996639"/>
            <a:ext cx="236293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2022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Прямокутник 125"/>
          <p:cNvSpPr/>
          <p:nvPr/>
        </p:nvSpPr>
        <p:spPr>
          <a:xfrm>
            <a:off x="4265633" y="8977319"/>
            <a:ext cx="236293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2023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Прямокутник 52"/>
          <p:cNvSpPr/>
          <p:nvPr/>
        </p:nvSpPr>
        <p:spPr>
          <a:xfrm>
            <a:off x="16056000" y="1221775"/>
            <a:ext cx="1896907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на </a:t>
            </a:r>
            <a:r>
              <a:rPr lang="uk-UA" sz="24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01.01.2024</a:t>
            </a: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30" name="Групувати 53"/>
          <p:cNvGrpSpPr/>
          <p:nvPr/>
        </p:nvGrpSpPr>
        <p:grpSpPr>
          <a:xfrm>
            <a:off x="648720" y="1961280"/>
            <a:ext cx="393480" cy="393480"/>
            <a:chOff x="648720" y="1961280"/>
            <a:chExt cx="393480" cy="393480"/>
          </a:xfrm>
        </p:grpSpPr>
        <p:sp>
          <p:nvSpPr>
            <p:cNvPr id="231" name="Овал 54"/>
            <p:cNvSpPr/>
            <p:nvPr/>
          </p:nvSpPr>
          <p:spPr>
            <a:xfrm rot="5400000">
              <a:off x="648720" y="1961280"/>
              <a:ext cx="393480" cy="393480"/>
            </a:xfrm>
            <a:prstGeom prst="ellipse">
              <a:avLst/>
            </a:prstGeom>
            <a:solidFill>
              <a:srgbClr val="24A168"/>
            </a:solidFill>
            <a:ln w="63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  <p:sp>
          <p:nvSpPr>
            <p:cNvPr id="232" name="Овал 55"/>
            <p:cNvSpPr/>
            <p:nvPr/>
          </p:nvSpPr>
          <p:spPr>
            <a:xfrm rot="5400000">
              <a:off x="682560" y="1992240"/>
              <a:ext cx="329040" cy="329040"/>
            </a:xfrm>
            <a:prstGeom prst="ellipse">
              <a:avLst/>
            </a:prstGeom>
            <a:solidFill>
              <a:srgbClr val="126AB3"/>
            </a:solidFill>
            <a:ln w="63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  <p:sp>
          <p:nvSpPr>
            <p:cNvPr id="233" name="Овал 56"/>
            <p:cNvSpPr/>
            <p:nvPr/>
          </p:nvSpPr>
          <p:spPr>
            <a:xfrm rot="5400000">
              <a:off x="700920" y="2009520"/>
              <a:ext cx="292680" cy="29268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</p:grpSp>
      <p:grpSp>
        <p:nvGrpSpPr>
          <p:cNvPr id="234" name="Групувати 57"/>
          <p:cNvGrpSpPr/>
          <p:nvPr/>
        </p:nvGrpSpPr>
        <p:grpSpPr>
          <a:xfrm>
            <a:off x="630720" y="4160160"/>
            <a:ext cx="393480" cy="393480"/>
            <a:chOff x="630720" y="4160160"/>
            <a:chExt cx="393480" cy="393480"/>
          </a:xfrm>
        </p:grpSpPr>
        <p:sp>
          <p:nvSpPr>
            <p:cNvPr id="235" name="Овал 58"/>
            <p:cNvSpPr/>
            <p:nvPr/>
          </p:nvSpPr>
          <p:spPr>
            <a:xfrm rot="5400000">
              <a:off x="630720" y="4160160"/>
              <a:ext cx="393480" cy="393480"/>
            </a:xfrm>
            <a:prstGeom prst="ellipse">
              <a:avLst/>
            </a:prstGeom>
            <a:solidFill>
              <a:srgbClr val="24A168"/>
            </a:solidFill>
            <a:ln w="63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  <p:sp>
          <p:nvSpPr>
            <p:cNvPr id="236" name="Овал 59"/>
            <p:cNvSpPr/>
            <p:nvPr/>
          </p:nvSpPr>
          <p:spPr>
            <a:xfrm rot="5400000">
              <a:off x="664920" y="4191120"/>
              <a:ext cx="329040" cy="329040"/>
            </a:xfrm>
            <a:prstGeom prst="ellipse">
              <a:avLst/>
            </a:prstGeom>
            <a:solidFill>
              <a:srgbClr val="126AB3"/>
            </a:solidFill>
            <a:ln w="63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  <p:sp>
          <p:nvSpPr>
            <p:cNvPr id="237" name="Овал 60"/>
            <p:cNvSpPr/>
            <p:nvPr/>
          </p:nvSpPr>
          <p:spPr>
            <a:xfrm rot="5400000">
              <a:off x="682920" y="4208400"/>
              <a:ext cx="292680" cy="29268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</p:grpSp>
      <p:grpSp>
        <p:nvGrpSpPr>
          <p:cNvPr id="238" name="Групувати 62"/>
          <p:cNvGrpSpPr/>
          <p:nvPr/>
        </p:nvGrpSpPr>
        <p:grpSpPr>
          <a:xfrm>
            <a:off x="8505679" y="2024260"/>
            <a:ext cx="393480" cy="393480"/>
            <a:chOff x="8867520" y="2021040"/>
            <a:chExt cx="393480" cy="393480"/>
          </a:xfrm>
        </p:grpSpPr>
        <p:sp>
          <p:nvSpPr>
            <p:cNvPr id="239" name="Овал 64"/>
            <p:cNvSpPr/>
            <p:nvPr/>
          </p:nvSpPr>
          <p:spPr>
            <a:xfrm rot="5400000">
              <a:off x="8867520" y="2021040"/>
              <a:ext cx="393480" cy="393480"/>
            </a:xfrm>
            <a:prstGeom prst="ellipse">
              <a:avLst/>
            </a:prstGeom>
            <a:solidFill>
              <a:srgbClr val="24A168"/>
            </a:solidFill>
            <a:ln w="63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  <p:sp>
          <p:nvSpPr>
            <p:cNvPr id="240" name="Овал 65"/>
            <p:cNvSpPr/>
            <p:nvPr/>
          </p:nvSpPr>
          <p:spPr>
            <a:xfrm rot="5400000">
              <a:off x="8901720" y="2052360"/>
              <a:ext cx="329040" cy="329040"/>
            </a:xfrm>
            <a:prstGeom prst="ellipse">
              <a:avLst/>
            </a:prstGeom>
            <a:solidFill>
              <a:srgbClr val="126AB3"/>
            </a:solidFill>
            <a:ln w="63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  <p:sp>
          <p:nvSpPr>
            <p:cNvPr id="241" name="Овал 66"/>
            <p:cNvSpPr/>
            <p:nvPr/>
          </p:nvSpPr>
          <p:spPr>
            <a:xfrm rot="5400000">
              <a:off x="8919720" y="2069280"/>
              <a:ext cx="292680" cy="29268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</p:grpSp>
      <p:grpSp>
        <p:nvGrpSpPr>
          <p:cNvPr id="242" name="Групувати 69"/>
          <p:cNvGrpSpPr/>
          <p:nvPr/>
        </p:nvGrpSpPr>
        <p:grpSpPr>
          <a:xfrm>
            <a:off x="632520" y="7010640"/>
            <a:ext cx="393480" cy="393480"/>
            <a:chOff x="632520" y="7010640"/>
            <a:chExt cx="393480" cy="393480"/>
          </a:xfrm>
        </p:grpSpPr>
        <p:sp>
          <p:nvSpPr>
            <p:cNvPr id="243" name="Овал 70"/>
            <p:cNvSpPr/>
            <p:nvPr/>
          </p:nvSpPr>
          <p:spPr>
            <a:xfrm rot="5400000">
              <a:off x="632520" y="7010640"/>
              <a:ext cx="393480" cy="393480"/>
            </a:xfrm>
            <a:prstGeom prst="ellipse">
              <a:avLst/>
            </a:prstGeom>
            <a:solidFill>
              <a:srgbClr val="24A168"/>
            </a:solidFill>
            <a:ln w="63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  <p:sp>
          <p:nvSpPr>
            <p:cNvPr id="244" name="Овал 71"/>
            <p:cNvSpPr/>
            <p:nvPr/>
          </p:nvSpPr>
          <p:spPr>
            <a:xfrm rot="5400000">
              <a:off x="666360" y="7041960"/>
              <a:ext cx="329040" cy="329040"/>
            </a:xfrm>
            <a:prstGeom prst="ellipse">
              <a:avLst/>
            </a:prstGeom>
            <a:solidFill>
              <a:srgbClr val="126AB3"/>
            </a:solidFill>
            <a:ln w="63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  <p:sp>
          <p:nvSpPr>
            <p:cNvPr id="245" name="Овал 72"/>
            <p:cNvSpPr/>
            <p:nvPr/>
          </p:nvSpPr>
          <p:spPr>
            <a:xfrm rot="5400000">
              <a:off x="684720" y="7058880"/>
              <a:ext cx="292680" cy="29268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</p:grpSp>
      <p:grpSp>
        <p:nvGrpSpPr>
          <p:cNvPr id="246" name="Групувати 73"/>
          <p:cNvGrpSpPr/>
          <p:nvPr/>
        </p:nvGrpSpPr>
        <p:grpSpPr>
          <a:xfrm>
            <a:off x="8544949" y="4126680"/>
            <a:ext cx="393480" cy="393480"/>
            <a:chOff x="8857080" y="3764160"/>
            <a:chExt cx="393480" cy="393480"/>
          </a:xfrm>
        </p:grpSpPr>
        <p:sp>
          <p:nvSpPr>
            <p:cNvPr id="247" name="Овал 74"/>
            <p:cNvSpPr/>
            <p:nvPr/>
          </p:nvSpPr>
          <p:spPr>
            <a:xfrm rot="5400000">
              <a:off x="8857080" y="3764160"/>
              <a:ext cx="393480" cy="393480"/>
            </a:xfrm>
            <a:prstGeom prst="ellipse">
              <a:avLst/>
            </a:prstGeom>
            <a:solidFill>
              <a:srgbClr val="24A168"/>
            </a:solidFill>
            <a:ln w="63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  <p:sp>
          <p:nvSpPr>
            <p:cNvPr id="248" name="Овал 75"/>
            <p:cNvSpPr/>
            <p:nvPr/>
          </p:nvSpPr>
          <p:spPr>
            <a:xfrm rot="5400000">
              <a:off x="8891280" y="3795480"/>
              <a:ext cx="329040" cy="329040"/>
            </a:xfrm>
            <a:prstGeom prst="ellipse">
              <a:avLst/>
            </a:prstGeom>
            <a:solidFill>
              <a:srgbClr val="126AB3"/>
            </a:solidFill>
            <a:ln w="63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  <p:sp>
          <p:nvSpPr>
            <p:cNvPr id="249" name="Овал 76"/>
            <p:cNvSpPr/>
            <p:nvPr/>
          </p:nvSpPr>
          <p:spPr>
            <a:xfrm rot="5400000">
              <a:off x="8909280" y="3812760"/>
              <a:ext cx="292680" cy="29268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</p:grpSp>
      <p:grpSp>
        <p:nvGrpSpPr>
          <p:cNvPr id="250" name="Групувати 77"/>
          <p:cNvGrpSpPr/>
          <p:nvPr/>
        </p:nvGrpSpPr>
        <p:grpSpPr>
          <a:xfrm>
            <a:off x="8571108" y="5835620"/>
            <a:ext cx="393480" cy="393480"/>
            <a:chOff x="8826840" y="5493600"/>
            <a:chExt cx="393480" cy="393480"/>
          </a:xfrm>
        </p:grpSpPr>
        <p:sp>
          <p:nvSpPr>
            <p:cNvPr id="251" name="Овал 78"/>
            <p:cNvSpPr/>
            <p:nvPr/>
          </p:nvSpPr>
          <p:spPr>
            <a:xfrm rot="5400000">
              <a:off x="8826840" y="5493600"/>
              <a:ext cx="393480" cy="393480"/>
            </a:xfrm>
            <a:prstGeom prst="ellipse">
              <a:avLst/>
            </a:prstGeom>
            <a:solidFill>
              <a:srgbClr val="24A168"/>
            </a:solidFill>
            <a:ln w="63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  <p:sp>
          <p:nvSpPr>
            <p:cNvPr id="252" name="Овал 79"/>
            <p:cNvSpPr/>
            <p:nvPr/>
          </p:nvSpPr>
          <p:spPr>
            <a:xfrm rot="5400000">
              <a:off x="8860680" y="5524560"/>
              <a:ext cx="329040" cy="329040"/>
            </a:xfrm>
            <a:prstGeom prst="ellipse">
              <a:avLst/>
            </a:prstGeom>
            <a:solidFill>
              <a:srgbClr val="126AB3"/>
            </a:solidFill>
            <a:ln w="635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  <p:sp>
          <p:nvSpPr>
            <p:cNvPr id="253" name="Овал 81"/>
            <p:cNvSpPr/>
            <p:nvPr/>
          </p:nvSpPr>
          <p:spPr>
            <a:xfrm rot="5400000">
              <a:off x="8879040" y="5541840"/>
              <a:ext cx="292680" cy="29268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uk-UA" sz="3200" b="0" strike="noStrike" spc="-1">
                <a:solidFill>
                  <a:schemeClr val="lt1"/>
                </a:solidFill>
                <a:latin typeface="Calibri"/>
                <a:ea typeface="DejaVu Sans"/>
              </a:endParaRPr>
            </a:p>
          </p:txBody>
        </p:sp>
      </p:grpSp>
      <p:sp>
        <p:nvSpPr>
          <p:cNvPr id="254" name="Прямоугольник 1"/>
          <p:cNvSpPr/>
          <p:nvPr/>
        </p:nvSpPr>
        <p:spPr>
          <a:xfrm>
            <a:off x="13961675" y="6509337"/>
            <a:ext cx="1557769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400" b="0" strike="noStrike" spc="-100" dirty="0">
                <a:solidFill>
                  <a:srgbClr val="24A168"/>
                </a:solidFill>
                <a:latin typeface="e-Ukraine UltraLight"/>
                <a:ea typeface="DejaVu Sans"/>
              </a:rPr>
              <a:t>       (13,4 %)</a:t>
            </a: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Прямокутник 112"/>
          <p:cNvSpPr/>
          <p:nvPr/>
        </p:nvSpPr>
        <p:spPr>
          <a:xfrm>
            <a:off x="13658939" y="3326959"/>
            <a:ext cx="4691159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800" b="0" strike="noStrike" spc="-1" dirty="0">
                <a:solidFill>
                  <a:srgbClr val="00B050"/>
                </a:solidFill>
                <a:latin typeface="e-Ukraine Light"/>
                <a:ea typeface="DejaVu Sans"/>
              </a:rPr>
              <a:t>розглянуто в  3-х денний термін 4059 (82,6 %) </a:t>
            </a:r>
            <a:endParaRPr lang="uk-UA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Прямоугольник 2"/>
          <p:cNvSpPr/>
          <p:nvPr/>
        </p:nvSpPr>
        <p:spPr>
          <a:xfrm>
            <a:off x="9051765" y="3340961"/>
            <a:ext cx="469116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800" b="0" strike="noStrike" spc="-1" dirty="0">
                <a:solidFill>
                  <a:srgbClr val="000000"/>
                </a:solidFill>
                <a:latin typeface="e-Ukraine Light"/>
                <a:ea typeface="DejaVu Sans"/>
              </a:rPr>
              <a:t>розглянуто в  3-х денний термін 2417 (79,6 %) </a:t>
            </a:r>
            <a:endParaRPr lang="uk-UA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Прямоугольник 3"/>
          <p:cNvSpPr/>
          <p:nvPr/>
        </p:nvSpPr>
        <p:spPr>
          <a:xfrm>
            <a:off x="11950560" y="7241040"/>
            <a:ext cx="1998000" cy="418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b="0" i="1" strike="noStrike" spc="-1">
                <a:solidFill>
                  <a:srgbClr val="126AB3"/>
                </a:solidFill>
                <a:latin typeface="e-Ukraine Light"/>
                <a:ea typeface="DejaVu Sans"/>
              </a:rPr>
              <a:t>у тому числі:</a:t>
            </a:r>
            <a:r>
              <a:rPr lang="uk-UA" sz="2400" b="1" strike="noStrike" spc="-1">
                <a:solidFill>
                  <a:srgbClr val="126AB3"/>
                </a:solidFill>
                <a:latin typeface="e-Ukraine Light"/>
                <a:ea typeface="DejaVu Sans"/>
              </a:rPr>
              <a:t> </a:t>
            </a:r>
            <a:endParaRPr lang="uk-UA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Прямокутник 124"/>
          <p:cNvSpPr/>
          <p:nvPr/>
        </p:nvSpPr>
        <p:spPr>
          <a:xfrm>
            <a:off x="9045821" y="3647730"/>
            <a:ext cx="236293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2022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Прямокутник 116"/>
          <p:cNvSpPr/>
          <p:nvPr/>
        </p:nvSpPr>
        <p:spPr>
          <a:xfrm>
            <a:off x="9054662" y="6895280"/>
            <a:ext cx="236293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2022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Прямокутник 116"/>
          <p:cNvSpPr/>
          <p:nvPr/>
        </p:nvSpPr>
        <p:spPr>
          <a:xfrm>
            <a:off x="13725933" y="9047296"/>
            <a:ext cx="2404440" cy="3832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9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2022</a:t>
            </a:r>
            <a:endParaRPr lang="uk-UA" sz="19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Прямокутник 116"/>
          <p:cNvSpPr/>
          <p:nvPr/>
        </p:nvSpPr>
        <p:spPr>
          <a:xfrm>
            <a:off x="9000618" y="9041612"/>
            <a:ext cx="2469240" cy="3832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9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2022</a:t>
            </a:r>
            <a:endParaRPr lang="uk-UA" sz="19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Прямокутник 99"/>
          <p:cNvSpPr/>
          <p:nvPr/>
        </p:nvSpPr>
        <p:spPr>
          <a:xfrm>
            <a:off x="13750380" y="5310484"/>
            <a:ext cx="236293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2023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Прямокутник 99"/>
          <p:cNvSpPr/>
          <p:nvPr/>
        </p:nvSpPr>
        <p:spPr>
          <a:xfrm>
            <a:off x="13816440" y="6875163"/>
            <a:ext cx="236293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2023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Прямокутник 99"/>
          <p:cNvSpPr/>
          <p:nvPr/>
        </p:nvSpPr>
        <p:spPr>
          <a:xfrm>
            <a:off x="11365940" y="9053250"/>
            <a:ext cx="2443680" cy="3832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9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2023</a:t>
            </a:r>
            <a:endParaRPr lang="uk-UA" sz="19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Прямокутник 99"/>
          <p:cNvSpPr/>
          <p:nvPr/>
        </p:nvSpPr>
        <p:spPr>
          <a:xfrm>
            <a:off x="15999660" y="9050273"/>
            <a:ext cx="3043800" cy="3832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9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2023</a:t>
            </a:r>
            <a:endParaRPr lang="uk-UA" sz="19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Прямокутник 99"/>
          <p:cNvSpPr/>
          <p:nvPr/>
        </p:nvSpPr>
        <p:spPr>
          <a:xfrm>
            <a:off x="13692341" y="3633210"/>
            <a:ext cx="236293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10243E"/>
                </a:solidFill>
                <a:latin typeface="e-Ukraine Light"/>
                <a:ea typeface="DejaVu Sans"/>
              </a:rPr>
              <a:t>січень-грудень 2023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FAE60E-7CA5-4830-8D26-B996C96E3DCE}"/>
              </a:ext>
            </a:extLst>
          </p:cNvPr>
          <p:cNvSpPr txBox="1"/>
          <p:nvPr/>
        </p:nvSpPr>
        <p:spPr>
          <a:xfrm>
            <a:off x="8965349" y="1956458"/>
            <a:ext cx="5756760" cy="527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uk-UA" sz="2800" b="1" i="0" u="none" strike="noStrike" kern="1200" cap="none" spc="-1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/>
                <a:ea typeface="DejaVu Sans"/>
              </a:rPr>
              <a:t>Звернення розгляд яких завершено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'ятикутник 33"/>
          <p:cNvSpPr/>
          <p:nvPr/>
        </p:nvSpPr>
        <p:spPr>
          <a:xfrm>
            <a:off x="13094468" y="6248883"/>
            <a:ext cx="5180379" cy="3801971"/>
          </a:xfrm>
          <a:prstGeom prst="homePlate">
            <a:avLst>
              <a:gd name="adj" fmla="val 37089"/>
            </a:avLst>
          </a:prstGeom>
          <a:gradFill>
            <a:gsLst>
              <a:gs pos="0">
                <a:schemeClr val="bg1"/>
              </a:gs>
              <a:gs pos="30000">
                <a:srgbClr val="E9EFF7">
                  <a:alpha val="88000"/>
                </a:srgbClr>
              </a:gs>
              <a:gs pos="100000">
                <a:schemeClr val="accent1">
                  <a:lumMod val="20000"/>
                  <a:lumOff val="80000"/>
                  <a:alpha val="8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33" name="П'ятикутник 33"/>
          <p:cNvSpPr/>
          <p:nvPr/>
        </p:nvSpPr>
        <p:spPr>
          <a:xfrm>
            <a:off x="9159974" y="6182685"/>
            <a:ext cx="5256584" cy="3801971"/>
          </a:xfrm>
          <a:prstGeom prst="homePlate">
            <a:avLst>
              <a:gd name="adj" fmla="val 37089"/>
            </a:avLst>
          </a:prstGeom>
          <a:gradFill>
            <a:gsLst>
              <a:gs pos="0">
                <a:schemeClr val="bg1"/>
              </a:gs>
              <a:gs pos="30000">
                <a:srgbClr val="E9EFF7">
                  <a:alpha val="88000"/>
                </a:srgbClr>
              </a:gs>
              <a:gs pos="100000">
                <a:schemeClr val="accent1">
                  <a:lumMod val="20000"/>
                  <a:lumOff val="80000"/>
                  <a:alpha val="8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85" name="П'ятикутник 33"/>
          <p:cNvSpPr/>
          <p:nvPr/>
        </p:nvSpPr>
        <p:spPr>
          <a:xfrm>
            <a:off x="13056365" y="2045270"/>
            <a:ext cx="5256584" cy="3801971"/>
          </a:xfrm>
          <a:prstGeom prst="homePlate">
            <a:avLst>
              <a:gd name="adj" fmla="val 37089"/>
            </a:avLst>
          </a:prstGeom>
          <a:gradFill>
            <a:gsLst>
              <a:gs pos="0">
                <a:schemeClr val="bg1"/>
              </a:gs>
              <a:gs pos="30000">
                <a:srgbClr val="E9EFF7">
                  <a:alpha val="88000"/>
                </a:srgbClr>
              </a:gs>
              <a:gs pos="100000">
                <a:schemeClr val="accent1">
                  <a:lumMod val="20000"/>
                  <a:lumOff val="80000"/>
                  <a:alpha val="8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84" name="П'ятикутник 33"/>
          <p:cNvSpPr/>
          <p:nvPr/>
        </p:nvSpPr>
        <p:spPr>
          <a:xfrm>
            <a:off x="8855174" y="2075914"/>
            <a:ext cx="5256584" cy="3801971"/>
          </a:xfrm>
          <a:prstGeom prst="homePlate">
            <a:avLst>
              <a:gd name="adj" fmla="val 37089"/>
            </a:avLst>
          </a:prstGeom>
          <a:gradFill>
            <a:gsLst>
              <a:gs pos="0">
                <a:schemeClr val="bg1"/>
              </a:gs>
              <a:gs pos="30000">
                <a:srgbClr val="E9EFF7">
                  <a:alpha val="88000"/>
                </a:srgbClr>
              </a:gs>
              <a:gs pos="100000">
                <a:schemeClr val="accent1">
                  <a:lumMod val="20000"/>
                  <a:lumOff val="80000"/>
                  <a:alpha val="8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83" name="П'ятикутник 33"/>
          <p:cNvSpPr/>
          <p:nvPr/>
        </p:nvSpPr>
        <p:spPr>
          <a:xfrm>
            <a:off x="4757903" y="2054595"/>
            <a:ext cx="5256584" cy="3801971"/>
          </a:xfrm>
          <a:prstGeom prst="homePlate">
            <a:avLst>
              <a:gd name="adj" fmla="val 37089"/>
            </a:avLst>
          </a:prstGeom>
          <a:gradFill>
            <a:gsLst>
              <a:gs pos="0">
                <a:schemeClr val="bg1"/>
              </a:gs>
              <a:gs pos="30000">
                <a:srgbClr val="E9EFF7">
                  <a:alpha val="88000"/>
                </a:srgbClr>
              </a:gs>
              <a:gs pos="100000">
                <a:schemeClr val="accent1">
                  <a:lumMod val="20000"/>
                  <a:lumOff val="80000"/>
                  <a:alpha val="8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3832318" y="102940"/>
            <a:ext cx="13801078" cy="1449822"/>
          </a:xfrm>
          <a:prstGeom prst="rect">
            <a:avLst/>
          </a:prstGeom>
        </p:spPr>
        <p:txBody>
          <a:bodyPr vert="horz" lIns="148894" tIns="74447" rIns="148894" bIns="74447" rtlCol="0" anchor="ctr">
            <a:noAutofit/>
          </a:bodyPr>
          <a:lstStyle/>
          <a:p>
            <a:pPr marL="0" marR="0" lvl="0" indent="0" algn="l" defTabSz="1488158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e-Ukraine Regular"/>
                <a:cs typeface="Times New Roman" pitchFamily="18" charset="0"/>
              </a:rPr>
              <a:t>Надходження скарг на сервіс «Пульс» у розрізі тематик у порівнянні з аналогічним періодом минулого року </a:t>
            </a:r>
          </a:p>
          <a:p>
            <a:pPr marL="0" marR="0" lvl="0" indent="0" algn="l" defTabSz="1488158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e-Ukraine Regular"/>
                <a:cs typeface="Times New Roman" pitchFamily="18" charset="0"/>
              </a:rPr>
              <a:t>(за 2022 рік – 3 053, 2023 рік – 4 897)</a:t>
            </a: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e-Ukraine Head" pitchFamily="50" charset="-52"/>
            </a:endParaRPr>
          </a:p>
        </p:txBody>
      </p:sp>
      <p:sp>
        <p:nvSpPr>
          <p:cNvPr id="34" name="П'ятикутник 33"/>
          <p:cNvSpPr/>
          <p:nvPr/>
        </p:nvSpPr>
        <p:spPr>
          <a:xfrm>
            <a:off x="530062" y="2141006"/>
            <a:ext cx="4940736" cy="3709460"/>
          </a:xfrm>
          <a:prstGeom prst="homePlate">
            <a:avLst>
              <a:gd name="adj" fmla="val 37089"/>
            </a:avLst>
          </a:prstGeom>
          <a:gradFill>
            <a:gsLst>
              <a:gs pos="0">
                <a:schemeClr val="bg1"/>
              </a:gs>
              <a:gs pos="30000">
                <a:srgbClr val="E9EFF7">
                  <a:alpha val="88000"/>
                </a:srgbClr>
              </a:gs>
              <a:gs pos="100000">
                <a:schemeClr val="accent1">
                  <a:lumMod val="20000"/>
                  <a:lumOff val="80000"/>
                  <a:alpha val="8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54" name="Прямоугольник 17">
            <a:extLst>
              <a:ext uri="{FF2B5EF4-FFF2-40B4-BE49-F238E27FC236}">
                <a16:creationId xmlns:a16="http://schemas.microsoft.com/office/drawing/2014/main" id="{484AB89E-9238-5E46-B319-9FF0BDC29EC0}"/>
              </a:ext>
            </a:extLst>
          </p:cNvPr>
          <p:cNvSpPr/>
          <p:nvPr/>
        </p:nvSpPr>
        <p:spPr>
          <a:xfrm>
            <a:off x="15621071" y="1505225"/>
            <a:ext cx="2056315" cy="507821"/>
          </a:xfrm>
          <a:prstGeom prst="rect">
            <a:avLst/>
          </a:prstGeom>
          <a:noFill/>
        </p:spPr>
        <p:txBody>
          <a:bodyPr wrap="none" lIns="137151" tIns="68575" rIns="137151" bIns="68575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e-Ukraine Light" pitchFamily="50" charset="-52"/>
              </a:rPr>
              <a:t>на 01.01.2024</a:t>
            </a:r>
          </a:p>
        </p:txBody>
      </p:sp>
      <p:sp>
        <p:nvSpPr>
          <p:cNvPr id="42" name="Прямокутник 41"/>
          <p:cNvSpPr/>
          <p:nvPr/>
        </p:nvSpPr>
        <p:spPr>
          <a:xfrm>
            <a:off x="7516636" y="3676048"/>
            <a:ext cx="2042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1 147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(23,4%)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504030" y="9100103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2023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8" y="246957"/>
            <a:ext cx="3744416" cy="986252"/>
          </a:xfrm>
          <a:prstGeom prst="rect">
            <a:avLst/>
          </a:prstGeom>
        </p:spPr>
      </p:pic>
      <p:sp>
        <p:nvSpPr>
          <p:cNvPr id="44" name="Прямокутник 43"/>
          <p:cNvSpPr/>
          <p:nvPr/>
        </p:nvSpPr>
        <p:spPr>
          <a:xfrm>
            <a:off x="5084978" y="2328211"/>
            <a:ext cx="41456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Щодо реєстрації податкових   накладних та звітності                                    в електронному вигляді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
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cxnSp>
        <p:nvCxnSpPr>
          <p:cNvPr id="63" name="Пряма сполучна лінія 62"/>
          <p:cNvCxnSpPr/>
          <p:nvPr/>
        </p:nvCxnSpPr>
        <p:spPr>
          <a:xfrm>
            <a:off x="3867572" y="301882"/>
            <a:ext cx="0" cy="972000"/>
          </a:xfrm>
          <a:prstGeom prst="line">
            <a:avLst/>
          </a:prstGeom>
          <a:ln w="57150">
            <a:gradFill>
              <a:gsLst>
                <a:gs pos="0">
                  <a:srgbClr val="0070C0"/>
                </a:gs>
                <a:gs pos="100000">
                  <a:srgbClr val="339D45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кутник 41"/>
          <p:cNvSpPr/>
          <p:nvPr/>
        </p:nvSpPr>
        <p:spPr>
          <a:xfrm>
            <a:off x="5530649" y="3591223"/>
            <a:ext cx="20649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1 120</a:t>
            </a:r>
            <a:r>
              <a:rPr kumimoji="0" 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</a:t>
            </a:r>
            <a:r>
              <a:rPr lang="uk-UA" sz="2400" b="1" dirty="0">
                <a:solidFill>
                  <a:srgbClr val="126AB3"/>
                </a:solidFill>
                <a:latin typeface="e-Ukraine Light" pitchFamily="50" charset="-52"/>
                <a:cs typeface="Arial" panose="020B0604020202020204" pitchFamily="34" charset="0"/>
              </a:rPr>
              <a:t>36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,7%)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937746" y="4775638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2022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6" name="Прямокутник 43"/>
          <p:cNvSpPr/>
          <p:nvPr/>
        </p:nvSpPr>
        <p:spPr>
          <a:xfrm>
            <a:off x="494162" y="2419583"/>
            <a:ext cx="41456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Щодо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роботи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органів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ДПС
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
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87" name="Прямокутник 41"/>
          <p:cNvSpPr/>
          <p:nvPr/>
        </p:nvSpPr>
        <p:spPr>
          <a:xfrm>
            <a:off x="1231440" y="3668204"/>
            <a:ext cx="2013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1 157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(37,9%)</a:t>
            </a:r>
          </a:p>
        </p:txBody>
      </p:sp>
      <p:sp>
        <p:nvSpPr>
          <p:cNvPr id="88" name="Прямокутник 41"/>
          <p:cNvSpPr/>
          <p:nvPr/>
        </p:nvSpPr>
        <p:spPr>
          <a:xfrm>
            <a:off x="3246413" y="3680940"/>
            <a:ext cx="1960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2 383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(48,7%)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58499" y="4751763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2022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617699" y="4736958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2023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1" name="Прямокутник 43"/>
          <p:cNvSpPr/>
          <p:nvPr/>
        </p:nvSpPr>
        <p:spPr>
          <a:xfrm>
            <a:off x="9517980" y="6478508"/>
            <a:ext cx="41456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Щодо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корупційних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дій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-Ukraine Head Bold"/>
              </a:rPr>
              <a:t>
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
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
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92" name="Прямокутник 41"/>
          <p:cNvSpPr/>
          <p:nvPr/>
        </p:nvSpPr>
        <p:spPr>
          <a:xfrm>
            <a:off x="10375329" y="7618868"/>
            <a:ext cx="2304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>
                <a:solidFill>
                  <a:srgbClr val="126AB3"/>
                </a:solidFill>
                <a:latin typeface="e-Ukraine Light" pitchFamily="50" charset="-52"/>
                <a:cs typeface="Arial" panose="020B0604020202020204" pitchFamily="34" charset="0"/>
              </a:rPr>
              <a:t>66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(2,2%)</a:t>
            </a:r>
          </a:p>
        </p:txBody>
      </p:sp>
      <p:sp>
        <p:nvSpPr>
          <p:cNvPr id="93" name="Прямокутник 41"/>
          <p:cNvSpPr/>
          <p:nvPr/>
        </p:nvSpPr>
        <p:spPr>
          <a:xfrm>
            <a:off x="12105797" y="7654697"/>
            <a:ext cx="1593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>
                <a:solidFill>
                  <a:srgbClr val="126AB3"/>
                </a:solidFill>
                <a:latin typeface="e-Ukraine Light" pitchFamily="50" charset="-52"/>
                <a:cs typeface="Arial" panose="020B0604020202020204" pitchFamily="34" charset="0"/>
              </a:rPr>
              <a:t>169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(3,5%)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727391" y="9053555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2022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1492160" y="9065680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2023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6" name="Прямокутник 43"/>
          <p:cNvSpPr/>
          <p:nvPr/>
        </p:nvSpPr>
        <p:spPr>
          <a:xfrm>
            <a:off x="9267045" y="2308188"/>
            <a:ext cx="41456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Система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електронного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адміністрування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ПДВ
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
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97" name="Прямокутник 41"/>
          <p:cNvSpPr/>
          <p:nvPr/>
        </p:nvSpPr>
        <p:spPr>
          <a:xfrm>
            <a:off x="10074809" y="3684583"/>
            <a:ext cx="1593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288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(9,4%)</a:t>
            </a:r>
          </a:p>
        </p:txBody>
      </p:sp>
      <p:sp>
        <p:nvSpPr>
          <p:cNvPr id="98" name="Прямокутник 41"/>
          <p:cNvSpPr/>
          <p:nvPr/>
        </p:nvSpPr>
        <p:spPr>
          <a:xfrm>
            <a:off x="11968676" y="3719736"/>
            <a:ext cx="1593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125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(2,6%)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9473216" y="4729390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2022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1339892" y="4768138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2023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1" name="П'ятикутник 33"/>
          <p:cNvSpPr/>
          <p:nvPr/>
        </p:nvSpPr>
        <p:spPr>
          <a:xfrm>
            <a:off x="4880894" y="6178382"/>
            <a:ext cx="5256584" cy="3801971"/>
          </a:xfrm>
          <a:prstGeom prst="homePlate">
            <a:avLst>
              <a:gd name="adj" fmla="val 37089"/>
            </a:avLst>
          </a:prstGeom>
          <a:gradFill>
            <a:gsLst>
              <a:gs pos="0">
                <a:schemeClr val="bg1"/>
              </a:gs>
              <a:gs pos="30000">
                <a:srgbClr val="E9EFF7">
                  <a:alpha val="88000"/>
                </a:srgbClr>
              </a:gs>
              <a:gs pos="100000">
                <a:schemeClr val="accent1">
                  <a:lumMod val="20000"/>
                  <a:lumOff val="80000"/>
                  <a:alpha val="8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30" name="П'ятикутник 33"/>
          <p:cNvSpPr/>
          <p:nvPr/>
        </p:nvSpPr>
        <p:spPr>
          <a:xfrm>
            <a:off x="679224" y="6299797"/>
            <a:ext cx="4940736" cy="3684859"/>
          </a:xfrm>
          <a:prstGeom prst="homePlate">
            <a:avLst>
              <a:gd name="adj" fmla="val 37089"/>
            </a:avLst>
          </a:prstGeom>
          <a:gradFill>
            <a:gsLst>
              <a:gs pos="0">
                <a:schemeClr val="bg1"/>
              </a:gs>
              <a:gs pos="30000">
                <a:srgbClr val="E9EFF7">
                  <a:alpha val="88000"/>
                </a:srgbClr>
              </a:gs>
              <a:gs pos="100000">
                <a:schemeClr val="accent1">
                  <a:lumMod val="20000"/>
                  <a:lumOff val="80000"/>
                  <a:alpha val="8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35" name="Прямокутник 43"/>
          <p:cNvSpPr/>
          <p:nvPr/>
        </p:nvSpPr>
        <p:spPr>
          <a:xfrm>
            <a:off x="13378686" y="2320117"/>
            <a:ext cx="41456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Повідомлення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щодо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мінімізаціїї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 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сплати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податків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
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
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36" name="Прямокутник 41"/>
          <p:cNvSpPr/>
          <p:nvPr/>
        </p:nvSpPr>
        <p:spPr>
          <a:xfrm>
            <a:off x="16033746" y="3598922"/>
            <a:ext cx="18004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>
                <a:solidFill>
                  <a:srgbClr val="126AB3"/>
                </a:solidFill>
                <a:latin typeface="e-Ukraine Light" pitchFamily="50" charset="-52"/>
                <a:cs typeface="Arial" panose="020B0604020202020204" pitchFamily="34" charset="0"/>
              </a:rPr>
              <a:t>706</a:t>
            </a:r>
            <a:r>
              <a:rPr kumimoji="0" 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(14,4%)</a:t>
            </a:r>
          </a:p>
        </p:txBody>
      </p:sp>
      <p:sp>
        <p:nvSpPr>
          <p:cNvPr id="37" name="Прямокутник 41"/>
          <p:cNvSpPr/>
          <p:nvPr/>
        </p:nvSpPr>
        <p:spPr>
          <a:xfrm>
            <a:off x="14203452" y="3569052"/>
            <a:ext cx="16450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216</a:t>
            </a:r>
            <a:r>
              <a:rPr kumimoji="0" 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(7,0%)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20113" y="9043490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2022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456575" y="4758383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2022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711470" y="9101406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2022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33223" y="9045738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2022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06770" y="9065681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2023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924321" y="4769538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2023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13472" y="9065680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2023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42673" y="4789457"/>
            <a:ext cx="242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2023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рік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1" name="Прямокутник 43"/>
          <p:cNvSpPr/>
          <p:nvPr/>
        </p:nvSpPr>
        <p:spPr>
          <a:xfrm>
            <a:off x="13570170" y="6487591"/>
            <a:ext cx="41456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Щодо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перевірки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СГ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-Ukraine Head Bold"/>
              </a:rPr>
              <a:t>
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
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
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52" name="Прямокутник 43"/>
          <p:cNvSpPr/>
          <p:nvPr/>
        </p:nvSpPr>
        <p:spPr>
          <a:xfrm>
            <a:off x="548985" y="6495111"/>
            <a:ext cx="41456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Система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електронного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адміністрування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реалізації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пального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-Ukraine Head Bold"/>
              </a:rPr>
              <a:t>
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
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
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53" name="Прямокутник 43"/>
          <p:cNvSpPr/>
          <p:nvPr/>
        </p:nvSpPr>
        <p:spPr>
          <a:xfrm>
            <a:off x="4971779" y="6482410"/>
            <a:ext cx="41456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Щодо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роботи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ЦОП 
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-Ukraine Head Bold"/>
              </a:rPr>
              <a:t>
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e-Ukraine Light" pitchFamily="50" charset="-52"/>
            </a:endParaRPr>
          </a:p>
        </p:txBody>
      </p:sp>
      <p:sp>
        <p:nvSpPr>
          <p:cNvPr id="57" name="Прямокутник 41"/>
          <p:cNvSpPr/>
          <p:nvPr/>
        </p:nvSpPr>
        <p:spPr>
          <a:xfrm>
            <a:off x="3103179" y="7630578"/>
            <a:ext cx="16448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>
                <a:solidFill>
                  <a:srgbClr val="126AB3"/>
                </a:solidFill>
                <a:latin typeface="e-Ukraine Light" pitchFamily="50" charset="-52"/>
                <a:cs typeface="Arial" panose="020B0604020202020204" pitchFamily="34" charset="0"/>
              </a:rPr>
              <a:t>242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(4,9%)</a:t>
            </a:r>
          </a:p>
        </p:txBody>
      </p:sp>
      <p:sp>
        <p:nvSpPr>
          <p:cNvPr id="58" name="Прямокутник 41"/>
          <p:cNvSpPr/>
          <p:nvPr/>
        </p:nvSpPr>
        <p:spPr>
          <a:xfrm>
            <a:off x="1485213" y="7605807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110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(3,6)</a:t>
            </a:r>
          </a:p>
        </p:txBody>
      </p:sp>
      <p:sp>
        <p:nvSpPr>
          <p:cNvPr id="59" name="Прямокутник 41"/>
          <p:cNvSpPr/>
          <p:nvPr/>
        </p:nvSpPr>
        <p:spPr>
          <a:xfrm>
            <a:off x="7628159" y="7530229"/>
            <a:ext cx="1462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78</a:t>
            </a:r>
            <a:r>
              <a:rPr kumimoji="0" 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(1,6%)</a:t>
            </a:r>
          </a:p>
        </p:txBody>
      </p:sp>
      <p:sp>
        <p:nvSpPr>
          <p:cNvPr id="60" name="Прямокутник 41"/>
          <p:cNvSpPr/>
          <p:nvPr/>
        </p:nvSpPr>
        <p:spPr>
          <a:xfrm>
            <a:off x="5804355" y="7534714"/>
            <a:ext cx="1462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>
                <a:solidFill>
                  <a:srgbClr val="126AB3"/>
                </a:solidFill>
                <a:latin typeface="e-Ukraine Light" pitchFamily="50" charset="-52"/>
                <a:cs typeface="Arial" panose="020B0604020202020204" pitchFamily="34" charset="0"/>
              </a:rPr>
              <a:t>76</a:t>
            </a:r>
            <a:r>
              <a:rPr kumimoji="0" 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(2,5%)</a:t>
            </a:r>
          </a:p>
        </p:txBody>
      </p:sp>
      <p:sp>
        <p:nvSpPr>
          <p:cNvPr id="61" name="Прямокутник 41"/>
          <p:cNvSpPr/>
          <p:nvPr/>
        </p:nvSpPr>
        <p:spPr>
          <a:xfrm>
            <a:off x="14592155" y="7515065"/>
            <a:ext cx="1462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20</a:t>
            </a:r>
            <a:r>
              <a:rPr kumimoji="0" 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(0,7%)</a:t>
            </a:r>
          </a:p>
        </p:txBody>
      </p:sp>
      <p:sp>
        <p:nvSpPr>
          <p:cNvPr id="62" name="Прямокутник 41"/>
          <p:cNvSpPr/>
          <p:nvPr/>
        </p:nvSpPr>
        <p:spPr>
          <a:xfrm>
            <a:off x="16273521" y="7530230"/>
            <a:ext cx="1462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>
                <a:solidFill>
                  <a:srgbClr val="126AB3"/>
                </a:solidFill>
                <a:latin typeface="e-Ukraine Light" pitchFamily="50" charset="-52"/>
                <a:cs typeface="Arial" panose="020B0604020202020204" pitchFamily="34" charset="0"/>
              </a:rPr>
              <a:t>47</a:t>
            </a:r>
            <a:r>
              <a:rPr kumimoji="0" 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126AB3"/>
                </a:solidFill>
                <a:effectLst/>
                <a:uLnTx/>
                <a:uFillTx/>
                <a:latin typeface="e-Ukraine Light" pitchFamily="50" charset="-52"/>
                <a:cs typeface="Arial" panose="020B0604020202020204" pitchFamily="34" charset="0"/>
              </a:rPr>
              <a:t>(0,9%)</a:t>
            </a:r>
          </a:p>
        </p:txBody>
      </p:sp>
    </p:spTree>
    <p:extLst>
      <p:ext uri="{BB962C8B-B14F-4D97-AF65-F5344CB8AC3E}">
        <p14:creationId xmlns:p14="http://schemas.microsoft.com/office/powerpoint/2010/main" val="159800188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6292</TotalTime>
  <Words>483</Words>
  <Application>Microsoft Office PowerPoint</Application>
  <PresentationFormat>Довільний</PresentationFormat>
  <Paragraphs>114</Paragraphs>
  <Slides>5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10</vt:i4>
      </vt:variant>
      <vt:variant>
        <vt:lpstr>Тема</vt:lpstr>
      </vt:variant>
      <vt:variant>
        <vt:i4>4</vt:i4>
      </vt:variant>
      <vt:variant>
        <vt:lpstr>Заголовки слайдів</vt:lpstr>
      </vt:variant>
      <vt:variant>
        <vt:i4>5</vt:i4>
      </vt:variant>
    </vt:vector>
  </HeadingPairs>
  <TitlesOfParts>
    <vt:vector size="19" baseType="lpstr">
      <vt:lpstr>Arial</vt:lpstr>
      <vt:lpstr>Calibri</vt:lpstr>
      <vt:lpstr>e-Ukraine Head</vt:lpstr>
      <vt:lpstr>e-Ukraine Head Bold</vt:lpstr>
      <vt:lpstr>e-Ukraine Light</vt:lpstr>
      <vt:lpstr>e-Ukraine Regular</vt:lpstr>
      <vt:lpstr>e-Ukraine UltraLight</vt:lpstr>
      <vt:lpstr>Symbol</vt:lpstr>
      <vt:lpstr>Times New Roman</vt:lpstr>
      <vt:lpstr>Wingdings</vt:lpstr>
      <vt:lpstr>1_Тема Office</vt:lpstr>
      <vt:lpstr>Тема Office</vt:lpstr>
      <vt:lpstr>Тема Office</vt:lpstr>
      <vt:lpstr>2_Тема Office</vt:lpstr>
      <vt:lpstr>Презентація PowerPoint</vt:lpstr>
      <vt:lpstr>Географія надходжень звернень на сервіс «Пульс» у розрізі регіонів у січні-грудні 2023 року  (всього –  4 897 звернень)</vt:lpstr>
      <vt:lpstr>Презентація PowerPoint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Alex</dc:creator>
  <dc:description/>
  <cp:lastModifiedBy>Konchakovska Nataliia</cp:lastModifiedBy>
  <cp:revision>534</cp:revision>
  <cp:lastPrinted>2024-01-02T15:02:19Z</cp:lastPrinted>
  <dcterms:created xsi:type="dcterms:W3CDTF">2020-09-06T17:16:32Z</dcterms:created>
  <dcterms:modified xsi:type="dcterms:W3CDTF">2024-01-02T15:03:31Z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Довільний</vt:lpwstr>
  </property>
  <property fmtid="{D5CDD505-2E9C-101B-9397-08002B2CF9AE}" pid="4" name="Slides">
    <vt:i4>5</vt:i4>
  </property>
</Properties>
</file>