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7" r:id="rId1"/>
    <p:sldMasterId id="2147483775" r:id="rId2"/>
    <p:sldMasterId id="2147483801" r:id="rId3"/>
    <p:sldMasterId id="2147483814" r:id="rId4"/>
  </p:sldMasterIdLst>
  <p:notesMasterIdLst>
    <p:notesMasterId r:id="rId10"/>
  </p:notesMasterIdLst>
  <p:sldIdLst>
    <p:sldId id="424" r:id="rId5"/>
    <p:sldId id="437" r:id="rId6"/>
    <p:sldId id="435" r:id="rId7"/>
    <p:sldId id="439" r:id="rId8"/>
    <p:sldId id="440" r:id="rId9"/>
  </p:sldIdLst>
  <p:sldSz cx="9144000" cy="6858000" type="screen4x3"/>
  <p:notesSz cx="6799263" cy="9875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40"/>
    <a:srgbClr val="00C85A"/>
    <a:srgbClr val="00E668"/>
    <a:srgbClr val="00EE6C"/>
    <a:srgbClr val="000000"/>
    <a:srgbClr val="F9E807"/>
    <a:srgbClr val="EA6C4A"/>
    <a:srgbClr val="FAEC34"/>
    <a:srgbClr val="EAB4D4"/>
    <a:srgbClr val="00F6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01" autoAdjust="0"/>
    <p:restoredTop sz="90603" autoAdjust="0"/>
  </p:normalViewPr>
  <p:slideViewPr>
    <p:cSldViewPr>
      <p:cViewPr>
        <p:scale>
          <a:sx n="80" d="100"/>
          <a:sy n="80" d="100"/>
        </p:scale>
        <p:origin x="-207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sideWall>
    <c:backWall>
      <c:thickness val="0"/>
      <c:spPr>
        <a:gradFill flip="none" rotWithShape="1">
          <a:gsLst>
            <a:gs pos="0">
              <a:srgbClr val="C8CA6C">
                <a:tint val="66000"/>
                <a:satMod val="160000"/>
              </a:srgbClr>
            </a:gs>
            <a:gs pos="50000">
              <a:srgbClr val="C8CA6C">
                <a:tint val="44500"/>
                <a:satMod val="160000"/>
              </a:srgbClr>
            </a:gs>
            <a:gs pos="100000">
              <a:srgbClr val="C8CA6C">
                <a:tint val="23500"/>
                <a:satMod val="160000"/>
              </a:srgbClr>
            </a:gs>
          </a:gsLst>
          <a:lin ang="5400000" scaled="1"/>
          <a:tileRect/>
        </a:gradFill>
        <a:ln w="9525" cap="flat" cmpd="sng" algn="ctr">
          <a:solidFill>
            <a:srgbClr val="C8CA6C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4.1821415311161417E-2"/>
          <c:y val="1.9624855861713423E-2"/>
          <c:w val="0.91994067267501156"/>
          <c:h val="0.6783521840095749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Загальна кількість звернень, що надійшли від заявників, за податковою тематикою - </c:v>
                </c:pt>
              </c:strCache>
            </c:strRef>
          </c:tx>
          <c:spPr>
            <a:solidFill>
              <a:srgbClr val="53ED99"/>
            </a:solidFill>
          </c:spPr>
          <c:invertIfNegative val="0"/>
          <c:dLbls>
            <c:dLbl>
              <c:idx val="0"/>
              <c:layout>
                <c:manualLayout>
                  <c:x val="8.7029654265577405E-3"/>
                  <c:y val="-0.35591548914109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7560486095950391E-3"/>
                  <c:y val="-0.228296531609099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288099198224459E-3"/>
                  <c:y val="-0.194132370408508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650408252328632E-3"/>
                  <c:y val="-0.167353744767807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223606628453995E-3"/>
                  <c:y val="-0.158938139070577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7537540136307743E-3"/>
                  <c:y val="-0.126670855394142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6733338884070233E-3"/>
                  <c:y val="-0.11720380392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4061705837605105E-3"/>
                  <c:y val="-0.106870113373356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8.4880382712382886E-3"/>
                  <c:y val="-9.7855821486825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7.0193875876344439E-3"/>
                  <c:y val="-8.9063364966473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5.7927621450232728E-3"/>
                  <c:y val="-8.0441913553888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5.7516779506155379E-3"/>
                  <c:y val="-7.6217447805992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5.6349813558614582E-3"/>
                  <c:y val="-7.7252903930979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3.0167380941610398E-3"/>
                  <c:y val="-7.0789045507051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1.5496171412000387E-3"/>
                  <c:y val="-6.8610581816266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1.473021342583396E-3"/>
                  <c:y val="-6.1957035639921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1.3924919508851567E-3"/>
                  <c:y val="-6.195686732780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1.512248006924872E-3"/>
                  <c:y val="-6.1895770030445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5.5967380897903813E-3"/>
                  <c:y val="-6.3186723944401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5.6781416132845302E-3"/>
                  <c:y val="-6.1049160097304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5.6771582150141314E-3"/>
                  <c:y val="-6.288073252124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4.2865237941952837E-3"/>
                  <c:y val="-6.3105597505479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2.8726156143103244E-4"/>
                  <c:y val="-6.2660916900438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3.2235795303684239E-3"/>
                  <c:y val="-6.0549946367344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4.1667677381555688E-3"/>
                  <c:y val="-5.43518527713346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8.327853619637721E-3"/>
                  <c:y val="-5.4132037150523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6.9383118635637613E-3"/>
                  <c:y val="-5.4804612357845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Лист1!$A$2:$A$28</c:f>
              <c:strCache>
                <c:ptCount val="27"/>
                <c:pt idx="0">
                  <c:v>м.Київ</c:v>
                </c:pt>
                <c:pt idx="1">
                  <c:v>Дніпропетровська</c:v>
                </c:pt>
                <c:pt idx="2">
                  <c:v>Київська</c:v>
                </c:pt>
                <c:pt idx="3">
                  <c:v>Харківська</c:v>
                </c:pt>
                <c:pt idx="4">
                  <c:v>Одеська</c:v>
                </c:pt>
                <c:pt idx="5">
                  <c:v>Львівська</c:v>
                </c:pt>
                <c:pt idx="6">
                  <c:v>Запорізька</c:v>
                </c:pt>
                <c:pt idx="7">
                  <c:v>Миколаївська</c:v>
                </c:pt>
                <c:pt idx="8">
                  <c:v>Донецька</c:v>
                </c:pt>
                <c:pt idx="9">
                  <c:v>Херсонська</c:v>
                </c:pt>
                <c:pt idx="10">
                  <c:v>Сумська</c:v>
                </c:pt>
                <c:pt idx="11">
                  <c:v>Кіровоградська</c:v>
                </c:pt>
                <c:pt idx="12">
                  <c:v>Полтавська</c:v>
                </c:pt>
                <c:pt idx="13">
                  <c:v>Житомирська</c:v>
                </c:pt>
                <c:pt idx="14">
                  <c:v>Луганська</c:v>
                </c:pt>
                <c:pt idx="15">
                  <c:v>Вінницька</c:v>
                </c:pt>
                <c:pt idx="16">
                  <c:v>Чернігівська</c:v>
                </c:pt>
                <c:pt idx="17">
                  <c:v>ДПС України</c:v>
                </c:pt>
                <c:pt idx="18">
                  <c:v>Офіс великих платників податків </c:v>
                </c:pt>
                <c:pt idx="19">
                  <c:v>Хмельницька</c:v>
                </c:pt>
                <c:pt idx="20">
                  <c:v>Чернівецька</c:v>
                </c:pt>
                <c:pt idx="21">
                  <c:v>Волинська</c:v>
                </c:pt>
                <c:pt idx="22">
                  <c:v>Івано-Франківська</c:v>
                </c:pt>
                <c:pt idx="23">
                  <c:v>Рівненська</c:v>
                </c:pt>
                <c:pt idx="24">
                  <c:v>Закарпатська</c:v>
                </c:pt>
                <c:pt idx="25">
                  <c:v>Черкаська</c:v>
                </c:pt>
                <c:pt idx="26">
                  <c:v>Тернопільська</c:v>
                </c:pt>
              </c:strCache>
            </c:strRef>
          </c:cat>
          <c:val>
            <c:numRef>
              <c:f>Лист1!$B$2:$B$28</c:f>
              <c:numCache>
                <c:formatCode>General</c:formatCode>
                <c:ptCount val="27"/>
                <c:pt idx="0">
                  <c:v>90</c:v>
                </c:pt>
                <c:pt idx="1">
                  <c:v>49</c:v>
                </c:pt>
                <c:pt idx="2">
                  <c:v>41</c:v>
                </c:pt>
                <c:pt idx="3">
                  <c:v>32</c:v>
                </c:pt>
                <c:pt idx="4">
                  <c:v>31</c:v>
                </c:pt>
                <c:pt idx="5">
                  <c:v>19</c:v>
                </c:pt>
                <c:pt idx="6">
                  <c:v>18</c:v>
                </c:pt>
                <c:pt idx="7">
                  <c:v>14</c:v>
                </c:pt>
                <c:pt idx="8">
                  <c:v>13</c:v>
                </c:pt>
                <c:pt idx="9">
                  <c:v>12</c:v>
                </c:pt>
                <c:pt idx="10">
                  <c:v>11</c:v>
                </c:pt>
                <c:pt idx="11">
                  <c:v>9</c:v>
                </c:pt>
                <c:pt idx="12">
                  <c:v>8</c:v>
                </c:pt>
                <c:pt idx="13">
                  <c:v>7</c:v>
                </c:pt>
                <c:pt idx="14">
                  <c:v>7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4</c:v>
                </c:pt>
                <c:pt idx="20">
                  <c:v>4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2</c:v>
                </c:pt>
                <c:pt idx="25">
                  <c:v>2</c:v>
                </c:pt>
                <c:pt idx="26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spPr>
            <a:solidFill>
              <a:srgbClr val="CEB966">
                <a:alpha val="0"/>
              </a:srgbClr>
            </a:solidFill>
          </c:spPr>
          <c:invertIfNegative val="0"/>
          <c:dLbls>
            <c:dLbl>
              <c:idx val="0"/>
              <c:layout>
                <c:manualLayout>
                  <c:x val="1.5961646593322651E-2"/>
                  <c:y val="-2.7804824599421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0676833693584899E-3"/>
                  <c:y val="-2.7232058475667877E-2"/>
                </c:manualLayout>
              </c:layout>
              <c:tx>
                <c:rich>
                  <a:bodyPr/>
                  <a:lstStyle/>
                  <a:p>
                    <a:r>
                      <a:rPr lang="uk-UA" sz="800" dirty="0" smtClean="0"/>
                      <a:t>12,2</a:t>
                    </a:r>
                    <a:endParaRPr lang="en-US" sz="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1462459645159305E-3"/>
                  <c:y val="-2.2564595243869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1029493425326965E-3"/>
                  <c:y val="-2.6400260008553621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8,0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607724833800229E-3"/>
                  <c:y val="-2.4081424014738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981226489952183E-3"/>
                  <c:y val="-2.8279633072859117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4,7%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4506691369631223E-3"/>
                  <c:y val="-2.427228995195194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4,5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1835058323166086E-3"/>
                  <c:y val="-2.151314946805798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3,5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7.1021023088224588E-3"/>
                  <c:y val="-2.196170125172036E-2"/>
                </c:manualLayout>
              </c:layout>
              <c:tx>
                <c:rich>
                  <a:bodyPr/>
                  <a:lstStyle/>
                  <a:p>
                    <a:r>
                      <a:rPr lang="uk-UA" sz="800" dirty="0" smtClean="0"/>
                      <a:t>3,2</a:t>
                    </a:r>
                    <a:r>
                      <a:rPr lang="en-US" sz="800" dirty="0" smtClean="0"/>
                      <a:t>%</a:t>
                    </a:r>
                    <a:endParaRPr lang="en-US" sz="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5.834939004175946E-3"/>
                  <c:y val="-1.9786772115328134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3,0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4.4082466467757981E-3"/>
                  <c:y val="-1.9691844083063376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2,7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4.528002702815513E-3"/>
                  <c:y val="-1.9786772115328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3.0588056868392248E-3"/>
                  <c:y val="-1.9528749644651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3.1795451411493389E-3"/>
                  <c:y val="-2.0045131210233106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1,8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3.1029493425326965E-3"/>
                  <c:y val="-1.9604658408039988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1,8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7.224808559673372E-3"/>
                  <c:y val="-2.1637027183921211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1,2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5.7565949419674826E-3"/>
                  <c:y val="-2.2051243296338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4.4906335685403467E-3"/>
                  <c:y val="-2.2077331674000306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1,2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1.5935422639445328E-3"/>
                  <c:y val="-1.9749238513918486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1,2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5.6801084098253287E-3"/>
                  <c:y val="-2.1689877187699817E-2"/>
                </c:manualLayout>
              </c:layout>
              <c:tx>
                <c:rich>
                  <a:bodyPr/>
                  <a:lstStyle/>
                  <a:p>
                    <a:pPr>
                      <a:defRPr lang="uk-UA" sz="800" b="1" baseline="0">
                        <a:solidFill>
                          <a:srgbClr val="2C58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dirty="0" smtClean="0"/>
                      <a:t>1,0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4.2894739890064811E-3"/>
                  <c:y val="-2.3880795974916783E-2"/>
                </c:manualLayout>
              </c:layout>
              <c:tx>
                <c:rich>
                  <a:bodyPr/>
                  <a:lstStyle/>
                  <a:p>
                    <a:pPr>
                      <a:defRPr lang="uk-UA" sz="800" b="1" baseline="0">
                        <a:solidFill>
                          <a:srgbClr val="2C58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uk-UA" sz="800" baseline="0" dirty="0" smtClean="0"/>
                      <a:t>1,0</a:t>
                    </a:r>
                    <a:r>
                      <a:rPr lang="en-US" sz="800" baseline="0" dirty="0" smtClean="0"/>
                      <a:t>%</a:t>
                    </a:r>
                    <a:endParaRPr lang="en-US" sz="8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4.2902388543279027E-3"/>
                  <c:y val="-2.3934992475606945E-2"/>
                </c:manualLayout>
              </c:layout>
              <c:tx>
                <c:rich>
                  <a:bodyPr/>
                  <a:lstStyle/>
                  <a:p>
                    <a:r>
                      <a:rPr lang="uk-UA" sz="800" baseline="0" dirty="0" smtClean="0"/>
                      <a:t>0,7</a:t>
                    </a:r>
                    <a:r>
                      <a:rPr lang="en-US" sz="800" baseline="0" dirty="0" smtClean="0"/>
                      <a:t>%</a:t>
                    </a:r>
                    <a:endParaRPr lang="en-US" sz="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5.8783177945479961E-3"/>
                  <c:y val="-2.6247432609091917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0,7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8.8956022210814802E-3"/>
                  <c:y val="-2.4262864473571042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0,7%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8.3298204161785187E-3"/>
                  <c:y val="-2.4682466573634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5.5525944340969096E-3"/>
                  <c:y val="-2.4511293153753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5.5543426976886285E-3"/>
                  <c:y val="-2.1905485005662861E-2"/>
                </c:manualLayout>
              </c:layout>
              <c:tx>
                <c:rich>
                  <a:bodyPr/>
                  <a:lstStyle/>
                  <a:p>
                    <a:r>
                      <a:rPr lang="en-US" sz="800" dirty="0" smtClean="0"/>
                      <a:t>0,</a:t>
                    </a:r>
                    <a:r>
                      <a:rPr lang="uk-UA" sz="800" dirty="0" smtClean="0"/>
                      <a:t>3</a:t>
                    </a:r>
                    <a:r>
                      <a:rPr lang="en-US" sz="800" dirty="0" smtClean="0"/>
                      <a:t>%</a:t>
                    </a:r>
                    <a:endParaRPr lang="en-US" sz="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lang="uk-UA" sz="800" b="1" baseline="0">
                    <a:solidFill>
                      <a:srgbClr val="2C58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Лист1!$A$2:$A$28</c:f>
              <c:strCache>
                <c:ptCount val="27"/>
                <c:pt idx="0">
                  <c:v>м.Київ</c:v>
                </c:pt>
                <c:pt idx="1">
                  <c:v>Дніпропетровська</c:v>
                </c:pt>
                <c:pt idx="2">
                  <c:v>Київська</c:v>
                </c:pt>
                <c:pt idx="3">
                  <c:v>Харківська</c:v>
                </c:pt>
                <c:pt idx="4">
                  <c:v>Одеська</c:v>
                </c:pt>
                <c:pt idx="5">
                  <c:v>Львівська</c:v>
                </c:pt>
                <c:pt idx="6">
                  <c:v>Запорізька</c:v>
                </c:pt>
                <c:pt idx="7">
                  <c:v>Миколаївська</c:v>
                </c:pt>
                <c:pt idx="8">
                  <c:v>Донецька</c:v>
                </c:pt>
                <c:pt idx="9">
                  <c:v>Херсонська</c:v>
                </c:pt>
                <c:pt idx="10">
                  <c:v>Сумська</c:v>
                </c:pt>
                <c:pt idx="11">
                  <c:v>Кіровоградська</c:v>
                </c:pt>
                <c:pt idx="12">
                  <c:v>Полтавська</c:v>
                </c:pt>
                <c:pt idx="13">
                  <c:v>Житомирська</c:v>
                </c:pt>
                <c:pt idx="14">
                  <c:v>Луганська</c:v>
                </c:pt>
                <c:pt idx="15">
                  <c:v>Вінницька</c:v>
                </c:pt>
                <c:pt idx="16">
                  <c:v>Чернігівська</c:v>
                </c:pt>
                <c:pt idx="17">
                  <c:v>ДПС України</c:v>
                </c:pt>
                <c:pt idx="18">
                  <c:v>Офіс великих платників податків </c:v>
                </c:pt>
                <c:pt idx="19">
                  <c:v>Хмельницька</c:v>
                </c:pt>
                <c:pt idx="20">
                  <c:v>Чернівецька</c:v>
                </c:pt>
                <c:pt idx="21">
                  <c:v>Волинська</c:v>
                </c:pt>
                <c:pt idx="22">
                  <c:v>Івано-Франківська</c:v>
                </c:pt>
                <c:pt idx="23">
                  <c:v>Рівненська</c:v>
                </c:pt>
                <c:pt idx="24">
                  <c:v>Закарпатська</c:v>
                </c:pt>
                <c:pt idx="25">
                  <c:v>Черкаська</c:v>
                </c:pt>
                <c:pt idx="26">
                  <c:v>Тернопільська</c:v>
                </c:pt>
              </c:strCache>
            </c:strRef>
          </c:cat>
          <c:val>
            <c:numRef>
              <c:f>Лист1!$C$2:$C$28</c:f>
              <c:numCache>
                <c:formatCode>0.0%</c:formatCode>
                <c:ptCount val="27"/>
                <c:pt idx="0">
                  <c:v>0.22332506203473945</c:v>
                </c:pt>
                <c:pt idx="1">
                  <c:v>0.12158808933002481</c:v>
                </c:pt>
                <c:pt idx="2">
                  <c:v>0.10173697270471464</c:v>
                </c:pt>
                <c:pt idx="3">
                  <c:v>0.08</c:v>
                </c:pt>
                <c:pt idx="4">
                  <c:v>7.6923076923076927E-2</c:v>
                </c:pt>
                <c:pt idx="5">
                  <c:v>4.7146401985111663E-2</c:v>
                </c:pt>
                <c:pt idx="6">
                  <c:v>4.4665012406947889E-2</c:v>
                </c:pt>
                <c:pt idx="7">
                  <c:v>3.4739454094292806E-2</c:v>
                </c:pt>
                <c:pt idx="8">
                  <c:v>3.2258064516129031E-2</c:v>
                </c:pt>
                <c:pt idx="9">
                  <c:v>2.9776674937965261E-2</c:v>
                </c:pt>
                <c:pt idx="10">
                  <c:v>2.729528535980149E-2</c:v>
                </c:pt>
                <c:pt idx="11">
                  <c:v>2.2332506203473945E-2</c:v>
                </c:pt>
                <c:pt idx="12">
                  <c:v>1.9851116625310174E-2</c:v>
                </c:pt>
                <c:pt idx="13">
                  <c:v>1.7999999999999999E-2</c:v>
                </c:pt>
                <c:pt idx="14">
                  <c:v>1.7999999999999999E-2</c:v>
                </c:pt>
                <c:pt idx="15">
                  <c:v>1.2406947890818859E-2</c:v>
                </c:pt>
                <c:pt idx="16">
                  <c:v>1.2406947890818859E-2</c:v>
                </c:pt>
                <c:pt idx="17">
                  <c:v>1.2406947890818859E-2</c:v>
                </c:pt>
                <c:pt idx="18">
                  <c:v>1.2406947890818859E-2</c:v>
                </c:pt>
                <c:pt idx="19">
                  <c:v>9.9255583126550868E-3</c:v>
                </c:pt>
                <c:pt idx="20">
                  <c:v>9.9255583126550868E-3</c:v>
                </c:pt>
                <c:pt idx="21">
                  <c:v>7.4441687344913151E-3</c:v>
                </c:pt>
                <c:pt idx="22">
                  <c:v>7.4441687344913151E-3</c:v>
                </c:pt>
                <c:pt idx="23">
                  <c:v>7.4441687344913151E-3</c:v>
                </c:pt>
                <c:pt idx="24">
                  <c:v>4.9627791563275434E-3</c:v>
                </c:pt>
                <c:pt idx="25">
                  <c:v>4.9627791563275434E-3</c:v>
                </c:pt>
                <c:pt idx="26">
                  <c:v>3.0000000000000001E-3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"/>
        <c:gapDepth val="176"/>
        <c:shape val="cylinder"/>
        <c:axId val="117506816"/>
        <c:axId val="117508352"/>
        <c:axId val="0"/>
      </c:bar3DChart>
      <c:catAx>
        <c:axId val="117506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60000"/>
          <a:lstStyle/>
          <a:p>
            <a:pPr algn="ctr">
              <a:defRPr lang="ru-RU" sz="1000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uk-UA"/>
          </a:p>
        </c:txPr>
        <c:crossAx val="117508352"/>
        <c:crosses val="autoZero"/>
        <c:auto val="1"/>
        <c:lblAlgn val="ctr"/>
        <c:lblOffset val="100"/>
        <c:tickLblSkip val="1"/>
        <c:noMultiLvlLbl val="0"/>
      </c:catAx>
      <c:valAx>
        <c:axId val="117508352"/>
        <c:scaling>
          <c:orientation val="minMax"/>
          <c:max val="100"/>
          <c:min val="0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crossAx val="117506816"/>
        <c:crosses val="max"/>
        <c:crossBetween val="between"/>
        <c:majorUnit val="10"/>
      </c:valAx>
    </c:plotArea>
    <c:plotVisOnly val="1"/>
    <c:dispBlanksAs val="gap"/>
    <c:showDLblsOverMax val="0"/>
  </c:chart>
  <c:spPr>
    <a:solidFill>
      <a:srgbClr val="9BD242">
        <a:alpha val="0"/>
      </a:srgbClr>
    </a:solidFill>
    <a:ln w="25400" cap="flat" cmpd="sng" algn="ctr">
      <a:noFill/>
      <a:prstDash val="solid"/>
    </a:ln>
    <a:effectLst/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uk-UA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671650-B7E0-490D-A182-508C7AFF99E4}" type="doc">
      <dgm:prSet loTypeId="urn:microsoft.com/office/officeart/2005/8/layout/balance1" loCatId="relationship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630C1D7-1261-4360-B75E-B6A67266FEA4}">
      <dgm:prSet phldrT="[Текст]"/>
      <dgm:spPr>
        <a:xfrm>
          <a:off x="1137819" y="405568"/>
          <a:ext cx="1593170" cy="498811"/>
        </a:xfrm>
        <a:solidFill>
          <a:srgbClr val="93FF93">
            <a:alpha val="89804"/>
          </a:srgbClr>
        </a:solidFill>
        <a:ln w="57150">
          <a:solidFill>
            <a:srgbClr val="93FF93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uk-UA" b="1" cap="none" spc="0" dirty="0" smtClean="0">
              <a:ln w="1905"/>
              <a:gradFill>
                <a:gsLst>
                  <a:gs pos="0">
                    <a:srgbClr val="A379BB">
                      <a:shade val="20000"/>
                      <a:satMod val="200000"/>
                    </a:srgbClr>
                  </a:gs>
                  <a:gs pos="78000">
                    <a:srgbClr val="A379BB">
                      <a:tint val="90000"/>
                      <a:shade val="89000"/>
                      <a:satMod val="220000"/>
                    </a:srgbClr>
                  </a:gs>
                  <a:gs pos="100000">
                    <a:srgbClr val="A379BB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ea typeface="+mn-ea"/>
              <a:cs typeface="+mn-cs"/>
            </a:rPr>
            <a:t>+</a:t>
          </a:r>
          <a:endParaRPr lang="ru-RU" b="1" cap="none" spc="0" dirty="0">
            <a:ln w="1905"/>
            <a:gradFill>
              <a:gsLst>
                <a:gs pos="0">
                  <a:srgbClr val="A379BB">
                    <a:shade val="20000"/>
                    <a:satMod val="200000"/>
                  </a:srgbClr>
                </a:gs>
                <a:gs pos="78000">
                  <a:srgbClr val="A379BB">
                    <a:tint val="90000"/>
                    <a:shade val="89000"/>
                    <a:satMod val="220000"/>
                  </a:srgbClr>
                </a:gs>
                <a:gs pos="100000">
                  <a:srgbClr val="A379BB">
                    <a:tint val="12000"/>
                    <a:satMod val="255000"/>
                  </a:srgb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Arial"/>
            <a:ea typeface="+mn-ea"/>
            <a:cs typeface="+mn-cs"/>
          </a:endParaRPr>
        </a:p>
      </dgm:t>
    </dgm:pt>
    <dgm:pt modelId="{44C297A5-717C-497A-BAE6-A60627EA0C8F}" type="parTrans" cxnId="{5BAF3A55-4FEF-4D67-B877-3B0EFEF6C0B2}">
      <dgm:prSet/>
      <dgm:spPr/>
      <dgm:t>
        <a:bodyPr/>
        <a:lstStyle/>
        <a:p>
          <a:endParaRPr lang="ru-RU"/>
        </a:p>
      </dgm:t>
    </dgm:pt>
    <dgm:pt modelId="{7D7FC8AB-2CD6-4B2E-B8DD-E831EBB37ABB}" type="sibTrans" cxnId="{5BAF3A55-4FEF-4D67-B877-3B0EFEF6C0B2}">
      <dgm:prSet/>
      <dgm:spPr/>
      <dgm:t>
        <a:bodyPr/>
        <a:lstStyle/>
        <a:p>
          <a:endParaRPr lang="ru-RU"/>
        </a:p>
      </dgm:t>
    </dgm:pt>
    <dgm:pt modelId="{D774E527-1608-43A1-8229-ED56985501DA}">
      <dgm:prSet phldrT="[Текст]" custT="1"/>
      <dgm:spPr>
        <a:xfrm rot="21360000">
          <a:off x="1031930" y="1391996"/>
          <a:ext cx="2102496" cy="2554174"/>
        </a:xfrm>
        <a:solidFill>
          <a:srgbClr val="93FF93"/>
        </a:solidFill>
        <a:ln w="57150">
          <a:solidFill>
            <a:srgbClr val="93FF93"/>
          </a:solidFill>
        </a:ln>
        <a:effectLst>
          <a:glow rad="63500">
            <a:srgbClr val="0070C0">
              <a:hueOff val="0"/>
              <a:satOff val="0"/>
              <a:lumOff val="0"/>
              <a:alphaOff val="0"/>
              <a:alpha val="45000"/>
              <a:satMod val="120000"/>
            </a:srgb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uk-UA" sz="2800" b="1" cap="none" spc="0" dirty="0" smtClean="0">
              <a:ln w="1905"/>
              <a:gradFill>
                <a:gsLst>
                  <a:gs pos="0">
                    <a:srgbClr val="A379BB">
                      <a:shade val="20000"/>
                      <a:satMod val="200000"/>
                    </a:srgbClr>
                  </a:gs>
                  <a:gs pos="78000">
                    <a:srgbClr val="A379BB">
                      <a:tint val="90000"/>
                      <a:shade val="89000"/>
                      <a:satMod val="220000"/>
                    </a:srgbClr>
                  </a:gs>
                  <a:gs pos="100000">
                    <a:srgbClr val="A379BB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rPr>
            <a:t>317</a:t>
          </a:r>
          <a:endParaRPr lang="ru-RU" sz="2800" b="1" cap="none" spc="0" dirty="0" smtClean="0">
            <a:ln w="1905"/>
            <a:gradFill>
              <a:gsLst>
                <a:gs pos="0">
                  <a:srgbClr val="A379BB">
                    <a:shade val="20000"/>
                    <a:satMod val="200000"/>
                  </a:srgbClr>
                </a:gs>
                <a:gs pos="78000">
                  <a:srgbClr val="A379BB">
                    <a:tint val="90000"/>
                    <a:shade val="89000"/>
                    <a:satMod val="220000"/>
                  </a:srgbClr>
                </a:gs>
                <a:gs pos="100000">
                  <a:srgbClr val="A379BB">
                    <a:tint val="12000"/>
                    <a:satMod val="255000"/>
                  </a:srgb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ea typeface="+mn-ea"/>
            <a:cs typeface="Times New Roman" pitchFamily="18" charset="0"/>
          </a:endParaRPr>
        </a:p>
        <a:p>
          <a:r>
            <a:rPr lang="uk-UA" sz="2800" b="1" cap="none" spc="0" dirty="0" smtClean="0">
              <a:ln w="1905"/>
              <a:gradFill>
                <a:gsLst>
                  <a:gs pos="0">
                    <a:srgbClr val="A379BB">
                      <a:shade val="20000"/>
                      <a:satMod val="200000"/>
                    </a:srgbClr>
                  </a:gs>
                  <a:gs pos="78000">
                    <a:srgbClr val="A379BB">
                      <a:tint val="90000"/>
                      <a:shade val="89000"/>
                      <a:satMod val="220000"/>
                    </a:srgbClr>
                  </a:gs>
                  <a:gs pos="100000">
                    <a:srgbClr val="A379BB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rPr>
            <a:t>(81,3%)</a:t>
          </a:r>
          <a:r>
            <a:rPr lang="en-US" sz="2800" b="1" cap="none" spc="0" dirty="0" smtClean="0">
              <a:ln w="1905"/>
              <a:gradFill>
                <a:gsLst>
                  <a:gs pos="0">
                    <a:srgbClr val="A379BB">
                      <a:shade val="20000"/>
                      <a:satMod val="200000"/>
                    </a:srgbClr>
                  </a:gs>
                  <a:gs pos="78000">
                    <a:srgbClr val="A379BB">
                      <a:tint val="90000"/>
                      <a:shade val="89000"/>
                      <a:satMod val="220000"/>
                    </a:srgbClr>
                  </a:gs>
                  <a:gs pos="100000">
                    <a:srgbClr val="A379BB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uk-UA" sz="2800" b="1" cap="none" spc="0" dirty="0" smtClean="0">
              <a:ln w="1905"/>
              <a:gradFill>
                <a:gsLst>
                  <a:gs pos="0">
                    <a:srgbClr val="A379BB">
                      <a:shade val="20000"/>
                      <a:satMod val="200000"/>
                    </a:srgbClr>
                  </a:gs>
                  <a:gs pos="78000">
                    <a:srgbClr val="A379BB">
                      <a:tint val="90000"/>
                      <a:shade val="89000"/>
                      <a:satMod val="220000"/>
                    </a:srgbClr>
                  </a:gs>
                  <a:gs pos="100000">
                    <a:srgbClr val="A379BB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rPr>
            <a:t>питання вирішені</a:t>
          </a:r>
        </a:p>
      </dgm:t>
    </dgm:pt>
    <dgm:pt modelId="{322E4813-16D4-4030-9F5A-07B58EA862F1}" type="sibTrans" cxnId="{EC91FD20-9B81-44F7-9637-2A2230DAC8F5}">
      <dgm:prSet/>
      <dgm:spPr/>
      <dgm:t>
        <a:bodyPr/>
        <a:lstStyle/>
        <a:p>
          <a:endParaRPr lang="ru-RU"/>
        </a:p>
      </dgm:t>
    </dgm:pt>
    <dgm:pt modelId="{EC305192-A5D4-415E-9F2D-477A78DCA87C}" type="parTrans" cxnId="{EC91FD20-9B81-44F7-9637-2A2230DAC8F5}">
      <dgm:prSet/>
      <dgm:spPr/>
      <dgm:t>
        <a:bodyPr/>
        <a:lstStyle/>
        <a:p>
          <a:endParaRPr lang="ru-RU"/>
        </a:p>
      </dgm:t>
    </dgm:pt>
    <dgm:pt modelId="{E75D120F-DBF7-450C-B3E1-B1BAA926A2D5}">
      <dgm:prSet phldrT="[Текст]" custT="1"/>
      <dgm:spPr>
        <a:xfrm rot="21337649">
          <a:off x="3836842" y="2385028"/>
          <a:ext cx="1663135" cy="1396975"/>
        </a:xfrm>
        <a:solidFill>
          <a:srgbClr val="FF5757">
            <a:alpha val="94000"/>
          </a:srgbClr>
        </a:solidFill>
        <a:ln w="57150">
          <a:solidFill>
            <a:srgbClr val="FF5757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uk-UA" sz="2800" b="1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73 (18,7%) </a:t>
          </a:r>
          <a:r>
            <a:rPr lang="uk-UA" sz="1800" b="1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питання не вирішені</a:t>
          </a:r>
        </a:p>
      </dgm:t>
    </dgm:pt>
    <dgm:pt modelId="{EB185EFF-EBBD-453B-900B-F71B06606832}" type="parTrans" cxnId="{382802A4-CB51-404F-8F1E-8900B4DA9794}">
      <dgm:prSet/>
      <dgm:spPr/>
      <dgm:t>
        <a:bodyPr/>
        <a:lstStyle/>
        <a:p>
          <a:endParaRPr lang="uk-UA"/>
        </a:p>
      </dgm:t>
    </dgm:pt>
    <dgm:pt modelId="{AB0C1ABB-3623-4568-8A3E-D82924E7182E}" type="sibTrans" cxnId="{382802A4-CB51-404F-8F1E-8900B4DA9794}">
      <dgm:prSet/>
      <dgm:spPr/>
      <dgm:t>
        <a:bodyPr/>
        <a:lstStyle/>
        <a:p>
          <a:endParaRPr lang="uk-UA"/>
        </a:p>
      </dgm:t>
    </dgm:pt>
    <dgm:pt modelId="{65EE6787-20DA-4967-9607-D350B8B26B85}" type="pres">
      <dgm:prSet presAssocID="{98671650-B7E0-490D-A182-508C7AFF99E4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A6D498-6F34-464A-BC7F-92A1918228BC}" type="pres">
      <dgm:prSet presAssocID="{98671650-B7E0-490D-A182-508C7AFF99E4}" presName="dummyMaxCanvas" presStyleCnt="0"/>
      <dgm:spPr/>
      <dgm:t>
        <a:bodyPr/>
        <a:lstStyle/>
        <a:p>
          <a:endParaRPr lang="ru-RU"/>
        </a:p>
      </dgm:t>
    </dgm:pt>
    <dgm:pt modelId="{D431AACE-C40D-45F7-87EC-A03ADE41261C}" type="pres">
      <dgm:prSet presAssocID="{98671650-B7E0-490D-A182-508C7AFF99E4}" presName="parentComposite" presStyleCnt="0"/>
      <dgm:spPr/>
      <dgm:t>
        <a:bodyPr/>
        <a:lstStyle/>
        <a:p>
          <a:endParaRPr lang="ru-RU"/>
        </a:p>
      </dgm:t>
    </dgm:pt>
    <dgm:pt modelId="{1A65D4ED-00DA-438D-9101-C64DD8F6FD1E}" type="pres">
      <dgm:prSet presAssocID="{98671650-B7E0-490D-A182-508C7AFF99E4}" presName="parent1" presStyleLbl="alignAccFollowNode1" presStyleIdx="0" presStyleCnt="4" custScaleX="91971" custScaleY="51832" custLinFactNeighborX="-10849" custLinFactNeighborY="4712">
        <dgm:presLayoutVars>
          <dgm:chMax val="4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00DCAA82-03C4-4CF5-875F-FA31DB14FFDA}" type="pres">
      <dgm:prSet presAssocID="{98671650-B7E0-490D-A182-508C7AFF99E4}" presName="parent2" presStyleLbl="alignAccFollowNode1" presStyleIdx="1" presStyleCnt="4" custAng="21337649" custScaleX="96010" custScaleY="145161" custLinFactY="100000" custLinFactNeighborX="2536" custLinFactNeighborY="157064">
        <dgm:presLayoutVars>
          <dgm:chMax val="4"/>
        </dgm:presLayoutVars>
      </dgm:prSet>
      <dgm:spPr>
        <a:solidFill>
          <a:srgbClr val="FF5757">
            <a:alpha val="94000"/>
          </a:srgbClr>
        </a:solidFill>
        <a:ln w="57150">
          <a:solidFill>
            <a:srgbClr val="FF5757"/>
          </a:solidFill>
        </a:ln>
      </dgm:spPr>
      <dgm:t>
        <a:bodyPr/>
        <a:lstStyle/>
        <a:p>
          <a:endParaRPr lang="ru-RU"/>
        </a:p>
      </dgm:t>
    </dgm:pt>
    <dgm:pt modelId="{269F87E8-A021-460A-9F15-9D5C422857B8}" type="pres">
      <dgm:prSet presAssocID="{98671650-B7E0-490D-A182-508C7AFF99E4}" presName="childrenComposite" presStyleCnt="0"/>
      <dgm:spPr/>
      <dgm:t>
        <a:bodyPr/>
        <a:lstStyle/>
        <a:p>
          <a:endParaRPr lang="ru-RU"/>
        </a:p>
      </dgm:t>
    </dgm:pt>
    <dgm:pt modelId="{95C26AC4-89E8-4D65-84BC-D4E86D2542D5}" type="pres">
      <dgm:prSet presAssocID="{98671650-B7E0-490D-A182-508C7AFF99E4}" presName="dummyMaxCanvas_ChildArea" presStyleCnt="0"/>
      <dgm:spPr/>
      <dgm:t>
        <a:bodyPr/>
        <a:lstStyle/>
        <a:p>
          <a:endParaRPr lang="ru-RU"/>
        </a:p>
      </dgm:t>
    </dgm:pt>
    <dgm:pt modelId="{5530B69E-B18B-48A2-8D7A-655D1FE755D2}" type="pres">
      <dgm:prSet presAssocID="{98671650-B7E0-490D-A182-508C7AFF99E4}" presName="fulcrum" presStyleLbl="alignAccFollowNode1" presStyleIdx="2" presStyleCnt="4"/>
      <dgm:spPr>
        <a:xfrm>
          <a:off x="3069600" y="4218487"/>
          <a:ext cx="721771" cy="721771"/>
        </a:xfrm>
        <a:prstGeom prst="triangle">
          <a:avLst/>
        </a:prstGeom>
        <a:solidFill>
          <a:schemeClr val="tx1">
            <a:lumMod val="75000"/>
            <a:alpha val="65000"/>
          </a:schemeClr>
        </a:solidFill>
        <a:ln>
          <a:solidFill>
            <a:schemeClr val="bg1"/>
          </a:solidFill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DDBF2AEA-DD46-4395-A386-235962506325}" type="pres">
      <dgm:prSet presAssocID="{98671650-B7E0-490D-A182-508C7AFF99E4}" presName="balance_10" presStyleLbl="alignAccFollowNode1" presStyleIdx="3" presStyleCnt="4">
        <dgm:presLayoutVars>
          <dgm:bulletEnabled val="1"/>
        </dgm:presLayoutVars>
      </dgm:prSet>
      <dgm:spPr>
        <a:xfrm rot="21360000">
          <a:off x="1264509" y="3909200"/>
          <a:ext cx="4331954" cy="302919"/>
        </a:xfrm>
        <a:prstGeom prst="rect">
          <a:avLst/>
        </a:prstGeom>
        <a:solidFill>
          <a:srgbClr val="0070C0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endParaRPr lang="ru-RU"/>
        </a:p>
      </dgm:t>
    </dgm:pt>
    <dgm:pt modelId="{4F07F68B-D094-4B55-B472-E63C32AA384D}" type="pres">
      <dgm:prSet presAssocID="{98671650-B7E0-490D-A182-508C7AFF99E4}" presName="left_10_1" presStyleLbl="node1" presStyleIdx="0" presStyleCnt="1" custScaleX="11822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uk-UA"/>
        </a:p>
      </dgm:t>
    </dgm:pt>
  </dgm:ptLst>
  <dgm:cxnLst>
    <dgm:cxn modelId="{EC91FD20-9B81-44F7-9637-2A2230DAC8F5}" srcId="{8630C1D7-1261-4360-B75E-B6A67266FEA4}" destId="{D774E527-1608-43A1-8229-ED56985501DA}" srcOrd="0" destOrd="0" parTransId="{EC305192-A5D4-415E-9F2D-477A78DCA87C}" sibTransId="{322E4813-16D4-4030-9F5A-07B58EA862F1}"/>
    <dgm:cxn modelId="{75004322-603A-443C-B965-B7F288C72E1F}" type="presOf" srcId="{D774E527-1608-43A1-8229-ED56985501DA}" destId="{4F07F68B-D094-4B55-B472-E63C32AA384D}" srcOrd="0" destOrd="0" presId="urn:microsoft.com/office/officeart/2005/8/layout/balance1"/>
    <dgm:cxn modelId="{A0316CD6-BE52-406B-886D-C7924F52EF12}" type="presOf" srcId="{98671650-B7E0-490D-A182-508C7AFF99E4}" destId="{65EE6787-20DA-4967-9607-D350B8B26B85}" srcOrd="0" destOrd="0" presId="urn:microsoft.com/office/officeart/2005/8/layout/balance1"/>
    <dgm:cxn modelId="{975D05C8-E6FF-40BA-9C2D-8D78BC57F26A}" type="presOf" srcId="{8630C1D7-1261-4360-B75E-B6A67266FEA4}" destId="{1A65D4ED-00DA-438D-9101-C64DD8F6FD1E}" srcOrd="0" destOrd="0" presId="urn:microsoft.com/office/officeart/2005/8/layout/balance1"/>
    <dgm:cxn modelId="{382802A4-CB51-404F-8F1E-8900B4DA9794}" srcId="{98671650-B7E0-490D-A182-508C7AFF99E4}" destId="{E75D120F-DBF7-450C-B3E1-B1BAA926A2D5}" srcOrd="1" destOrd="0" parTransId="{EB185EFF-EBBD-453B-900B-F71B06606832}" sibTransId="{AB0C1ABB-3623-4568-8A3E-D82924E7182E}"/>
    <dgm:cxn modelId="{5BAF3A55-4FEF-4D67-B877-3B0EFEF6C0B2}" srcId="{98671650-B7E0-490D-A182-508C7AFF99E4}" destId="{8630C1D7-1261-4360-B75E-B6A67266FEA4}" srcOrd="0" destOrd="0" parTransId="{44C297A5-717C-497A-BAE6-A60627EA0C8F}" sibTransId="{7D7FC8AB-2CD6-4B2E-B8DD-E831EBB37ABB}"/>
    <dgm:cxn modelId="{5BD16C10-8231-4AC9-91BC-41AEB771C2E5}" type="presOf" srcId="{E75D120F-DBF7-450C-B3E1-B1BAA926A2D5}" destId="{00DCAA82-03C4-4CF5-875F-FA31DB14FFDA}" srcOrd="0" destOrd="0" presId="urn:microsoft.com/office/officeart/2005/8/layout/balance1"/>
    <dgm:cxn modelId="{3B091AFA-D917-4CCB-8C52-04636A63EECC}" type="presParOf" srcId="{65EE6787-20DA-4967-9607-D350B8B26B85}" destId="{15A6D498-6F34-464A-BC7F-92A1918228BC}" srcOrd="0" destOrd="0" presId="urn:microsoft.com/office/officeart/2005/8/layout/balance1"/>
    <dgm:cxn modelId="{6D1BEC85-09C9-4071-9665-FAD6DBA044FE}" type="presParOf" srcId="{65EE6787-20DA-4967-9607-D350B8B26B85}" destId="{D431AACE-C40D-45F7-87EC-A03ADE41261C}" srcOrd="1" destOrd="0" presId="urn:microsoft.com/office/officeart/2005/8/layout/balance1"/>
    <dgm:cxn modelId="{477686AE-C212-4F3D-9528-8E767DC4BA83}" type="presParOf" srcId="{D431AACE-C40D-45F7-87EC-A03ADE41261C}" destId="{1A65D4ED-00DA-438D-9101-C64DD8F6FD1E}" srcOrd="0" destOrd="0" presId="urn:microsoft.com/office/officeart/2005/8/layout/balance1"/>
    <dgm:cxn modelId="{4F4AC68F-2FD3-4AB6-B136-C3DD961345B4}" type="presParOf" srcId="{D431AACE-C40D-45F7-87EC-A03ADE41261C}" destId="{00DCAA82-03C4-4CF5-875F-FA31DB14FFDA}" srcOrd="1" destOrd="0" presId="urn:microsoft.com/office/officeart/2005/8/layout/balance1"/>
    <dgm:cxn modelId="{1E264C43-07B5-4B3E-AF53-B02D95194E70}" type="presParOf" srcId="{65EE6787-20DA-4967-9607-D350B8B26B85}" destId="{269F87E8-A021-460A-9F15-9D5C422857B8}" srcOrd="2" destOrd="0" presId="urn:microsoft.com/office/officeart/2005/8/layout/balance1"/>
    <dgm:cxn modelId="{1AD23640-F30C-435A-AE29-BFEB4466F7F5}" type="presParOf" srcId="{269F87E8-A021-460A-9F15-9D5C422857B8}" destId="{95C26AC4-89E8-4D65-84BC-D4E86D2542D5}" srcOrd="0" destOrd="0" presId="urn:microsoft.com/office/officeart/2005/8/layout/balance1"/>
    <dgm:cxn modelId="{D779A5A3-D642-4441-ADD1-D4D2DFEADE90}" type="presParOf" srcId="{269F87E8-A021-460A-9F15-9D5C422857B8}" destId="{5530B69E-B18B-48A2-8D7A-655D1FE755D2}" srcOrd="1" destOrd="0" presId="urn:microsoft.com/office/officeart/2005/8/layout/balance1"/>
    <dgm:cxn modelId="{4ED00853-880E-41BA-AACA-1F7409266876}" type="presParOf" srcId="{269F87E8-A021-460A-9F15-9D5C422857B8}" destId="{DDBF2AEA-DD46-4395-A386-235962506325}" srcOrd="2" destOrd="0" presId="urn:microsoft.com/office/officeart/2005/8/layout/balance1"/>
    <dgm:cxn modelId="{8C68D9B9-7DBF-4B80-9613-FCA82DBD83E0}" type="presParOf" srcId="{269F87E8-A021-460A-9F15-9D5C422857B8}" destId="{4F07F68B-D094-4B55-B472-E63C32AA384D}" srcOrd="3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5D4ED-00DA-438D-9101-C64DD8F6FD1E}">
      <dsp:nvSpPr>
        <dsp:cNvPr id="0" name=""/>
        <dsp:cNvSpPr/>
      </dsp:nvSpPr>
      <dsp:spPr>
        <a:xfrm>
          <a:off x="1137819" y="405568"/>
          <a:ext cx="1593170" cy="498811"/>
        </a:xfrm>
        <a:prstGeom prst="roundRect">
          <a:avLst>
            <a:gd name="adj" fmla="val 10000"/>
          </a:avLst>
        </a:prstGeom>
        <a:solidFill>
          <a:srgbClr val="93FF93">
            <a:alpha val="89804"/>
          </a:srgbClr>
        </a:solidFill>
        <a:ln w="57150">
          <a:solidFill>
            <a:srgbClr val="93FF93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cap="none" spc="0" dirty="0" smtClean="0">
              <a:ln w="1905"/>
              <a:gradFill>
                <a:gsLst>
                  <a:gs pos="0">
                    <a:srgbClr val="A379BB">
                      <a:shade val="20000"/>
                      <a:satMod val="200000"/>
                    </a:srgbClr>
                  </a:gs>
                  <a:gs pos="78000">
                    <a:srgbClr val="A379BB">
                      <a:tint val="90000"/>
                      <a:shade val="89000"/>
                      <a:satMod val="220000"/>
                    </a:srgbClr>
                  </a:gs>
                  <a:gs pos="100000">
                    <a:srgbClr val="A379BB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ea typeface="+mn-ea"/>
              <a:cs typeface="+mn-cs"/>
            </a:rPr>
            <a:t>+</a:t>
          </a:r>
          <a:endParaRPr lang="ru-RU" sz="2200" b="1" kern="1200" cap="none" spc="0" dirty="0">
            <a:ln w="1905"/>
            <a:gradFill>
              <a:gsLst>
                <a:gs pos="0">
                  <a:srgbClr val="A379BB">
                    <a:shade val="20000"/>
                    <a:satMod val="200000"/>
                  </a:srgbClr>
                </a:gs>
                <a:gs pos="78000">
                  <a:srgbClr val="A379BB">
                    <a:tint val="90000"/>
                    <a:shade val="89000"/>
                    <a:satMod val="220000"/>
                  </a:srgbClr>
                </a:gs>
                <a:gs pos="100000">
                  <a:srgbClr val="A379BB">
                    <a:tint val="12000"/>
                    <a:satMod val="255000"/>
                  </a:srgb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Arial"/>
            <a:ea typeface="+mn-ea"/>
            <a:cs typeface="+mn-cs"/>
          </a:endParaRPr>
        </a:p>
      </dsp:txBody>
      <dsp:txXfrm>
        <a:off x="1152429" y="420178"/>
        <a:ext cx="1563950" cy="469591"/>
      </dsp:txXfrm>
    </dsp:sp>
    <dsp:sp modelId="{00DCAA82-03C4-4CF5-875F-FA31DB14FFDA}">
      <dsp:nvSpPr>
        <dsp:cNvPr id="0" name=""/>
        <dsp:cNvSpPr/>
      </dsp:nvSpPr>
      <dsp:spPr>
        <a:xfrm rot="21337649">
          <a:off x="3836842" y="2385028"/>
          <a:ext cx="1663135" cy="1396975"/>
        </a:xfrm>
        <a:prstGeom prst="roundRect">
          <a:avLst>
            <a:gd name="adj" fmla="val 10000"/>
          </a:avLst>
        </a:prstGeom>
        <a:solidFill>
          <a:srgbClr val="FF5757">
            <a:alpha val="94000"/>
          </a:srgbClr>
        </a:solidFill>
        <a:ln w="57150">
          <a:solidFill>
            <a:srgbClr val="FF5757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73 (18,7%) </a:t>
          </a:r>
          <a:r>
            <a:rPr lang="uk-UA" sz="1800" b="1" kern="1200" dirty="0" smtClean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rPr>
            <a:t>питання не вирішені</a:t>
          </a:r>
        </a:p>
      </dsp:txBody>
      <dsp:txXfrm>
        <a:off x="3877758" y="2425944"/>
        <a:ext cx="1581303" cy="1315143"/>
      </dsp:txXfrm>
    </dsp:sp>
    <dsp:sp modelId="{5530B69E-B18B-48A2-8D7A-655D1FE755D2}">
      <dsp:nvSpPr>
        <dsp:cNvPr id="0" name=""/>
        <dsp:cNvSpPr/>
      </dsp:nvSpPr>
      <dsp:spPr>
        <a:xfrm>
          <a:off x="3069600" y="4218487"/>
          <a:ext cx="721771" cy="721771"/>
        </a:xfrm>
        <a:prstGeom prst="triangle">
          <a:avLst/>
        </a:prstGeom>
        <a:solidFill>
          <a:schemeClr val="tx1">
            <a:lumMod val="75000"/>
            <a:alpha val="65000"/>
          </a:schemeClr>
        </a:solidFill>
        <a:ln>
          <a:solidFill>
            <a:schemeClr val="bg1"/>
          </a:solidFill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BF2AEA-DD46-4395-A386-235962506325}">
      <dsp:nvSpPr>
        <dsp:cNvPr id="0" name=""/>
        <dsp:cNvSpPr/>
      </dsp:nvSpPr>
      <dsp:spPr>
        <a:xfrm rot="21360000">
          <a:off x="1264509" y="3909200"/>
          <a:ext cx="4331954" cy="302919"/>
        </a:xfrm>
        <a:prstGeom prst="rect">
          <a:avLst/>
        </a:prstGeom>
        <a:solidFill>
          <a:srgbClr val="0070C0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07F68B-D094-4B55-B472-E63C32AA384D}">
      <dsp:nvSpPr>
        <dsp:cNvPr id="0" name=""/>
        <dsp:cNvSpPr/>
      </dsp:nvSpPr>
      <dsp:spPr>
        <a:xfrm rot="21360000">
          <a:off x="1031930" y="1391996"/>
          <a:ext cx="2102496" cy="2554174"/>
        </a:xfrm>
        <a:prstGeom prst="roundRect">
          <a:avLst/>
        </a:prstGeom>
        <a:solidFill>
          <a:srgbClr val="93FF93"/>
        </a:solidFill>
        <a:ln w="57150">
          <a:solidFill>
            <a:srgbClr val="93FF93"/>
          </a:solidFill>
        </a:ln>
        <a:effectLst>
          <a:glow rad="63500">
            <a:srgbClr val="0070C0">
              <a:hueOff val="0"/>
              <a:satOff val="0"/>
              <a:lumOff val="0"/>
              <a:alphaOff val="0"/>
              <a:alpha val="45000"/>
              <a:satMod val="120000"/>
            </a:srgb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cap="none" spc="0" dirty="0" smtClean="0">
              <a:ln w="1905"/>
              <a:gradFill>
                <a:gsLst>
                  <a:gs pos="0">
                    <a:srgbClr val="A379BB">
                      <a:shade val="20000"/>
                      <a:satMod val="200000"/>
                    </a:srgbClr>
                  </a:gs>
                  <a:gs pos="78000">
                    <a:srgbClr val="A379BB">
                      <a:tint val="90000"/>
                      <a:shade val="89000"/>
                      <a:satMod val="220000"/>
                    </a:srgbClr>
                  </a:gs>
                  <a:gs pos="100000">
                    <a:srgbClr val="A379BB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rPr>
            <a:t>317</a:t>
          </a:r>
          <a:endParaRPr lang="ru-RU" sz="2800" b="1" kern="1200" cap="none" spc="0" dirty="0" smtClean="0">
            <a:ln w="1905"/>
            <a:gradFill>
              <a:gsLst>
                <a:gs pos="0">
                  <a:srgbClr val="A379BB">
                    <a:shade val="20000"/>
                    <a:satMod val="200000"/>
                  </a:srgbClr>
                </a:gs>
                <a:gs pos="78000">
                  <a:srgbClr val="A379BB">
                    <a:tint val="90000"/>
                    <a:shade val="89000"/>
                    <a:satMod val="220000"/>
                  </a:srgbClr>
                </a:gs>
                <a:gs pos="100000">
                  <a:srgbClr val="A379BB">
                    <a:tint val="12000"/>
                    <a:satMod val="255000"/>
                  </a:srgb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ea typeface="+mn-ea"/>
            <a:cs typeface="Times New Roman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cap="none" spc="0" dirty="0" smtClean="0">
              <a:ln w="1905"/>
              <a:gradFill>
                <a:gsLst>
                  <a:gs pos="0">
                    <a:srgbClr val="A379BB">
                      <a:shade val="20000"/>
                      <a:satMod val="200000"/>
                    </a:srgbClr>
                  </a:gs>
                  <a:gs pos="78000">
                    <a:srgbClr val="A379BB">
                      <a:tint val="90000"/>
                      <a:shade val="89000"/>
                      <a:satMod val="220000"/>
                    </a:srgbClr>
                  </a:gs>
                  <a:gs pos="100000">
                    <a:srgbClr val="A379BB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rPr>
            <a:t>(81,3%)</a:t>
          </a:r>
          <a:r>
            <a:rPr lang="en-US" sz="2800" b="1" kern="1200" cap="none" spc="0" dirty="0" smtClean="0">
              <a:ln w="1905"/>
              <a:gradFill>
                <a:gsLst>
                  <a:gs pos="0">
                    <a:srgbClr val="A379BB">
                      <a:shade val="20000"/>
                      <a:satMod val="200000"/>
                    </a:srgbClr>
                  </a:gs>
                  <a:gs pos="78000">
                    <a:srgbClr val="A379BB">
                      <a:tint val="90000"/>
                      <a:shade val="89000"/>
                      <a:satMod val="220000"/>
                    </a:srgbClr>
                  </a:gs>
                  <a:gs pos="100000">
                    <a:srgbClr val="A379BB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uk-UA" sz="2800" b="1" kern="1200" cap="none" spc="0" dirty="0" smtClean="0">
              <a:ln w="1905"/>
              <a:gradFill>
                <a:gsLst>
                  <a:gs pos="0">
                    <a:srgbClr val="A379BB">
                      <a:shade val="20000"/>
                      <a:satMod val="200000"/>
                    </a:srgbClr>
                  </a:gs>
                  <a:gs pos="78000">
                    <a:srgbClr val="A379BB">
                      <a:tint val="90000"/>
                      <a:shade val="89000"/>
                      <a:satMod val="220000"/>
                    </a:srgbClr>
                  </a:gs>
                  <a:gs pos="100000">
                    <a:srgbClr val="A379BB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rPr>
            <a:t>питання вирішені</a:t>
          </a:r>
        </a:p>
      </dsp:txBody>
      <dsp:txXfrm>
        <a:off x="1134565" y="1494631"/>
        <a:ext cx="1897226" cy="2348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0.54555</cdr:x>
      <cdr:y>0.09143</cdr:y>
    </cdr:from>
    <cdr:to>
      <cdr:x>0.9408</cdr:x>
      <cdr:y>0.34384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48914" y="484676"/>
          <a:ext cx="3513029" cy="13380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l" rtl="0">
            <a:defRPr lang="uk-UA" sz="1050" b="1" i="0" u="none" strike="noStrike" kern="1200" baseline="0">
              <a:solidFill>
                <a:srgbClr val="2C5800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uk-UA" sz="1400" b="1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l" rtl="0">
            <a:defRPr lang="uk-UA" sz="1050" b="1" i="0" u="none" strike="noStrike" kern="1200" baseline="0">
              <a:solidFill>
                <a:srgbClr val="2C5800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 sz="1400" b="1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347" cy="493792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4" y="1"/>
            <a:ext cx="2946347" cy="493792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220949D9-DAEF-4EFE-BA8D-3585222D07A6}" type="datetimeFigureOut">
              <a:rPr lang="ru-RU" smtClean="0"/>
              <a:pPr/>
              <a:t>09.07.2020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691023"/>
            <a:ext cx="5439410" cy="4444128"/>
          </a:xfrm>
          <a:prstGeom prst="rect">
            <a:avLst/>
          </a:prstGeom>
        </p:spPr>
        <p:txBody>
          <a:bodyPr vert="horz" lIns="91449" tIns="45725" rIns="91449" bIns="4572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80333"/>
            <a:ext cx="2946347" cy="493792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4" y="9380333"/>
            <a:ext cx="2946347" cy="493792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1F0E79D0-B346-4487-BB2B-D80DCC622B6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9977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E79D0-B346-4487-BB2B-D80DCC622B6D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620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E79D0-B346-4487-BB2B-D80DCC622B6D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167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CF4C-5E88-4D45-9C11-7CB14676BA0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Слайд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47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31F5-DBF9-4578-A2FB-B1410C2EC16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Слайд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5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C09C-18CE-4845-989B-EC28308F279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Слайд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670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7AD9B-C2F4-49D0-99E4-E1B82CC39000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944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6007AB-97E4-451A-B8CD-C2EF2111DAB8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045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7B44F9-C4FC-427C-BE97-86A0A31D7D3A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817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1E4B33-ACFB-4A38-A4AB-952E077BE3E7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450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0381E-B3C9-4BF3-AF51-8E784BD4F791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475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E2B41-22C9-4C90-B0DB-7BBB7D2F4D29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5187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7CCE1-97FD-47B5-8996-29F6174D35FF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3177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D0D88-E636-4C2E-A9B3-19786A1A5B27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77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116A-EAD1-4271-9A97-7DBBFA2211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Слайд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0119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53EB0-C5D4-4A73-84EA-D1B4F09C0335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132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CD87F-8BC8-4500-8D3B-474148177684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098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05FD5-F2F0-4655-AF0D-D172604D1952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9730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238054-8C6E-4A9D-9D62-70697E198673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7445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7AD9B-C2F4-49D0-99E4-E1B82CC39000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1620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6007AB-97E4-451A-B8CD-C2EF2111DAB8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1478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7B44F9-C4FC-427C-BE97-86A0A31D7D3A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1649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1E4B33-ACFB-4A38-A4AB-952E077BE3E7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0568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0381E-B3C9-4BF3-AF51-8E784BD4F791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4014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E2B41-22C9-4C90-B0DB-7BBB7D2F4D29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18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7480-8DCF-48FE-95DB-245BA2BBAD8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Слайд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2948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7CCE1-97FD-47B5-8996-29F6174D35FF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5757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D0D88-E636-4C2E-A9B3-19786A1A5B27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3439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53EB0-C5D4-4A73-84EA-D1B4F09C0335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0515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CD87F-8BC8-4500-8D3B-474148177684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847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05FD5-F2F0-4655-AF0D-D172604D1952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6228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238054-8C6E-4A9D-9D62-70697E198673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4933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7AD9B-C2F4-49D0-99E4-E1B82CC39000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9522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6007AB-97E4-451A-B8CD-C2EF2111DAB8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3246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7B44F9-C4FC-427C-BE97-86A0A31D7D3A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6994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1E4B33-ACFB-4A38-A4AB-952E077BE3E7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17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0AA8-2306-4307-BFAE-4387FAA4B3E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Слайд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6224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0381E-B3C9-4BF3-AF51-8E784BD4F791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766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E2B41-22C9-4C90-B0DB-7BBB7D2F4D29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0075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7CCE1-97FD-47B5-8996-29F6174D35FF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1662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D0D88-E636-4C2E-A9B3-19786A1A5B27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783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53EB0-C5D4-4A73-84EA-D1B4F09C0335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6946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CD87F-8BC8-4500-8D3B-474148177684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05034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05FD5-F2F0-4655-AF0D-D172604D1952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8789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238054-8C6E-4A9D-9D62-70697E198673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07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14F2-3604-45B5-8C5E-67ECBB2402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Слайд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88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0EF8-AA4F-4921-9410-184A7416194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Слайд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220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9BAB-D542-4491-8168-3E107967AD9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Слайд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7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9B59-844A-4914-AA33-5E385306D03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Слайд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02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082B-7446-4FAE-B1A1-F4DE0E5CC24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09.07.2020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Слайд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90643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00FF"/>
            </a:gs>
            <a:gs pos="0">
              <a:srgbClr val="4F81BD">
                <a:tint val="23500"/>
                <a:satMod val="160000"/>
                <a:alpha val="49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663C2B7-A087-4B38-8E20-F3AF206C94E7}" type="datetime1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09.07.2020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Слайд</a:t>
            </a: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58677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fld id="{E863FEBD-C487-453E-A638-65FF1562F1DF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431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fld id="{E863FEBD-C487-453E-A638-65FF1562F1DF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42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r>
              <a:rPr lang="uk-UA" dirty="0" smtClean="0">
                <a:solidFill>
                  <a:srgbClr val="D467A8"/>
                </a:solidFill>
              </a:rPr>
              <a:t>Слайд</a:t>
            </a:r>
            <a:endParaRPr lang="en-US" dirty="0">
              <a:solidFill>
                <a:srgbClr val="D467A8"/>
              </a:solidFill>
            </a:endParaRP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fld id="{E863FEBD-C487-453E-A638-65FF1562F1DF}" type="slidenum">
              <a:rPr lang="en-US" smtClean="0">
                <a:solidFill>
                  <a:srgbClr val="D467A8"/>
                </a:solidFill>
              </a:rPr>
              <a:pPr/>
              <a:t>‹#›</a:t>
            </a:fld>
            <a:endParaRPr lang="en-US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47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0" y="0"/>
            <a:ext cx="9958388" cy="6942138"/>
            <a:chOff x="0" y="0"/>
            <a:chExt cx="9957257" cy="694212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549" cy="6857991"/>
            </a:xfrm>
            <a:prstGeom prst="rect">
              <a:avLst/>
            </a:prstGeom>
            <a:solidFill>
              <a:srgbClr val="015B9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 spc="5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Равнобедренный треугольник 5"/>
            <p:cNvSpPr/>
            <p:nvPr/>
          </p:nvSpPr>
          <p:spPr>
            <a:xfrm rot="8100000">
              <a:off x="7077859" y="5502268"/>
              <a:ext cx="2879398" cy="1439861"/>
            </a:xfrm>
            <a:prstGeom prst="triangle">
              <a:avLst/>
            </a:prstGeom>
            <a:solidFill>
              <a:srgbClr val="015B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prstClr val="white"/>
                </a:solidFill>
              </a:endParaRPr>
            </a:p>
          </p:txBody>
        </p:sp>
      </p:grpSp>
      <p:pic>
        <p:nvPicPr>
          <p:cNvPr id="10" name="Picture 6" descr="http://www.auto-store.kiev.ua/image/data/glossy-3d-blue-phone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761" y="4143380"/>
            <a:ext cx="2160239" cy="2153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9554" y="3140968"/>
            <a:ext cx="7859216" cy="1143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 prstMaterial="softEdge">
            <a:bevelT/>
          </a:sp3d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uk-UA" sz="3200" b="1" spc="50" dirty="0">
                <a:latin typeface="Times New Roman" pitchFamily="18" charset="0"/>
                <a:cs typeface="Times New Roman" pitchFamily="18" charset="0"/>
              </a:rPr>
              <a:t>Статистичні дані </a:t>
            </a:r>
            <a:r>
              <a:rPr lang="en-US" sz="3200" b="1" spc="5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spc="5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spc="50" dirty="0" smtClean="0">
                <a:latin typeface="Times New Roman" pitchFamily="18" charset="0"/>
                <a:cs typeface="Times New Roman" pitchFamily="18" charset="0"/>
              </a:rPr>
              <a:t>щодо </a:t>
            </a:r>
            <a:r>
              <a:rPr lang="uk-UA" sz="3200" b="1" spc="50" dirty="0">
                <a:latin typeface="Times New Roman" pitchFamily="18" charset="0"/>
                <a:cs typeface="Times New Roman" pitchFamily="18" charset="0"/>
              </a:rPr>
              <a:t>роботи </a:t>
            </a:r>
            <a:r>
              <a:rPr lang="ru-RU" sz="3200" b="1" spc="50" dirty="0">
                <a:latin typeface="Times New Roman" pitchFamily="18" charset="0"/>
                <a:cs typeface="Times New Roman" pitchFamily="18" charset="0"/>
              </a:rPr>
              <a:t>сервісу «Пульс» </a:t>
            </a:r>
            <a:r>
              <a:rPr lang="en-US" sz="3200" b="1" spc="5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spc="5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pc="5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200" b="1" spc="50" dirty="0" err="1" smtClean="0">
                <a:latin typeface="Times New Roman" pitchFamily="18" charset="0"/>
                <a:cs typeface="Times New Roman" pitchFamily="18" charset="0"/>
              </a:rPr>
              <a:t>червні</a:t>
            </a:r>
            <a:r>
              <a:rPr lang="ru-RU" sz="3200" b="1" spc="50" dirty="0" smtClean="0">
                <a:latin typeface="Times New Roman" pitchFamily="18" charset="0"/>
                <a:cs typeface="Times New Roman" pitchFamily="18" charset="0"/>
              </a:rPr>
              <a:t> 2020 </a:t>
            </a:r>
            <a:r>
              <a:rPr lang="ru-RU" sz="3200" b="1" spc="50" dirty="0">
                <a:latin typeface="Times New Roman" pitchFamily="18" charset="0"/>
                <a:cs typeface="Times New Roman" pitchFamily="18" charset="0"/>
              </a:rPr>
              <a:t>року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35087"/>
            <a:ext cx="9145588" cy="57606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053" name="Заголовок 9"/>
          <p:cNvSpPr txBox="1">
            <a:spLocks/>
          </p:cNvSpPr>
          <p:nvPr/>
        </p:nvSpPr>
        <p:spPr bwMode="auto">
          <a:xfrm>
            <a:off x="0" y="407194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75000"/>
              </a:prstClr>
            </a:outerShdw>
          </a:effectLst>
        </p:spPr>
        <p:txBody>
          <a:bodyPr anchor="ctr"/>
          <a:lstStyle/>
          <a:p>
            <a:pPr algn="ctr"/>
            <a:r>
              <a:rPr lang="uk-UA" sz="2000" b="1" dirty="0" smtClean="0">
                <a:solidFill>
                  <a:srgbClr val="0F6FC6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ІНФОРМАЦІЙНО-ДОВІДКОВИЙ ДЕПАРТАМЕНТ ДПС</a:t>
            </a:r>
            <a:endParaRPr lang="ru-RU" sz="2000" b="1" dirty="0">
              <a:solidFill>
                <a:srgbClr val="0F6FC6">
                  <a:lumMod val="20000"/>
                  <a:lumOff val="8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769443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200"/>
            <a:ext cx="9167564" cy="8572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42976" y="0"/>
            <a:ext cx="7572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200" b="1" i="0" u="none" strike="noStrike" kern="1200" baseline="0">
                <a:solidFill>
                  <a:sysClr val="windowText" lastClr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uk-UA" sz="2000" b="1" dirty="0" smtClean="0">
                <a:solidFill>
                  <a:sysClr val="windowText" lastClr="000000"/>
                </a:solidFill>
                <a:latin typeface="Times New Roman"/>
                <a:ea typeface="Times New Roman"/>
                <a:cs typeface="Times New Roman"/>
              </a:rPr>
              <a:t>Загальна кількість  звернень  щодо  дій  та </a:t>
            </a:r>
            <a:br>
              <a:rPr lang="uk-UA" sz="2000" b="1" dirty="0" smtClean="0">
                <a:solidFill>
                  <a:sysClr val="windowText" lastClr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uk-UA" sz="2000" b="1" dirty="0" smtClean="0">
                <a:solidFill>
                  <a:sysClr val="windowText" lastClr="000000"/>
                </a:solidFill>
                <a:latin typeface="Times New Roman"/>
                <a:ea typeface="Times New Roman"/>
                <a:cs typeface="Times New Roman"/>
              </a:rPr>
              <a:t>бездіяльності  працівників Д</a:t>
            </a:r>
            <a:r>
              <a:rPr lang="ru-RU" sz="2000" b="1" dirty="0">
                <a:solidFill>
                  <a:sysClr val="windowText" lastClr="000000"/>
                </a:solidFill>
                <a:latin typeface="Times New Roman"/>
                <a:ea typeface="Times New Roman"/>
                <a:cs typeface="Times New Roman"/>
              </a:rPr>
              <a:t>П</a:t>
            </a:r>
            <a:r>
              <a:rPr lang="uk-UA" sz="2000" b="1" dirty="0" smtClean="0">
                <a:solidFill>
                  <a:sysClr val="windowText" lastClr="000000"/>
                </a:solidFill>
                <a:latin typeface="Times New Roman"/>
                <a:ea typeface="Times New Roman"/>
                <a:cs typeface="Times New Roman"/>
              </a:rPr>
              <a:t>С у червні 2020 року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35467" y="1844824"/>
            <a:ext cx="3496630" cy="1080120"/>
          </a:xfrm>
          <a:prstGeom prst="roundRect">
            <a:avLst/>
          </a:prstGeom>
          <a:solidFill>
            <a:srgbClr val="C72D13"/>
          </a:solidFill>
          <a:effectLst>
            <a:outerShdw blurRad="190500" dist="38100" dir="5400000" sx="104000" sy="104000" algn="t" rotWithShape="0">
              <a:prstClr val="black">
                <a:alpha val="36000"/>
              </a:prstClr>
            </a:outerShdw>
            <a:reflection blurRad="6350"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Всього 403</a:t>
            </a:r>
          </a:p>
          <a:p>
            <a:pPr algn="ctr"/>
            <a:r>
              <a:rPr lang="uk-UA" sz="2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(у т.ч. аноніми – 13)</a:t>
            </a:r>
            <a:endParaRPr lang="uk-UA" sz="2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67744" y="4581128"/>
            <a:ext cx="1728192" cy="1426320"/>
          </a:xfrm>
          <a:prstGeom prst="roundRect">
            <a:avLst/>
          </a:prstGeom>
          <a:solidFill>
            <a:srgbClr val="009E0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Завершено</a:t>
            </a:r>
          </a:p>
          <a:p>
            <a:pPr algn="ctr"/>
            <a:r>
              <a:rPr lang="uk-UA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розгляд – </a:t>
            </a:r>
          </a:p>
          <a:p>
            <a:pPr algn="ctr"/>
            <a:r>
              <a:rPr lang="uk-UA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390</a:t>
            </a:r>
          </a:p>
          <a:p>
            <a:pPr algn="ctr"/>
            <a:r>
              <a:rPr lang="uk-UA" sz="12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(у т.ч. аноніми – 9</a:t>
            </a:r>
            <a:r>
              <a:rPr lang="uk-UA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uk-UA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64088" y="4620811"/>
            <a:ext cx="1656184" cy="1386637"/>
          </a:xfrm>
          <a:prstGeom prst="roundRect">
            <a:avLst/>
          </a:prstGeom>
          <a:solidFill>
            <a:srgbClr val="C9612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Знаходиться на розгляді – </a:t>
            </a:r>
            <a:r>
              <a:rPr lang="uk-UA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68</a:t>
            </a:r>
          </a:p>
          <a:p>
            <a:pPr algn="ctr"/>
            <a:r>
              <a:rPr lang="uk-UA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 т.ч. аноніми </a:t>
            </a:r>
            <a:r>
              <a:rPr lang="uk-UA" sz="12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– 5)</a:t>
            </a:r>
            <a:endParaRPr lang="uk-UA" sz="12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>
            <a:stCxn id="5" idx="2"/>
            <a:endCxn id="9" idx="0"/>
          </p:cNvCxnSpPr>
          <p:nvPr/>
        </p:nvCxnSpPr>
        <p:spPr>
          <a:xfrm flipH="1">
            <a:off x="3131840" y="2924944"/>
            <a:ext cx="1451942" cy="165618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5" idx="2"/>
            <a:endCxn id="10" idx="0"/>
          </p:cNvCxnSpPr>
          <p:nvPr/>
        </p:nvCxnSpPr>
        <p:spPr>
          <a:xfrm>
            <a:off x="4583782" y="2924944"/>
            <a:ext cx="1608398" cy="169586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9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00FF"/>
            </a:gs>
            <a:gs pos="0">
              <a:srgbClr val="4F81BD">
                <a:tint val="23500"/>
                <a:satMod val="160000"/>
                <a:alpha val="4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ижний колонтитул 2"/>
          <p:cNvSpPr txBox="1">
            <a:spLocks/>
          </p:cNvSpPr>
          <p:nvPr/>
        </p:nvSpPr>
        <p:spPr bwMode="auto">
          <a:xfrm>
            <a:off x="8316416" y="0"/>
            <a:ext cx="834811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 sz="1200" b="1" dirty="0">
              <a:solidFill>
                <a:srgbClr val="10CF9B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177163963"/>
              </p:ext>
            </p:extLst>
          </p:nvPr>
        </p:nvGraphicFramePr>
        <p:xfrm>
          <a:off x="1142671" y="1379538"/>
          <a:ext cx="67818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74" y="1196752"/>
            <a:ext cx="1518430" cy="1293242"/>
          </a:xfrm>
          <a:prstGeom prst="roundRect">
            <a:avLst>
              <a:gd name="adj" fmla="val 8594"/>
            </a:avLst>
          </a:prstGeom>
          <a:solidFill>
            <a:srgbClr val="D467A8"/>
          </a:solidFill>
          <a:ln w="19050" cap="flat" cmpd="sng" algn="ctr">
            <a:solidFill>
              <a:srgbClr val="93FF93"/>
            </a:solidFill>
            <a:prstDash val="soli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22392" y="1196752"/>
            <a:ext cx="1518429" cy="1152128"/>
          </a:xfrm>
          <a:prstGeom prst="roundRect">
            <a:avLst>
              <a:gd name="adj" fmla="val 8594"/>
            </a:avLst>
          </a:prstGeom>
          <a:solidFill>
            <a:srgbClr val="D467A8"/>
          </a:solidFill>
          <a:ln w="19050" cap="flat" cmpd="sng" algn="ctr">
            <a:solidFill>
              <a:srgbClr val="FF5757"/>
            </a:solidFill>
            <a:prstDash val="soli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Скругленный прямоугольник 11"/>
          <p:cNvSpPr/>
          <p:nvPr/>
        </p:nvSpPr>
        <p:spPr>
          <a:xfrm>
            <a:off x="4779962" y="1772816"/>
            <a:ext cx="1664245" cy="573384"/>
          </a:xfrm>
          <a:prstGeom prst="roundRect">
            <a:avLst/>
          </a:prstGeom>
          <a:solidFill>
            <a:srgbClr val="FF5050"/>
          </a:solidFill>
          <a:ln w="12700" cap="flat" cmpd="sng" algn="ctr">
            <a:solidFill>
              <a:srgbClr val="00040C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kern="0" dirty="0">
                <a:solidFill>
                  <a:srgbClr val="FFC000"/>
                </a:solidFill>
                <a:latin typeface="Arial"/>
              </a:rPr>
              <a:t>-</a:t>
            </a:r>
            <a:endParaRPr lang="uk-UA" sz="2800" b="1" kern="0" dirty="0" smtClean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7200"/>
            <a:ext cx="9151227" cy="92333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cap="all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Результати опитування заявників, що звернулись </a:t>
            </a:r>
          </a:p>
          <a:p>
            <a:pPr algn="ctr"/>
            <a:r>
              <a:rPr lang="uk-UA" b="1" cap="all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 сервіс «пульс» у </a:t>
            </a:r>
            <a:r>
              <a:rPr lang="uk-UA" b="1" cap="all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червні </a:t>
            </a:r>
            <a:r>
              <a:rPr lang="uk-UA" b="1" cap="all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2020 року </a:t>
            </a:r>
            <a:r>
              <a:rPr lang="uk-UA" b="1" cap="all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cap="all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cap="all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cap="all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(опитано 390 респондентів)</a:t>
            </a:r>
            <a:endParaRPr lang="ru-RU" dirty="0">
              <a:solidFill>
                <a:srgbClr val="D467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55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9674">
        <p:blinds dir="vert"/>
      </p:transition>
    </mc:Choice>
    <mc:Fallback xmlns="">
      <p:transition spd="slow" advClick="0" advTm="19674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2579" y="127000"/>
            <a:ext cx="9151419" cy="6858001"/>
            <a:chOff x="0" y="0"/>
            <a:chExt cx="9144549" cy="685799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549" cy="6857992"/>
            </a:xfrm>
            <a:prstGeom prst="rect">
              <a:avLst/>
            </a:prstGeom>
            <a:solidFill>
              <a:srgbClr val="015B9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79368" y="149226"/>
              <a:ext cx="8785814" cy="6553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82" y="980728"/>
            <a:ext cx="8792414" cy="5848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Заголовок 9"/>
          <p:cNvSpPr>
            <a:spLocks noGrp="1"/>
          </p:cNvSpPr>
          <p:nvPr>
            <p:ph type="ctrTitle"/>
          </p:nvPr>
        </p:nvSpPr>
        <p:spPr>
          <a:xfrm>
            <a:off x="2579" y="0"/>
            <a:ext cx="9141420" cy="980728"/>
          </a:xfrm>
          <a:solidFill>
            <a:srgbClr val="015B9D"/>
          </a:solidFill>
        </p:spPr>
        <p:txBody>
          <a:bodyPr/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uk-UA" sz="1800" b="1" kern="1200" cap="all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Географія надходження звернень щодо дій та </a:t>
            </a:r>
            <a: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бездіяльності </a:t>
            </a:r>
            <a:r>
              <a:rPr lang="uk-UA" sz="1800" b="1" kern="1200" cap="all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працівників </a:t>
            </a:r>
            <a: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ДПС на сервіс «пульс» </a:t>
            </a:r>
            <a:b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 </a:t>
            </a:r>
            <a:r>
              <a:rPr lang="uk-UA" sz="1800" b="1" kern="1200" cap="all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розрізі </a:t>
            </a:r>
            <a: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регіонів </a:t>
            </a:r>
            <a:r>
              <a:rPr lang="ru-RU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 черв</a:t>
            </a:r>
            <a: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ні</a:t>
            </a:r>
            <a:r>
              <a:rPr lang="ru-RU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2020 року </a:t>
            </a:r>
            <a: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(всього </a:t>
            </a:r>
            <a:r>
              <a:rPr lang="uk-UA" sz="1800" b="1" kern="1200" cap="all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– </a:t>
            </a:r>
            <a: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403)</a:t>
            </a:r>
            <a:endParaRPr lang="ru-RU" sz="1800" b="1" kern="1200" cap="all" dirty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7078" y="4503764"/>
            <a:ext cx="494972" cy="214314"/>
          </a:xfrm>
          <a:prstGeom prst="rect">
            <a:avLst/>
          </a:prstGeom>
          <a:solidFill>
            <a:srgbClr val="16F65B"/>
          </a:solidFill>
          <a:ln>
            <a:solidFill>
              <a:srgbClr val="DDDD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8666" y="5093840"/>
            <a:ext cx="494972" cy="216024"/>
          </a:xfrm>
          <a:prstGeom prst="rect">
            <a:avLst/>
          </a:prstGeom>
          <a:solidFill>
            <a:srgbClr val="FFFF00"/>
          </a:solidFill>
          <a:ln>
            <a:solidFill>
              <a:srgbClr val="DDDD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2447" y="5735041"/>
            <a:ext cx="494972" cy="216024"/>
          </a:xfrm>
          <a:prstGeom prst="rect">
            <a:avLst/>
          </a:prstGeom>
          <a:solidFill>
            <a:srgbClr val="FF0000"/>
          </a:solidFill>
          <a:ln>
            <a:solidFill>
              <a:srgbClr val="DDDD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50" y="4430046"/>
            <a:ext cx="2514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Регіони, з яких надійшла найменша кількість звернень (</a:t>
            </a:r>
            <a:r>
              <a:rPr lang="en-US" sz="12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12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sz="12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2513" y="5021832"/>
            <a:ext cx="2474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Регіони, з яких надійшла </a:t>
            </a:r>
            <a:endParaRPr lang="en-US" sz="1200" dirty="0" smtClean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помірна кількість звернень </a:t>
            </a:r>
            <a:endParaRPr lang="en-US" sz="1200" dirty="0" smtClean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(від 5 по15</a:t>
            </a:r>
            <a:r>
              <a:rPr lang="en-US" sz="12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2513" y="5664774"/>
            <a:ext cx="2686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Регіони, з яких надійшла                 найбільша кількість звернень </a:t>
            </a:r>
            <a:endParaRPr lang="en-US" sz="1200" dirty="0" smtClean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12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uk-UA" sz="12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65195" y="6311105"/>
            <a:ext cx="494972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DDDD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50" y="6237312"/>
            <a:ext cx="2697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Звернення від громадян іноземних держав</a:t>
            </a:r>
            <a:endParaRPr lang="uk-UA" sz="12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Хвиля 1"/>
          <p:cNvSpPr/>
          <p:nvPr/>
        </p:nvSpPr>
        <p:spPr>
          <a:xfrm>
            <a:off x="7322740" y="1412776"/>
            <a:ext cx="885016" cy="448302"/>
          </a:xfrm>
          <a:prstGeom prst="wave">
            <a:avLst/>
          </a:prstGeom>
          <a:solidFill>
            <a:srgbClr val="41DEF3"/>
          </a:solidFill>
          <a:ln>
            <a:solidFill>
              <a:srgbClr val="1DD9D5"/>
            </a:solidFill>
          </a:ln>
          <a:effectLst>
            <a:glow rad="101500">
              <a:srgbClr val="A2B5E2">
                <a:alpha val="42000"/>
                <a:satMod val="120000"/>
              </a:srgb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rgbClr val="A2B5E2"/>
            </a:contourClr>
          </a:sp3d>
        </p:spPr>
        <p:txBody>
          <a:bodyPr rtlCol="0" anchor="ctr"/>
          <a:lstStyle/>
          <a:p>
            <a:pPr algn="ctr">
              <a:defRPr/>
            </a:pPr>
            <a:r>
              <a:rPr lang="uk-UA" sz="1600" b="1" kern="0" dirty="0" smtClean="0">
                <a:solidFill>
                  <a:srgbClr val="333333"/>
                </a:solidFill>
                <a:latin typeface="Arial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56136847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6350" y="-7938"/>
            <a:ext cx="9145588" cy="6858001"/>
            <a:chOff x="0" y="0"/>
            <a:chExt cx="9144549" cy="685799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549" cy="6857992"/>
            </a:xfrm>
            <a:prstGeom prst="rect">
              <a:avLst/>
            </a:prstGeom>
            <a:solidFill>
              <a:srgbClr val="015B9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79368" y="149226"/>
              <a:ext cx="8785814" cy="6553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506040561"/>
              </p:ext>
            </p:extLst>
          </p:nvPr>
        </p:nvGraphicFramePr>
        <p:xfrm>
          <a:off x="-7938" y="930027"/>
          <a:ext cx="9151938" cy="5941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5" name="Заголовок 9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80728"/>
          </a:xfrm>
          <a:solidFill>
            <a:srgbClr val="015B9D"/>
          </a:solidFill>
        </p:spPr>
        <p:txBody>
          <a:bodyPr/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uk-UA" sz="1800" b="1" kern="1200" cap="all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Надходження звернень </a:t>
            </a:r>
            <a: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 розрізі </a:t>
            </a:r>
            <a:r>
              <a:rPr lang="uk-UA" sz="1800" b="1" kern="1200" cap="all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регіонів, </a:t>
            </a:r>
            <a: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 </a:t>
            </a:r>
            <a:r>
              <a:rPr lang="uk-UA" sz="1800" b="1" kern="1200" cap="all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якими </a:t>
            </a:r>
            <a: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пов’язана </a:t>
            </a:r>
            <a:r>
              <a:rPr lang="uk-UA" sz="1800" b="1" kern="1200" cap="all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подія стосовно </a:t>
            </a:r>
            <a: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дій </a:t>
            </a:r>
            <a:r>
              <a:rPr lang="uk-UA" sz="1800" b="1" kern="1200" cap="all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та </a:t>
            </a:r>
            <a: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бездіяльності працівників </a:t>
            </a:r>
            <a:b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ДПС </a:t>
            </a:r>
            <a:r>
              <a:rPr lang="uk-UA" sz="1800" b="1" kern="1200" cap="all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 сервіс «пульс» у </a:t>
            </a:r>
            <a: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червні 2020 року (всього </a:t>
            </a:r>
            <a:r>
              <a:rPr lang="uk-UA" sz="1800" b="1" kern="1200" cap="all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– </a:t>
            </a:r>
            <a:r>
              <a:rPr lang="uk-UA" sz="1800" b="1" kern="1200" cap="all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403)</a:t>
            </a:r>
            <a:endParaRPr lang="ru-RU" sz="1800" b="1" kern="1200" cap="all" dirty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300525"/>
      </p:ext>
    </p:extLst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"/>
                                        <p:tgtEl>
                                          <p:spTgt spid="11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"/>
                                        <p:tgtEl>
                                          <p:spTgt spid="11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"/>
                                        <p:tgtEl>
                                          <p:spTgt spid="11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"/>
                                        <p:tgtEl>
                                          <p:spTgt spid="11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"/>
                                        <p:tgtEl>
                                          <p:spTgt spid="11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"/>
                                        <p:tgtEl>
                                          <p:spTgt spid="11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"/>
                                        <p:tgtEl>
                                          <p:spTgt spid="11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"/>
                                        <p:tgtEl>
                                          <p:spTgt spid="11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"/>
                                        <p:tgtEl>
                                          <p:spTgt spid="11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"/>
                                        <p:tgtEl>
                                          <p:spTgt spid="11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"/>
                                        <p:tgtEl>
                                          <p:spTgt spid="11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1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"/>
                                        <p:tgtEl>
                                          <p:spTgt spid="11">
                                            <p:graphicEl>
                                              <a:chart seriesIdx="0" categoryIdx="1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1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"/>
                                        <p:tgtEl>
                                          <p:spTgt spid="11">
                                            <p:graphicEl>
                                              <a:chart seriesIdx="0" categoryIdx="1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1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00"/>
                                        <p:tgtEl>
                                          <p:spTgt spid="11">
                                            <p:graphicEl>
                                              <a:chart seriesIdx="0" categoryIdx="1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1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200"/>
                                        <p:tgtEl>
                                          <p:spTgt spid="11">
                                            <p:graphicEl>
                                              <a:chart seriesIdx="0" categoryIdx="1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1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00"/>
                                        <p:tgtEl>
                                          <p:spTgt spid="11">
                                            <p:graphicEl>
                                              <a:chart seriesIdx="0" categoryIdx="1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1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00"/>
                                        <p:tgtEl>
                                          <p:spTgt spid="11">
                                            <p:graphicEl>
                                              <a:chart seriesIdx="0" categoryIdx="1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1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00"/>
                                        <p:tgtEl>
                                          <p:spTgt spid="11">
                                            <p:graphicEl>
                                              <a:chart seriesIdx="0" categoryIdx="1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1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00"/>
                                        <p:tgtEl>
                                          <p:spTgt spid="11">
                                            <p:graphicEl>
                                              <a:chart seriesIdx="0" categoryIdx="1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1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00"/>
                                        <p:tgtEl>
                                          <p:spTgt spid="11">
                                            <p:graphicEl>
                                              <a:chart seriesIdx="0" categoryIdx="1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2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00"/>
                                        <p:tgtEl>
                                          <p:spTgt spid="11">
                                            <p:graphicEl>
                                              <a:chart seriesIdx="0" categoryIdx="2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2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00"/>
                                        <p:tgtEl>
                                          <p:spTgt spid="11">
                                            <p:graphicEl>
                                              <a:chart seriesIdx="0" categoryIdx="2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2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200"/>
                                        <p:tgtEl>
                                          <p:spTgt spid="11">
                                            <p:graphicEl>
                                              <a:chart seriesIdx="0" categoryIdx="2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2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00"/>
                                        <p:tgtEl>
                                          <p:spTgt spid="11">
                                            <p:graphicEl>
                                              <a:chart seriesIdx="0" categoryIdx="2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2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200"/>
                                        <p:tgtEl>
                                          <p:spTgt spid="11">
                                            <p:graphicEl>
                                              <a:chart seriesIdx="0" categoryIdx="2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2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200"/>
                                        <p:tgtEl>
                                          <p:spTgt spid="11">
                                            <p:graphicEl>
                                              <a:chart seriesIdx="0" categoryIdx="2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2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200"/>
                                        <p:tgtEl>
                                          <p:spTgt spid="11">
                                            <p:graphicEl>
                                              <a:chart seriesIdx="0" categoryIdx="2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00"/>
                                        <p:tgtEl>
                                          <p:spTgt spid="11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200"/>
                                        <p:tgtEl>
                                          <p:spTgt spid="11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200"/>
                                        <p:tgtEl>
                                          <p:spTgt spid="11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200"/>
                                        <p:tgtEl>
                                          <p:spTgt spid="11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00"/>
                                        <p:tgtEl>
                                          <p:spTgt spid="11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200"/>
                                        <p:tgtEl>
                                          <p:spTgt spid="11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200"/>
                                        <p:tgtEl>
                                          <p:spTgt spid="11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200"/>
                                        <p:tgtEl>
                                          <p:spTgt spid="11">
                                            <p:graphicEl>
                                              <a:chart seriesIdx="1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00"/>
                                        <p:tgtEl>
                                          <p:spTgt spid="11">
                                            <p:graphicEl>
                                              <a:chart seriesIdx="1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200"/>
                                        <p:tgtEl>
                                          <p:spTgt spid="11">
                                            <p:graphicEl>
                                              <a:chart seriesIdx="1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200"/>
                                        <p:tgtEl>
                                          <p:spTgt spid="11">
                                            <p:graphicEl>
                                              <a:chart seriesIdx="1" categoryIdx="1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1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200"/>
                                        <p:tgtEl>
                                          <p:spTgt spid="11">
                                            <p:graphicEl>
                                              <a:chart seriesIdx="1" categoryIdx="1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1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200"/>
                                        <p:tgtEl>
                                          <p:spTgt spid="11">
                                            <p:graphicEl>
                                              <a:chart seriesIdx="1" categoryIdx="1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1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200"/>
                                        <p:tgtEl>
                                          <p:spTgt spid="11">
                                            <p:graphicEl>
                                              <a:chart seriesIdx="1" categoryIdx="1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1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200"/>
                                        <p:tgtEl>
                                          <p:spTgt spid="11">
                                            <p:graphicEl>
                                              <a:chart seriesIdx="1" categoryIdx="1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1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200"/>
                                        <p:tgtEl>
                                          <p:spTgt spid="11">
                                            <p:graphicEl>
                                              <a:chart seriesIdx="1" categoryIdx="1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1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200"/>
                                        <p:tgtEl>
                                          <p:spTgt spid="11">
                                            <p:graphicEl>
                                              <a:chart seriesIdx="1" categoryIdx="1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1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200"/>
                                        <p:tgtEl>
                                          <p:spTgt spid="11">
                                            <p:graphicEl>
                                              <a:chart seriesIdx="1" categoryIdx="1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1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200"/>
                                        <p:tgtEl>
                                          <p:spTgt spid="11">
                                            <p:graphicEl>
                                              <a:chart seriesIdx="1" categoryIdx="1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1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200"/>
                                        <p:tgtEl>
                                          <p:spTgt spid="11">
                                            <p:graphicEl>
                                              <a:chart seriesIdx="1" categoryIdx="1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2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200"/>
                                        <p:tgtEl>
                                          <p:spTgt spid="11">
                                            <p:graphicEl>
                                              <a:chart seriesIdx="1" categoryIdx="2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2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200"/>
                                        <p:tgtEl>
                                          <p:spTgt spid="11">
                                            <p:graphicEl>
                                              <a:chart seriesIdx="1" categoryIdx="2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2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200"/>
                                        <p:tgtEl>
                                          <p:spTgt spid="11">
                                            <p:graphicEl>
                                              <a:chart seriesIdx="1" categoryIdx="2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2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200"/>
                                        <p:tgtEl>
                                          <p:spTgt spid="11">
                                            <p:graphicEl>
                                              <a:chart seriesIdx="1" categoryIdx="2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2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200"/>
                                        <p:tgtEl>
                                          <p:spTgt spid="11">
                                            <p:graphicEl>
                                              <a:chart seriesIdx="1" categoryIdx="2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2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200"/>
                                        <p:tgtEl>
                                          <p:spTgt spid="11">
                                            <p:graphicEl>
                                              <a:chart seriesIdx="1" categoryIdx="2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2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200"/>
                                        <p:tgtEl>
                                          <p:spTgt spid="11">
                                            <p:graphicEl>
                                              <a:chart seriesIdx="1" categoryIdx="2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Chart bld="seriesEl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Оформление по умолчанию">
  <a:themeElements>
    <a:clrScheme name="Інше 22">
      <a:dk1>
        <a:srgbClr val="D467A8"/>
      </a:dk1>
      <a:lt1>
        <a:sysClr val="window" lastClr="FFFFFF"/>
      </a:lt1>
      <a:dk2>
        <a:srgbClr val="0070C0"/>
      </a:dk2>
      <a:lt2>
        <a:srgbClr val="C9C2D1"/>
      </a:lt2>
      <a:accent1>
        <a:srgbClr val="CEB966"/>
      </a:accent1>
      <a:accent2>
        <a:srgbClr val="9CB084"/>
      </a:accent2>
      <a:accent3>
        <a:srgbClr val="A2B5E2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Оформление по умолчанию">
  <a:themeElements>
    <a:clrScheme name="Інше 22">
      <a:dk1>
        <a:srgbClr val="D467A8"/>
      </a:dk1>
      <a:lt1>
        <a:sysClr val="window" lastClr="FFFFFF"/>
      </a:lt1>
      <a:dk2>
        <a:srgbClr val="0070C0"/>
      </a:dk2>
      <a:lt2>
        <a:srgbClr val="C9C2D1"/>
      </a:lt2>
      <a:accent1>
        <a:srgbClr val="CEB966"/>
      </a:accent1>
      <a:accent2>
        <a:srgbClr val="9CB084"/>
      </a:accent2>
      <a:accent3>
        <a:srgbClr val="A2B5E2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Оформление по умолчанию">
  <a:themeElements>
    <a:clrScheme name="Інше 22">
      <a:dk1>
        <a:srgbClr val="D467A8"/>
      </a:dk1>
      <a:lt1>
        <a:sysClr val="window" lastClr="FFFFFF"/>
      </a:lt1>
      <a:dk2>
        <a:srgbClr val="0070C0"/>
      </a:dk2>
      <a:lt2>
        <a:srgbClr val="C9C2D1"/>
      </a:lt2>
      <a:accent1>
        <a:srgbClr val="CEB966"/>
      </a:accent1>
      <a:accent2>
        <a:srgbClr val="9CB084"/>
      </a:accent2>
      <a:accent3>
        <a:srgbClr val="A2B5E2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31183</TotalTime>
  <Words>208</Words>
  <Application>Microsoft Office PowerPoint</Application>
  <PresentationFormat>Экран (4:3)</PresentationFormat>
  <Paragraphs>84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Поток</vt:lpstr>
      <vt:lpstr>2_Оформление по умолчанию</vt:lpstr>
      <vt:lpstr>3_Оформление по умолчанию</vt:lpstr>
      <vt:lpstr>4_Оформление по умолчанию</vt:lpstr>
      <vt:lpstr>Статистичні дані  щодо роботи сервісу «Пульс»  у червні 2020 року</vt:lpstr>
      <vt:lpstr>Презентация PowerPoint</vt:lpstr>
      <vt:lpstr>Презентация PowerPoint</vt:lpstr>
      <vt:lpstr>Географія надходження звернень щодо дій та  бездіяльності працівників ДПС на сервіс «пульс»  у розрізі регіонів у червні 2020 року (всього –  403)</vt:lpstr>
      <vt:lpstr>Надходження звернень У розрізі регіонів, з якими  пов’язана подія стосовно дій та бездіяльності працівників  ДПС на сервіс «пульс» у червні 2020 року (всього – 403)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Информационно-справочного департамента государственной налоговой службы</dc:title>
  <dc:creator>d30-11bozhokov</dc:creator>
  <cp:lastModifiedBy>Пасічник Наталія Євгенівна</cp:lastModifiedBy>
  <cp:revision>4584</cp:revision>
  <cp:lastPrinted>2019-08-01T11:14:44Z</cp:lastPrinted>
  <dcterms:created xsi:type="dcterms:W3CDTF">2011-11-14T13:14:47Z</dcterms:created>
  <dcterms:modified xsi:type="dcterms:W3CDTF">2020-07-09T14:24:54Z</dcterms:modified>
</cp:coreProperties>
</file>