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451" r:id="rId3"/>
    <p:sldId id="445" r:id="rId4"/>
    <p:sldId id="458" r:id="rId5"/>
    <p:sldId id="447" r:id="rId6"/>
    <p:sldId id="454" r:id="rId7"/>
    <p:sldId id="455" r:id="rId8"/>
    <p:sldId id="456" r:id="rId9"/>
    <p:sldId id="457" r:id="rId10"/>
  </p:sldIdLst>
  <p:sldSz cx="18286413" cy="10287000"/>
  <p:notesSz cx="6858000" cy="9144000"/>
  <p:defaultTextStyle>
    <a:defPPr>
      <a:defRPr lang="ru-RU"/>
    </a:defPPr>
    <a:lvl1pPr algn="l" defTabSz="1631950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815975" indent="-358775" algn="l" defTabSz="1631950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631950" indent="-717550" algn="l" defTabSz="1631950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2447925" indent="-1076325" algn="l" defTabSz="1631950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3265488" indent="-1436688" algn="l" defTabSz="1631950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661"/>
    <a:srgbClr val="FFFF01"/>
    <a:srgbClr val="06E83C"/>
    <a:srgbClr val="FFCC00"/>
    <a:srgbClr val="EA0000"/>
    <a:srgbClr val="FFB3B3"/>
    <a:srgbClr val="FF3737"/>
    <a:srgbClr val="CC3300"/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39" autoAdjust="0"/>
    <p:restoredTop sz="94737" autoAdjust="0"/>
  </p:normalViewPr>
  <p:slideViewPr>
    <p:cSldViewPr>
      <p:cViewPr>
        <p:scale>
          <a:sx n="75" d="100"/>
          <a:sy n="75" d="100"/>
        </p:scale>
        <p:origin x="-846" y="132"/>
      </p:cViewPr>
      <p:guideLst>
        <p:guide orient="horz" pos="324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9525" cap="flat" cmpd="sng" algn="ctr">
          <a:solidFill>
            <a:srgbClr val="F79646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sideWall>
    <c:backWall>
      <c:thickness val="0"/>
      <c:spPr>
        <a:noFill/>
        <a:ln w="9525" cap="flat" cmpd="sng" algn="ctr">
          <a:solidFill>
            <a:srgbClr val="C8CA6C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backWall>
    <c:plotArea>
      <c:layout>
        <c:manualLayout>
          <c:layoutTarget val="inner"/>
          <c:xMode val="edge"/>
          <c:yMode val="edge"/>
          <c:x val="9.7149555949023136E-2"/>
          <c:y val="4.1734045940155978E-2"/>
          <c:w val="0.90259063368028314"/>
          <c:h val="0.639376546449180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Грудень 2021 року</c:v>
                </c:pt>
              </c:strCache>
            </c:strRef>
          </c:tx>
          <c:spPr>
            <a:solidFill>
              <a:srgbClr val="2AA972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2AA972"/>
              </a:solidFill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16-45BA-888A-6C1DB9DCAC80}"/>
              </c:ext>
            </c:extLst>
          </c:dPt>
          <c:dLbls>
            <c:dLbl>
              <c:idx val="0"/>
              <c:layout>
                <c:manualLayout>
                  <c:x val="4.4896719498967924E-5"/>
                  <c:y val="-1.8495495788512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B0-47BC-B337-512794EE871A}"/>
                </c:ext>
              </c:extLst>
            </c:dLbl>
            <c:spPr>
              <a:noFill/>
              <a:ln w="25403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8E40"/>
                    </a:solidFill>
                    <a:latin typeface="e-Ukraine Regular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Лист1!$A$2:$A$31</c:f>
              <c:strCache>
                <c:ptCount val="30"/>
                <c:pt idx="0">
                  <c:v>м.Київ</c:v>
                </c:pt>
                <c:pt idx="1">
                  <c:v>Харківська</c:v>
                </c:pt>
                <c:pt idx="2">
                  <c:v>Київська</c:v>
                </c:pt>
                <c:pt idx="3">
                  <c:v>Дніпропетровська</c:v>
                </c:pt>
                <c:pt idx="4">
                  <c:v>Одеська</c:v>
                </c:pt>
                <c:pt idx="5">
                  <c:v>ДПС України</c:v>
                </c:pt>
                <c:pt idx="6">
                  <c:v>Запорізька</c:v>
                </c:pt>
                <c:pt idx="7">
                  <c:v>Донецька</c:v>
                </c:pt>
                <c:pt idx="8">
                  <c:v>Волинська</c:v>
                </c:pt>
                <c:pt idx="9">
                  <c:v>Кіровоградська</c:v>
                </c:pt>
                <c:pt idx="10">
                  <c:v>Черкаська</c:v>
                </c:pt>
                <c:pt idx="11">
                  <c:v>Вінницька</c:v>
                </c:pt>
                <c:pt idx="12">
                  <c:v>Львівська</c:v>
                </c:pt>
                <c:pt idx="13">
                  <c:v>Херсонська</c:v>
                </c:pt>
                <c:pt idx="14">
                  <c:v>Сумська</c:v>
                </c:pt>
                <c:pt idx="15">
                  <c:v>Чернігівська</c:v>
                </c:pt>
                <c:pt idx="16">
                  <c:v>Івано-Франківська</c:v>
                </c:pt>
                <c:pt idx="17">
                  <c:v>Рівненська</c:v>
                </c:pt>
                <c:pt idx="18">
                  <c:v>Луганська</c:v>
                </c:pt>
                <c:pt idx="19">
                  <c:v>Полтавська</c:v>
                </c:pt>
                <c:pt idx="20">
                  <c:v>Хмельницька</c:v>
                </c:pt>
                <c:pt idx="21">
                  <c:v>Житомирська</c:v>
                </c:pt>
                <c:pt idx="22">
                  <c:v>Миколаївська</c:v>
                </c:pt>
                <c:pt idx="23">
                  <c:v>Тернопільська</c:v>
                </c:pt>
                <c:pt idx="24">
                  <c:v>Чернівецька</c:v>
                </c:pt>
                <c:pt idx="25">
                  <c:v>Центральне МУ ДПС по роботі з ВПП</c:v>
                </c:pt>
                <c:pt idx="26">
                  <c:v>Закарпатська</c:v>
                </c:pt>
                <c:pt idx="27">
                  <c:v>Західне МУ ДПС по роботі з ВПП</c:v>
                </c:pt>
                <c:pt idx="28">
                  <c:v>ІДД ДПС</c:v>
                </c:pt>
                <c:pt idx="29">
                  <c:v>Східне МУ ДПС по роботі з ВПП</c:v>
                </c:pt>
              </c:strCache>
            </c:strRef>
          </c:cat>
          <c:val>
            <c:numRef>
              <c:f>Лист1!$B$2:$B$31</c:f>
              <c:numCache>
                <c:formatCode>General</c:formatCode>
                <c:ptCount val="30"/>
                <c:pt idx="0">
                  <c:v>74</c:v>
                </c:pt>
                <c:pt idx="1">
                  <c:v>39</c:v>
                </c:pt>
                <c:pt idx="2">
                  <c:v>27</c:v>
                </c:pt>
                <c:pt idx="3">
                  <c:v>23</c:v>
                </c:pt>
                <c:pt idx="4">
                  <c:v>23</c:v>
                </c:pt>
                <c:pt idx="5">
                  <c:v>21</c:v>
                </c:pt>
                <c:pt idx="6">
                  <c:v>15</c:v>
                </c:pt>
                <c:pt idx="7">
                  <c:v>10</c:v>
                </c:pt>
                <c:pt idx="8">
                  <c:v>9</c:v>
                </c:pt>
                <c:pt idx="9">
                  <c:v>9</c:v>
                </c:pt>
                <c:pt idx="10">
                  <c:v>8</c:v>
                </c:pt>
                <c:pt idx="11">
                  <c:v>7</c:v>
                </c:pt>
                <c:pt idx="12">
                  <c:v>6</c:v>
                </c:pt>
                <c:pt idx="13">
                  <c:v>6</c:v>
                </c:pt>
                <c:pt idx="14">
                  <c:v>5</c:v>
                </c:pt>
                <c:pt idx="15">
                  <c:v>5</c:v>
                </c:pt>
                <c:pt idx="16">
                  <c:v>4</c:v>
                </c:pt>
                <c:pt idx="17">
                  <c:v>4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FC-4BDD-A811-93995E7F85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Листопад 2021 року</c:v>
                </c:pt>
              </c:strCache>
            </c:strRef>
          </c:tx>
          <c:spPr>
            <a:solidFill>
              <a:srgbClr val="006FBA"/>
            </a:solidFill>
          </c:spPr>
          <c:invertIfNegative val="0"/>
          <c:dLbls>
            <c:spPr>
              <a:noFill/>
              <a:ln w="25403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tx2">
                        <a:lumMod val="50000"/>
                      </a:schemeClr>
                    </a:solidFill>
                    <a:latin typeface="e-Ukraine Regular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Лист1!$A$2:$A$31</c:f>
              <c:strCache>
                <c:ptCount val="30"/>
                <c:pt idx="0">
                  <c:v>м.Київ</c:v>
                </c:pt>
                <c:pt idx="1">
                  <c:v>Харківська</c:v>
                </c:pt>
                <c:pt idx="2">
                  <c:v>Київська</c:v>
                </c:pt>
                <c:pt idx="3">
                  <c:v>Дніпропетровська</c:v>
                </c:pt>
                <c:pt idx="4">
                  <c:v>Одеська</c:v>
                </c:pt>
                <c:pt idx="5">
                  <c:v>ДПС України</c:v>
                </c:pt>
                <c:pt idx="6">
                  <c:v>Запорізька</c:v>
                </c:pt>
                <c:pt idx="7">
                  <c:v>Донецька</c:v>
                </c:pt>
                <c:pt idx="8">
                  <c:v>Волинська</c:v>
                </c:pt>
                <c:pt idx="9">
                  <c:v>Кіровоградська</c:v>
                </c:pt>
                <c:pt idx="10">
                  <c:v>Черкаська</c:v>
                </c:pt>
                <c:pt idx="11">
                  <c:v>Вінницька</c:v>
                </c:pt>
                <c:pt idx="12">
                  <c:v>Львівська</c:v>
                </c:pt>
                <c:pt idx="13">
                  <c:v>Херсонська</c:v>
                </c:pt>
                <c:pt idx="14">
                  <c:v>Сумська</c:v>
                </c:pt>
                <c:pt idx="15">
                  <c:v>Чернігівська</c:v>
                </c:pt>
                <c:pt idx="16">
                  <c:v>Івано-Франківська</c:v>
                </c:pt>
                <c:pt idx="17">
                  <c:v>Рівненська</c:v>
                </c:pt>
                <c:pt idx="18">
                  <c:v>Луганська</c:v>
                </c:pt>
                <c:pt idx="19">
                  <c:v>Полтавська</c:v>
                </c:pt>
                <c:pt idx="20">
                  <c:v>Хмельницька</c:v>
                </c:pt>
                <c:pt idx="21">
                  <c:v>Житомирська</c:v>
                </c:pt>
                <c:pt idx="22">
                  <c:v>Миколаївська</c:v>
                </c:pt>
                <c:pt idx="23">
                  <c:v>Тернопільська</c:v>
                </c:pt>
                <c:pt idx="24">
                  <c:v>Чернівецька</c:v>
                </c:pt>
                <c:pt idx="25">
                  <c:v>Центральне МУ ДПС по роботі з ВПП</c:v>
                </c:pt>
                <c:pt idx="26">
                  <c:v>Закарпатська</c:v>
                </c:pt>
                <c:pt idx="27">
                  <c:v>Західне МУ ДПС по роботі з ВПП</c:v>
                </c:pt>
                <c:pt idx="28">
                  <c:v>ІДД ДПС</c:v>
                </c:pt>
                <c:pt idx="29">
                  <c:v>Східне МУ ДПС по роботі з ВПП</c:v>
                </c:pt>
              </c:strCache>
            </c:strRef>
          </c:cat>
          <c:val>
            <c:numRef>
              <c:f>Лист1!$C$2:$C$31</c:f>
              <c:numCache>
                <c:formatCode>General</c:formatCode>
                <c:ptCount val="30"/>
                <c:pt idx="0">
                  <c:v>65</c:v>
                </c:pt>
                <c:pt idx="1">
                  <c:v>48</c:v>
                </c:pt>
                <c:pt idx="2">
                  <c:v>22</c:v>
                </c:pt>
                <c:pt idx="3">
                  <c:v>39</c:v>
                </c:pt>
                <c:pt idx="4">
                  <c:v>24</c:v>
                </c:pt>
                <c:pt idx="5">
                  <c:v>18</c:v>
                </c:pt>
                <c:pt idx="6">
                  <c:v>14</c:v>
                </c:pt>
                <c:pt idx="7">
                  <c:v>17</c:v>
                </c:pt>
                <c:pt idx="8">
                  <c:v>5</c:v>
                </c:pt>
                <c:pt idx="9">
                  <c:v>7</c:v>
                </c:pt>
                <c:pt idx="10">
                  <c:v>6</c:v>
                </c:pt>
                <c:pt idx="11">
                  <c:v>13</c:v>
                </c:pt>
                <c:pt idx="12">
                  <c:v>15</c:v>
                </c:pt>
                <c:pt idx="13">
                  <c:v>5</c:v>
                </c:pt>
                <c:pt idx="14">
                  <c:v>4</c:v>
                </c:pt>
                <c:pt idx="15">
                  <c:v>7</c:v>
                </c:pt>
                <c:pt idx="16">
                  <c:v>2</c:v>
                </c:pt>
                <c:pt idx="17">
                  <c:v>7</c:v>
                </c:pt>
                <c:pt idx="18">
                  <c:v>4</c:v>
                </c:pt>
                <c:pt idx="19">
                  <c:v>10</c:v>
                </c:pt>
                <c:pt idx="20">
                  <c:v>13</c:v>
                </c:pt>
                <c:pt idx="21">
                  <c:v>8</c:v>
                </c:pt>
                <c:pt idx="22">
                  <c:v>6</c:v>
                </c:pt>
                <c:pt idx="23">
                  <c:v>3</c:v>
                </c:pt>
                <c:pt idx="24">
                  <c:v>0</c:v>
                </c:pt>
                <c:pt idx="25">
                  <c:v>4</c:v>
                </c:pt>
                <c:pt idx="26">
                  <c:v>6</c:v>
                </c:pt>
                <c:pt idx="27">
                  <c:v>3</c:v>
                </c:pt>
                <c:pt idx="28">
                  <c:v>2</c:v>
                </c:pt>
                <c:pt idx="2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1FC-4BDD-A811-93995E7F8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7804288"/>
        <c:axId val="17893248"/>
        <c:axId val="0"/>
      </c:bar3DChart>
      <c:catAx>
        <c:axId val="17804288"/>
        <c:scaling>
          <c:orientation val="minMax"/>
        </c:scaling>
        <c:delete val="0"/>
        <c:axPos val="b"/>
        <c:title>
          <c:layout/>
          <c:overlay val="0"/>
        </c:title>
        <c:numFmt formatCode="#,##0.00" sourceLinked="0"/>
        <c:majorTickMark val="out"/>
        <c:minorTickMark val="none"/>
        <c:tickLblPos val="nextTo"/>
        <c:txPr>
          <a:bodyPr rot="-2760000"/>
          <a:lstStyle/>
          <a:p>
            <a:pPr algn="ctr">
              <a:defRPr lang="ru-RU" sz="1500" b="1" i="0" u="none" strike="noStrike" kern="1200" baseline="0">
                <a:solidFill>
                  <a:schemeClr val="tx1">
                    <a:lumMod val="50000"/>
                  </a:schemeClr>
                </a:solidFill>
                <a:latin typeface="e-Ukraine Regular"/>
                <a:ea typeface="+mn-ea"/>
                <a:cs typeface="Times New Roman" pitchFamily="18" charset="0"/>
              </a:defRPr>
            </a:pPr>
            <a:endParaRPr lang="uk-UA"/>
          </a:p>
        </c:txPr>
        <c:crossAx val="17893248"/>
        <c:crosses val="autoZero"/>
        <c:auto val="1"/>
        <c:lblAlgn val="ctr"/>
        <c:lblOffset val="100"/>
        <c:noMultiLvlLbl val="0"/>
      </c:catAx>
      <c:valAx>
        <c:axId val="17893248"/>
        <c:scaling>
          <c:orientation val="minMax"/>
          <c:max val="80"/>
          <c:min val="0"/>
        </c:scaling>
        <c:delete val="1"/>
        <c:axPos val="l"/>
        <c:majorGridlines>
          <c:spPr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17804288"/>
        <c:crossesAt val="150"/>
        <c:crossBetween val="between"/>
        <c:majorUnit val="10"/>
      </c:valAx>
      <c:spPr>
        <a:noFill/>
        <a:ln w="25403">
          <a:noFill/>
        </a:ln>
      </c:spPr>
    </c:plotArea>
    <c:legend>
      <c:legendPos val="l"/>
      <c:layout>
        <c:manualLayout>
          <c:xMode val="edge"/>
          <c:yMode val="edge"/>
          <c:x val="0"/>
          <c:y val="0.18390748659804723"/>
          <c:w val="8.9733120993541984E-2"/>
          <c:h val="0.4980926823371899"/>
        </c:manualLayout>
      </c:layout>
      <c:overlay val="1"/>
      <c:spPr>
        <a:noFill/>
        <a:ln w="3175">
          <a:noFill/>
        </a:ln>
      </c:spPr>
      <c:txPr>
        <a:bodyPr/>
        <a:lstStyle/>
        <a:p>
          <a:pPr>
            <a:defRPr sz="2000">
              <a:solidFill>
                <a:schemeClr val="tx1"/>
              </a:solidFill>
              <a:latin typeface="e-Ukraine Regular"/>
            </a:defRPr>
          </a:pPr>
          <a:endParaRPr lang="uk-UA"/>
        </a:p>
      </c:txPr>
    </c:legend>
    <c:plotVisOnly val="1"/>
    <c:dispBlanksAs val="gap"/>
    <c:showDLblsOverMax val="0"/>
  </c:chart>
  <c:spPr>
    <a:solidFill>
      <a:srgbClr val="9BD242">
        <a:alpha val="0"/>
      </a:srgbClr>
    </a:solidFill>
    <a:ln>
      <a:noFill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uk-UA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501387279837964E-2"/>
          <c:y val="3.5420131601786246E-2"/>
          <c:w val="0.9027286939860738"/>
          <c:h val="0.583573731706577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рік</c:v>
                </c:pt>
              </c:strCache>
            </c:strRef>
          </c:tx>
          <c:spPr>
            <a:ln w="101615">
              <a:solidFill>
                <a:srgbClr val="006FBA"/>
              </a:solidFill>
            </a:ln>
          </c:spPr>
          <c:dLbls>
            <c:dLbl>
              <c:idx val="1"/>
              <c:layout>
                <c:manualLayout>
                  <c:x val="-1.5696221566864448E-2"/>
                  <c:y val="-4.80999794865321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92-4757-803F-A646341BFEF1}"/>
                </c:ext>
              </c:extLst>
            </c:dLbl>
            <c:dLbl>
              <c:idx val="2"/>
              <c:layout>
                <c:manualLayout>
                  <c:x val="-1.9438884672332981E-2"/>
                  <c:y val="-5.00965710949457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92-4757-803F-A646341BFEF1}"/>
                </c:ext>
              </c:extLst>
            </c:dLbl>
            <c:dLbl>
              <c:idx val="3"/>
              <c:layout>
                <c:manualLayout>
                  <c:x val="-2.0123894572287325E-2"/>
                  <c:y val="-5.41133055923079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92-4757-803F-A646341BFEF1}"/>
                </c:ext>
              </c:extLst>
            </c:dLbl>
            <c:dLbl>
              <c:idx val="4"/>
              <c:layout>
                <c:manualLayout>
                  <c:x val="-1.5749134882659645E-2"/>
                  <c:y val="-4.81007160820514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92-4757-803F-A646341BFEF1}"/>
                </c:ext>
              </c:extLst>
            </c:dLbl>
            <c:dLbl>
              <c:idx val="5"/>
              <c:layout>
                <c:manualLayout>
                  <c:x val="-1.70880336698482E-2"/>
                  <c:y val="-4.60958136745932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92-4757-803F-A646341BFEF1}"/>
                </c:ext>
              </c:extLst>
            </c:dLbl>
            <c:dLbl>
              <c:idx val="6"/>
              <c:layout>
                <c:manualLayout>
                  <c:x val="-1.6972751441637964E-2"/>
                  <c:y val="-5.8116232464929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9DA-4239-8A95-F7E0029BDC11}"/>
                </c:ext>
              </c:extLst>
            </c:dLbl>
            <c:dLbl>
              <c:idx val="7"/>
              <c:layout>
                <c:manualLayout>
                  <c:x val="-1.8448642871345615E-2"/>
                  <c:y val="-5.410821643286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DA-4239-8A95-F7E0029BDC11}"/>
                </c:ext>
              </c:extLst>
            </c:dLbl>
            <c:dLbl>
              <c:idx val="8"/>
              <c:layout>
                <c:manualLayout>
                  <c:x val="-1.6234863832745833E-2"/>
                  <c:y val="4.6092184368737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DA-4239-8A95-F7E0029BDC11}"/>
                </c:ext>
              </c:extLst>
            </c:dLbl>
            <c:dLbl>
              <c:idx val="9"/>
              <c:layout>
                <c:manualLayout>
                  <c:x val="-1.9186588586199441E-2"/>
                  <c:y val="5.410821643286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DA-4239-8A95-F7E0029BDC11}"/>
                </c:ext>
              </c:extLst>
            </c:dLbl>
            <c:dLbl>
              <c:idx val="10"/>
              <c:layout>
                <c:manualLayout>
                  <c:x val="-1.9186588586199441E-2"/>
                  <c:y val="6.0120240480961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DA-4239-8A95-F7E0029BDC11}"/>
                </c:ext>
              </c:extLst>
            </c:dLbl>
            <c:dLbl>
              <c:idx val="11"/>
              <c:layout>
                <c:manualLayout>
                  <c:x val="-1.7710697156491897E-2"/>
                  <c:y val="4.6092184368737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D3-46E5-9F9B-AF647087474C}"/>
                </c:ext>
              </c:extLst>
            </c:dLbl>
            <c:spPr>
              <a:noFill/>
              <a:ln w="2540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tx2">
                        <a:lumMod val="75000"/>
                      </a:schemeClr>
                    </a:solidFill>
                    <a:latin typeface="e-Ukraine Regular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  <c:pt idx="4">
                  <c:v>травень</c:v>
                </c:pt>
                <c:pt idx="5">
                  <c:v>червень</c:v>
                </c:pt>
                <c:pt idx="6">
                  <c:v>липень</c:v>
                </c:pt>
                <c:pt idx="7">
                  <c:v>серпень</c:v>
                </c:pt>
                <c:pt idx="8">
                  <c:v>вересень</c:v>
                </c:pt>
                <c:pt idx="9">
                  <c:v>жовтень</c:v>
                </c:pt>
                <c:pt idx="10">
                  <c:v>листопад</c:v>
                </c:pt>
                <c:pt idx="11">
                  <c:v>грудень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28</c:v>
                </c:pt>
                <c:pt idx="1">
                  <c:v>34</c:v>
                </c:pt>
                <c:pt idx="2">
                  <c:v>24</c:v>
                </c:pt>
                <c:pt idx="3">
                  <c:v>35</c:v>
                </c:pt>
                <c:pt idx="4">
                  <c:v>42</c:v>
                </c:pt>
                <c:pt idx="5">
                  <c:v>23</c:v>
                </c:pt>
                <c:pt idx="6">
                  <c:v>20</c:v>
                </c:pt>
                <c:pt idx="7">
                  <c:v>17</c:v>
                </c:pt>
                <c:pt idx="8">
                  <c:v>18</c:v>
                </c:pt>
                <c:pt idx="9">
                  <c:v>16</c:v>
                </c:pt>
                <c:pt idx="10">
                  <c:v>17</c:v>
                </c:pt>
                <c:pt idx="11">
                  <c:v>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917F-4D10-AB8B-E1DD9BF9045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рік</c:v>
                </c:pt>
              </c:strCache>
            </c:strRef>
          </c:tx>
          <c:spPr>
            <a:ln>
              <a:solidFill>
                <a:srgbClr val="00D661"/>
              </a:solidFill>
            </a:ln>
          </c:spPr>
          <c:marker>
            <c:symbol val="square"/>
            <c:size val="13"/>
            <c:spPr>
              <a:solidFill>
                <a:srgbClr val="00B050"/>
              </a:solidFill>
            </c:spPr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92-4757-803F-A646341BFEF1}"/>
                </c:ext>
              </c:extLst>
            </c:dLbl>
            <c:dLbl>
              <c:idx val="1"/>
              <c:layout>
                <c:manualLayout>
                  <c:x val="-1.5238346587884279E-2"/>
                  <c:y val="5.8729742950467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92-4757-803F-A646341BFEF1}"/>
                </c:ext>
              </c:extLst>
            </c:dLbl>
            <c:dLbl>
              <c:idx val="2"/>
              <c:layout>
                <c:manualLayout>
                  <c:x val="-1.721110209693957E-2"/>
                  <c:y val="5.31775361747116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92-4757-803F-A646341BFEF1}"/>
                </c:ext>
              </c:extLst>
            </c:dLbl>
            <c:dLbl>
              <c:idx val="3"/>
              <c:layout>
                <c:manualLayout>
                  <c:x val="-1.638210433994591E-2"/>
                  <c:y val="5.1637921512315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92-4757-803F-A646341BFEF1}"/>
                </c:ext>
              </c:extLst>
            </c:dLbl>
            <c:dLbl>
              <c:idx val="4"/>
              <c:layout>
                <c:manualLayout>
                  <c:x val="-1.8652885327070851E-2"/>
                  <c:y val="4.9943035677654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92-4757-803F-A646341BFEF1}"/>
                </c:ext>
              </c:extLst>
            </c:dLbl>
            <c:dLbl>
              <c:idx val="5"/>
              <c:layout>
                <c:manualLayout>
                  <c:x val="-1.4535496873957362E-2"/>
                  <c:y val="5.34877629274295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92-4757-803F-A646341BFEF1}"/>
                </c:ext>
              </c:extLst>
            </c:dLbl>
            <c:dLbl>
              <c:idx val="6"/>
              <c:layout>
                <c:manualLayout>
                  <c:x val="-1.8330164815236406E-2"/>
                  <c:y val="5.31780095624319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92-4757-803F-A646341BFEF1}"/>
                </c:ext>
              </c:extLst>
            </c:dLbl>
            <c:dLbl>
              <c:idx val="7"/>
              <c:layout>
                <c:manualLayout>
                  <c:x val="-1.6234805726784141E-2"/>
                  <c:y val="4.2084168336673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DA-4239-8A95-F7E0029BDC11}"/>
                </c:ext>
              </c:extLst>
            </c:dLbl>
            <c:dLbl>
              <c:idx val="8"/>
              <c:layout>
                <c:manualLayout>
                  <c:x val="-1.47589724030384E-2"/>
                  <c:y val="-4.0080160320641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DA-4239-8A95-F7E0029BDC11}"/>
                </c:ext>
              </c:extLst>
            </c:dLbl>
            <c:dLbl>
              <c:idx val="9"/>
              <c:layout>
                <c:manualLayout>
                  <c:x val="-1.6972751441637856E-2"/>
                  <c:y val="-5.410821643286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9DA-4239-8A95-F7E0029BDC11}"/>
                </c:ext>
              </c:extLst>
            </c:dLbl>
            <c:dLbl>
              <c:idx val="10"/>
              <c:layout>
                <c:manualLayout>
                  <c:x val="-1.6972751441637964E-2"/>
                  <c:y val="-4.6092184368737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DA-4239-8A95-F7E0029BDC11}"/>
                </c:ext>
              </c:extLst>
            </c:dLbl>
            <c:dLbl>
              <c:idx val="11"/>
              <c:layout>
                <c:manualLayout>
                  <c:x val="-1.5496860011930425E-2"/>
                  <c:y val="-3.8076152304609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D3-46E5-9F9B-AF647087474C}"/>
                </c:ext>
              </c:extLst>
            </c:dLbl>
            <c:spPr>
              <a:noFill/>
              <a:ln w="2540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 i="0">
                    <a:solidFill>
                      <a:srgbClr val="00B050"/>
                    </a:solidFill>
                    <a:latin typeface="e-Ukraine Regular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  <c:pt idx="4">
                  <c:v>травень</c:v>
                </c:pt>
                <c:pt idx="5">
                  <c:v>червень</c:v>
                </c:pt>
                <c:pt idx="6">
                  <c:v>липень</c:v>
                </c:pt>
                <c:pt idx="7">
                  <c:v>серпень</c:v>
                </c:pt>
                <c:pt idx="8">
                  <c:v>вересень</c:v>
                </c:pt>
                <c:pt idx="9">
                  <c:v>жовтень</c:v>
                </c:pt>
                <c:pt idx="10">
                  <c:v>листопад</c:v>
                </c:pt>
                <c:pt idx="11">
                  <c:v>грудень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26</c:v>
                </c:pt>
                <c:pt idx="1">
                  <c:v>24</c:v>
                </c:pt>
                <c:pt idx="2">
                  <c:v>19</c:v>
                </c:pt>
                <c:pt idx="3">
                  <c:v>16</c:v>
                </c:pt>
                <c:pt idx="4">
                  <c:v>19</c:v>
                </c:pt>
                <c:pt idx="5">
                  <c:v>20</c:v>
                </c:pt>
                <c:pt idx="6">
                  <c:v>19</c:v>
                </c:pt>
                <c:pt idx="7">
                  <c:v>19</c:v>
                </c:pt>
                <c:pt idx="8">
                  <c:v>20</c:v>
                </c:pt>
                <c:pt idx="9">
                  <c:v>28</c:v>
                </c:pt>
                <c:pt idx="10">
                  <c:v>19</c:v>
                </c:pt>
                <c:pt idx="11">
                  <c:v>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917F-4D10-AB8B-E1DD9BF90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350848"/>
        <c:axId val="170369024"/>
      </c:lineChart>
      <c:catAx>
        <c:axId val="17035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/>
          <a:lstStyle/>
          <a:p>
            <a:pPr>
              <a:defRPr lang="uk-UA" sz="2000" b="1" spc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defRPr>
            </a:pPr>
            <a:endParaRPr lang="uk-UA"/>
          </a:p>
        </c:txPr>
        <c:crossAx val="170369024"/>
        <c:crosses val="autoZero"/>
        <c:auto val="1"/>
        <c:lblAlgn val="ctr"/>
        <c:lblOffset val="100"/>
        <c:noMultiLvlLbl val="0"/>
      </c:catAx>
      <c:valAx>
        <c:axId val="170369024"/>
        <c:scaling>
          <c:orientation val="minMax"/>
          <c:max val="65"/>
          <c:min val="0"/>
        </c:scaling>
        <c:delete val="1"/>
        <c:axPos val="l"/>
        <c:majorGridlines>
          <c:spPr>
            <a:ln w="3175" cap="flat" cmpd="sng" algn="ctr">
              <a:noFill/>
              <a:prstDash val="solid"/>
            </a:ln>
            <a:effectLst>
              <a:glow rad="63500">
                <a:schemeClr val="accent4">
                  <a:alpha val="45000"/>
                  <a:satMod val="120000"/>
                </a:schemeClr>
              </a:glow>
            </a:effectLst>
          </c:spPr>
        </c:majorGridlines>
        <c:numFmt formatCode="General" sourceLinked="1"/>
        <c:majorTickMark val="out"/>
        <c:minorTickMark val="none"/>
        <c:tickLblPos val="nextTo"/>
        <c:crossAx val="170350848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4214444535617568E-2"/>
          <c:y val="0.89385432676771259"/>
          <c:w val="0.87804654555064987"/>
          <c:h val="0.10614567323228741"/>
        </c:manualLayout>
      </c:layout>
      <c:overlay val="0"/>
      <c:txPr>
        <a:bodyPr/>
        <a:lstStyle/>
        <a:p>
          <a:pPr>
            <a:defRPr sz="2400" b="1">
              <a:solidFill>
                <a:schemeClr val="tx1">
                  <a:lumMod val="50000"/>
                </a:schemeClr>
              </a:solidFill>
              <a:latin typeface="e-Ukraine Regular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598" b="0" i="0" u="none" strike="noStrike" kern="1200" spc="0" baseline="0">
                <a:solidFill>
                  <a:schemeClr val="tx1">
                    <a:lumMod val="50000"/>
                  </a:schemeClr>
                </a:solidFill>
                <a:latin typeface="e-Ukraine Regular"/>
                <a:ea typeface="+mn-ea"/>
                <a:cs typeface="Times New Roman" panose="02020603050405020304" pitchFamily="18" charset="0"/>
              </a:defRPr>
            </a:pPr>
            <a:r>
              <a:rPr lang="uk-UA" sz="1598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anose="02020603050405020304" pitchFamily="18" charset="0"/>
              </a:rPr>
              <a:t>Протягом перших 3 днів</a:t>
            </a:r>
          </a:p>
        </c:rich>
      </c:tx>
      <c:layout/>
      <c:overlay val="0"/>
      <c:spPr>
        <a:noFill/>
        <a:ln w="25372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2020 рік</c:v>
                </c:pt>
              </c:strCache>
            </c:strRef>
          </c:tx>
          <c:spPr>
            <a:solidFill>
              <a:srgbClr val="2AA972"/>
            </a:solidFill>
            <a:ln w="25372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9CB-4E71-A69A-3A94F587A26B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79CB-4E71-A69A-3A94F587A26B}"/>
              </c:ext>
            </c:extLst>
          </c:dPt>
          <c:dLbls>
            <c:dLbl>
              <c:idx val="1"/>
              <c:layout>
                <c:manualLayout>
                  <c:x val="2.1390054098240165E-2"/>
                  <c:y val="-3.2519201999503471E-2"/>
                </c:manualLayout>
              </c:layout>
              <c:tx>
                <c:rich>
                  <a:bodyPr/>
                  <a:lstStyle/>
                  <a:p>
                    <a:r>
                      <a:rPr lang="en-US" b="1" baseline="0" dirty="0">
                        <a:solidFill>
                          <a:srgbClr val="0070C0"/>
                        </a:solidFill>
                      </a:rPr>
                      <a:t> </a:t>
                    </a:r>
                    <a:r>
                      <a:rPr lang="en-US" sz="1800" b="1" baseline="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4253</a:t>
                    </a:r>
                    <a:endParaRPr lang="en-US" sz="18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9CB-4E71-A69A-3A94F587A2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6FBA"/>
                    </a:solidFill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Аркуш1!$A$2:$A$3</c:f>
              <c:strCache>
                <c:ptCount val="2"/>
                <c:pt idx="0">
                  <c:v>2020 рік</c:v>
                </c:pt>
                <c:pt idx="1">
                  <c:v>2021 рік</c:v>
                </c:pt>
              </c:strCache>
            </c:strRef>
          </c:cat>
          <c:val>
            <c:numRef>
              <c:f>Аркуш1!$B$2:$B$3</c:f>
              <c:numCache>
                <c:formatCode>General</c:formatCode>
                <c:ptCount val="2"/>
                <c:pt idx="0">
                  <c:v>4060</c:v>
                </c:pt>
                <c:pt idx="1">
                  <c:v>4253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9CB-4E71-A69A-3A94F587A26B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2021 рік</c:v>
                </c:pt>
              </c:strCache>
            </c:strRef>
          </c:tx>
          <c:spPr>
            <a:solidFill>
              <a:schemeClr val="bg1">
                <a:alpha val="82000"/>
              </a:schemeClr>
            </a:solidFill>
            <a:ln>
              <a:noFill/>
            </a:ln>
            <a:effectLst/>
            <a:sp3d/>
          </c:spPr>
          <c:invertIfNegative val="0"/>
          <c:dLbls>
            <c:delete val="1"/>
          </c:dLbls>
          <c:cat>
            <c:strRef>
              <c:f>Аркуш1!$A$2:$A$3</c:f>
              <c:strCache>
                <c:ptCount val="2"/>
                <c:pt idx="0">
                  <c:v>2020 рік</c:v>
                </c:pt>
                <c:pt idx="1">
                  <c:v>2021 рік</c:v>
                </c:pt>
              </c:strCache>
            </c:strRef>
          </c:cat>
          <c:val>
            <c:numRef>
              <c:f>Аркуш1!$C$2:$C$3</c:f>
              <c:numCache>
                <c:formatCode>General</c:formatCode>
                <c:ptCount val="2"/>
                <c:pt idx="0">
                  <c:v>500</c:v>
                </c:pt>
                <c:pt idx="1">
                  <c:v>400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9CB-4E71-A69A-3A94F587A2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269302400"/>
        <c:axId val="303772800"/>
        <c:axId val="0"/>
      </c:bar3DChart>
      <c:catAx>
        <c:axId val="26930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1998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303772800"/>
        <c:crosses val="autoZero"/>
        <c:auto val="1"/>
        <c:lblAlgn val="ctr"/>
        <c:lblOffset val="100"/>
        <c:tickLblSkip val="1"/>
        <c:noMultiLvlLbl val="0"/>
      </c:catAx>
      <c:valAx>
        <c:axId val="303772800"/>
        <c:scaling>
          <c:orientation val="minMax"/>
        </c:scaling>
        <c:delete val="0"/>
        <c:axPos val="l"/>
        <c:majorGridlines>
          <c:spPr>
            <a:ln w="9514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tx1">
                    <a:lumMod val="50000"/>
                  </a:schemeClr>
                </a:solidFill>
                <a:latin typeface="Arial Black" pitchFamily="34" charset="0"/>
              </a:defRPr>
            </a:pPr>
            <a:endParaRPr lang="uk-UA"/>
          </a:p>
        </c:txPr>
        <c:crossAx val="269302400"/>
        <c:crosses val="autoZero"/>
        <c:crossBetween val="between"/>
      </c:valAx>
      <c:spPr>
        <a:noFill/>
        <a:ln w="2537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uk-UA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50000"/>
                  </a:schemeClr>
                </a:solidFill>
                <a:latin typeface="e-Ukraine Regular"/>
                <a:ea typeface="+mn-ea"/>
                <a:cs typeface="Times New Roman" panose="02020603050405020304" pitchFamily="18" charset="0"/>
              </a:defRPr>
            </a:pPr>
            <a:r>
              <a:rPr lang="uk-UA" sz="1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anose="02020603050405020304" pitchFamily="18" charset="0"/>
              </a:rPr>
              <a:t>Протягом 4-15 днів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6FBA"/>
            </a:solidFill>
            <a:ln w="25400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5C8E-4C7E-956C-1E4A533318C6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5C8E-4C7E-956C-1E4A533318C6}"/>
              </c:ext>
            </c:extLst>
          </c:dPt>
          <c:dLbls>
            <c:dLbl>
              <c:idx val="1"/>
              <c:layout>
                <c:manualLayout>
                  <c:x val="-0.30172356409161211"/>
                  <c:y val="2.679057485482243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sz="1800" b="1" dirty="0">
                        <a:solidFill>
                          <a:srgbClr val="00D66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727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2836264815207971E-2"/>
                      <c:h val="0.11337640379483835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5C8E-4C7E-956C-1E4A533318C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Аркуш1!$A$2:$A$3</c:f>
              <c:strCache>
                <c:ptCount val="2"/>
                <c:pt idx="0">
                  <c:v>2020 рік</c:v>
                </c:pt>
                <c:pt idx="1">
                  <c:v>2021 рік</c:v>
                </c:pt>
              </c:strCache>
            </c:strRef>
          </c:cat>
          <c:val>
            <c:numRef>
              <c:f>Аркуш1!$B$2:$B$3</c:f>
              <c:numCache>
                <c:formatCode>General</c:formatCode>
                <c:ptCount val="2"/>
                <c:pt idx="0">
                  <c:v>727</c:v>
                </c:pt>
                <c:pt idx="1">
                  <c:v>1324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C8E-4C7E-956C-1E4A533318C6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bg1">
                <a:alpha val="82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2.7716220216408061E-2"/>
                  <c:y val="0.2837191185717181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sz="1800" b="1" dirty="0">
                        <a:solidFill>
                          <a:srgbClr val="00D66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1324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7.0549325331570836E-2"/>
                      <c:h val="9.6141135715057932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EEA9-42A7-899D-A3A055D5266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Аркуш1!$A$2:$A$3</c:f>
              <c:strCache>
                <c:ptCount val="2"/>
                <c:pt idx="0">
                  <c:v>2020 рік</c:v>
                </c:pt>
                <c:pt idx="1">
                  <c:v>2021 рік</c:v>
                </c:pt>
              </c:strCache>
            </c:strRef>
          </c:cat>
          <c:val>
            <c:numRef>
              <c:f>Аркуш1!$C$2:$C$3</c:f>
              <c:numCache>
                <c:formatCode>General</c:formatCode>
                <c:ptCount val="2"/>
                <c:pt idx="0">
                  <c:v>500</c:v>
                </c:pt>
                <c:pt idx="1">
                  <c:v>400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C8E-4C7E-956C-1E4A533318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320021248"/>
        <c:axId val="320022784"/>
        <c:axId val="0"/>
      </c:bar3DChart>
      <c:catAx>
        <c:axId val="32002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320022784"/>
        <c:crosses val="autoZero"/>
        <c:auto val="1"/>
        <c:lblAlgn val="ctr"/>
        <c:lblOffset val="100"/>
        <c:noMultiLvlLbl val="0"/>
      </c:catAx>
      <c:valAx>
        <c:axId val="320022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tx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defRPr>
            </a:pPr>
            <a:endParaRPr lang="uk-UA"/>
          </a:p>
        </c:txPr>
        <c:crossAx val="3200212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uk-UA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chemeClr val="tx1">
                    <a:lumMod val="50000"/>
                  </a:schemeClr>
                </a:solidFill>
                <a:latin typeface="e-Ukraine Regular"/>
              </a:defRPr>
            </a:pPr>
            <a:r>
              <a:rPr lang="uk-UA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Понад 15 днів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E14F35"/>
            </a:solidFill>
            <a:ln w="25395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04A-4FB3-875E-5863BDE74BE0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04A-4FB3-875E-5863BDE74BE0}"/>
              </c:ext>
            </c:extLst>
          </c:dPt>
          <c:dLbls>
            <c:dLbl>
              <c:idx val="1"/>
              <c:layout>
                <c:manualLayout>
                  <c:x val="-2.1762808687470322E-2"/>
                  <c:y val="-8.2000502191427557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endParaRPr lang="en-US" sz="1800" b="1" dirty="0">
                      <a:solidFill>
                        <a:srgbClr val="06E83C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04A-4FB3-875E-5863BDE74B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70C0"/>
                    </a:solidFill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Аркуш1!$A$2:$A$3</c:f>
              <c:strCache>
                <c:ptCount val="2"/>
                <c:pt idx="0">
                  <c:v>2020 рік</c:v>
                </c:pt>
                <c:pt idx="1">
                  <c:v>2021 рік</c:v>
                </c:pt>
              </c:strCache>
            </c:strRef>
          </c:cat>
          <c:val>
            <c:numRef>
              <c:f>Аркуш1!$B$2:$B$3</c:f>
              <c:numCache>
                <c:formatCode>General</c:formatCode>
                <c:ptCount val="2"/>
                <c:pt idx="0">
                  <c:v>10</c:v>
                </c:pt>
                <c:pt idx="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04A-4FB3-875E-5863BDE74BE0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bg1">
                <a:alpha val="82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-0.32355445254163812"/>
                  <c:y val="0.1968093864517397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10</a:t>
                    </a:r>
                    <a:endParaRPr lang="en-US" sz="2000" b="1" dirty="0">
                      <a:solidFill>
                        <a:srgbClr val="06E83C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2845978497953625E-2"/>
                      <c:h val="4.572643327800308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260B-4C65-984D-D331D68B20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en-US" sz="1000" b="1" i="0" u="none" strike="noStrike" kern="1200" baseline="0">
                    <a:solidFill>
                      <a:srgbClr val="006FBA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Аркуш1!$A$2:$A$3</c:f>
              <c:strCache>
                <c:ptCount val="2"/>
                <c:pt idx="0">
                  <c:v>2020 рік</c:v>
                </c:pt>
                <c:pt idx="1">
                  <c:v>2021 рік</c:v>
                </c:pt>
              </c:strCache>
            </c:strRef>
          </c:cat>
          <c:val>
            <c:numRef>
              <c:f>Аркуш1!$C$2:$C$3</c:f>
              <c:numCache>
                <c:formatCode>General</c:formatCode>
                <c:ptCount val="2"/>
                <c:pt idx="0">
                  <c:v>30</c:v>
                </c:pt>
                <c:pt idx="1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04A-4FB3-875E-5863BDE74B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17854464"/>
        <c:axId val="17856000"/>
        <c:axId val="0"/>
      </c:bar3DChart>
      <c:catAx>
        <c:axId val="1785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17856000"/>
        <c:crosses val="autoZero"/>
        <c:auto val="1"/>
        <c:lblAlgn val="ctr"/>
        <c:lblOffset val="100"/>
        <c:noMultiLvlLbl val="0"/>
      </c:catAx>
      <c:valAx>
        <c:axId val="17856000"/>
        <c:scaling>
          <c:orientation val="minMax"/>
        </c:scaling>
        <c:delete val="0"/>
        <c:axPos val="l"/>
        <c:majorGridlines>
          <c:spPr>
            <a:ln w="952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tx1">
                    <a:lumMod val="50000"/>
                  </a:schemeClr>
                </a:solidFill>
                <a:latin typeface="Arial Black" pitchFamily="34" charset="0"/>
              </a:defRPr>
            </a:pPr>
            <a:endParaRPr lang="uk-UA"/>
          </a:p>
        </c:txPr>
        <c:crossAx val="17854464"/>
        <c:crosses val="autoZero"/>
        <c:crossBetween val="between"/>
      </c:valAx>
      <c:spPr>
        <a:noFill/>
        <a:ln w="253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uk-UA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E94AB7-433E-4E38-B2DC-F0B17CFA977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D29813E-5F76-4434-BD50-22FF9571F363}">
      <dgm:prSet phldrT="[Текст]" custT="1"/>
      <dgm:spPr>
        <a:solidFill>
          <a:srgbClr val="DEBC68"/>
        </a:solidFill>
      </dgm:spPr>
      <dgm:t>
        <a:bodyPr/>
        <a:lstStyle/>
        <a:p>
          <a:r>
            <a:rPr lang="uk-UA" sz="2100" b="1" noProof="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Щодо роботи органів </a:t>
          </a:r>
          <a:r>
            <a:rPr lang="ru-RU" sz="2100" b="1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ДПС – </a:t>
          </a:r>
          <a:r>
            <a:rPr lang="ru-RU" sz="2100" b="1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190 </a:t>
          </a:r>
          <a:r>
            <a:rPr lang="ru-RU" sz="2100" b="1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(</a:t>
          </a:r>
          <a:r>
            <a:rPr lang="ru-RU" sz="2100" b="1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60,9 </a:t>
          </a:r>
          <a:r>
            <a:rPr lang="ru-RU" sz="2100" b="1" noProof="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</a:t>
          </a:r>
          <a:endParaRPr lang="uk-UA" sz="2100" dirty="0">
            <a:solidFill>
              <a:schemeClr val="tx1">
                <a:lumMod val="50000"/>
              </a:schemeClr>
            </a:solidFill>
          </a:endParaRPr>
        </a:p>
      </dgm:t>
    </dgm:pt>
    <dgm:pt modelId="{65FD6FA0-6841-4878-A086-7BFDBE5D297D}" type="parTrans" cxnId="{E03B3166-0AF4-4E60-902E-D40C313FD13C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B31C4738-50DB-4007-8E41-B336452CAC37}" type="sibTrans" cxnId="{E03B3166-0AF4-4E60-902E-D40C313FD13C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FC63668E-F1F3-486F-B906-D014C2002789}">
      <dgm:prSet phldrT="[Текст]" custT="1"/>
      <dgm:spPr>
        <a:solidFill>
          <a:srgbClr val="E04F3C"/>
        </a:solidFill>
      </dgm:spPr>
      <dgm:t>
        <a:bodyPr/>
        <a:lstStyle/>
        <a:p>
          <a:pPr>
            <a:buNone/>
          </a:pPr>
          <a:r>
            <a:rPr lang="uk-UA" sz="2100" b="1" noProof="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Щодо звітності та реєстрації накладних </a:t>
          </a:r>
          <a:r>
            <a:rPr lang="uk-UA" sz="2100" b="1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– </a:t>
          </a:r>
          <a:r>
            <a:rPr lang="uk-UA" sz="2100" b="1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52</a:t>
          </a:r>
          <a:r>
            <a:rPr lang="ru-RU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 </a:t>
          </a:r>
          <a:r>
            <a:rPr lang="ru-RU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(</a:t>
          </a:r>
          <a:r>
            <a:rPr lang="ru-RU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16,7 </a:t>
          </a:r>
          <a:r>
            <a:rPr lang="ru-RU" sz="2100" b="1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</a:t>
          </a:r>
          <a:r>
            <a:rPr lang="uk-UA" sz="2100" b="1" noProof="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 </a:t>
          </a:r>
          <a:endParaRPr lang="uk-UA" sz="2100" b="1" dirty="0">
            <a:solidFill>
              <a:schemeClr val="tx1">
                <a:lumMod val="50000"/>
              </a:schemeClr>
            </a:solidFill>
            <a:latin typeface="e-Ukraine Regular"/>
            <a:ea typeface="+mn-ea"/>
            <a:cs typeface="Times New Roman" pitchFamily="18" charset="0"/>
          </a:endParaRPr>
        </a:p>
      </dgm:t>
    </dgm:pt>
    <dgm:pt modelId="{77E6FA4F-EE79-4A2E-B6CA-4826CDF05465}" type="parTrans" cxnId="{1C1F02FE-FA0D-49B9-9F5B-B623D759F088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CAD9EEC3-DE69-4AE0-AFD2-B94ACC6B1921}" type="sibTrans" cxnId="{1C1F02FE-FA0D-49B9-9F5B-B623D759F088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4BD869CA-66E4-4810-BFA5-094478D36671}">
      <dgm:prSet phldrT="[Текст]" custT="1"/>
      <dgm:spPr>
        <a:solidFill>
          <a:srgbClr val="A6A6A6"/>
        </a:solidFill>
      </dgm:spPr>
      <dgm:t>
        <a:bodyPr/>
        <a:lstStyle/>
        <a:p>
          <a:pPr>
            <a:buNone/>
          </a:pPr>
          <a:r>
            <a:rPr lang="uk-UA" sz="2100" b="1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Щодо перевірки СГ </a:t>
          </a:r>
          <a:r>
            <a:rPr lang="uk-UA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– </a:t>
          </a:r>
          <a:r>
            <a:rPr lang="uk-UA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5 (1,6 </a:t>
          </a:r>
          <a:r>
            <a:rPr lang="uk-UA" sz="2100" b="1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</a:t>
          </a:r>
          <a:endParaRPr lang="uk-UA" sz="2100" dirty="0">
            <a:solidFill>
              <a:schemeClr val="tx1">
                <a:lumMod val="50000"/>
              </a:schemeClr>
            </a:solidFill>
          </a:endParaRPr>
        </a:p>
      </dgm:t>
    </dgm:pt>
    <dgm:pt modelId="{13A3476F-95E3-4986-B009-8DB8FF0854F1}" type="parTrans" cxnId="{E4AF5C59-409E-4251-92E1-AB7EE7D9DDA7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149AB4F5-B753-4D64-941C-E20F2EAD5275}" type="sibTrans" cxnId="{E4AF5C59-409E-4251-92E1-AB7EE7D9DDA7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CA8A0E04-7066-4C56-861B-9E5B9CAAD0F5}">
      <dgm:prSet phldrT="[Текст]" custT="1"/>
      <dgm:spPr>
        <a:solidFill>
          <a:srgbClr val="595959"/>
        </a:solidFill>
      </dgm:spPr>
      <dgm:t>
        <a:bodyPr/>
        <a:lstStyle/>
        <a:p>
          <a:pPr>
            <a:buNone/>
          </a:pPr>
          <a:r>
            <a:rPr lang="uk-UA" sz="2100" b="1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Система електронного адміністрування реалізації пального </a:t>
          </a:r>
          <a:r>
            <a:rPr lang="uk-UA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– </a:t>
          </a:r>
          <a:r>
            <a:rPr lang="uk-UA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16 (5,1 </a:t>
          </a:r>
          <a:r>
            <a:rPr lang="uk-UA" sz="2100" b="1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  </a:t>
          </a:r>
          <a:endParaRPr lang="uk-UA" sz="2100" dirty="0">
            <a:solidFill>
              <a:schemeClr val="tx1">
                <a:lumMod val="50000"/>
              </a:schemeClr>
            </a:solidFill>
          </a:endParaRPr>
        </a:p>
      </dgm:t>
    </dgm:pt>
    <dgm:pt modelId="{44423C5D-97D1-4C82-8E5D-3E3D2F17A710}" type="parTrans" cxnId="{41AB7CC1-656F-41B3-A8E2-C740B20270DC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ED7E65DD-C087-48DA-A3BA-4445BA580589}" type="sibTrans" cxnId="{41AB7CC1-656F-41B3-A8E2-C740B20270DC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EE554BAE-5B4B-43D5-8B53-CA6FF579227B}">
      <dgm:prSet phldrT="[Текст]" custT="1"/>
      <dgm:spPr>
        <a:solidFill>
          <a:srgbClr val="87B0DE"/>
        </a:solidFill>
      </dgm:spPr>
      <dgm:t>
        <a:bodyPr/>
        <a:lstStyle/>
        <a:p>
          <a:pPr>
            <a:buNone/>
          </a:pPr>
          <a:r>
            <a:rPr lang="uk-UA" sz="2100" b="1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Щодо роботи ЦОП </a:t>
          </a:r>
          <a:r>
            <a:rPr lang="uk-UA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– </a:t>
          </a:r>
          <a:r>
            <a:rPr lang="uk-UA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5 (1,6 </a:t>
          </a:r>
          <a:r>
            <a:rPr lang="uk-UA" sz="2100" b="1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 </a:t>
          </a:r>
          <a:endParaRPr lang="uk-UA" sz="2100" dirty="0">
            <a:solidFill>
              <a:schemeClr val="tx1">
                <a:lumMod val="50000"/>
              </a:schemeClr>
            </a:solidFill>
          </a:endParaRPr>
        </a:p>
      </dgm:t>
    </dgm:pt>
    <dgm:pt modelId="{5AC32640-FB0F-4949-9CA4-E5582E4CA05A}" type="parTrans" cxnId="{E9C12BEB-5E9F-43DB-BAAB-7AD4520CC527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D7109561-373B-4C7B-B45F-B02209273DE2}" type="sibTrans" cxnId="{E9C12BEB-5E9F-43DB-BAAB-7AD4520CC527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0A5357E0-005F-46FB-A264-625D52ACC5A9}">
      <dgm:prSet phldrT="[Текст]" custT="1"/>
      <dgm:spPr>
        <a:solidFill>
          <a:srgbClr val="24A168"/>
        </a:solidFill>
      </dgm:spPr>
      <dgm:t>
        <a:bodyPr/>
        <a:lstStyle/>
        <a:p>
          <a:pPr>
            <a:buNone/>
          </a:pPr>
          <a:r>
            <a:rPr lang="uk-UA" sz="2100" b="1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Щодо корупційних </a:t>
          </a:r>
          <a:r>
            <a:rPr lang="uk-UA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дій – </a:t>
          </a:r>
          <a:r>
            <a:rPr lang="uk-UA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16 (5,1 </a:t>
          </a:r>
          <a:r>
            <a:rPr lang="uk-UA" sz="2100" b="1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</a:t>
          </a:r>
          <a:endParaRPr lang="uk-UA" sz="2100" dirty="0">
            <a:solidFill>
              <a:schemeClr val="tx1">
                <a:lumMod val="50000"/>
              </a:schemeClr>
            </a:solidFill>
          </a:endParaRPr>
        </a:p>
      </dgm:t>
    </dgm:pt>
    <dgm:pt modelId="{59F45FA3-F30C-40A7-8297-4D3264FC2798}" type="sibTrans" cxnId="{F887C5C2-B544-4357-9B37-B656D8388C33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D4A084F6-2AC9-46FC-B8B1-69072A8FD1A5}" type="parTrans" cxnId="{F887C5C2-B544-4357-9B37-B656D8388C33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E8CC617A-1E53-44F3-B118-C7A6E8588AD9}">
      <dgm:prSet phldrT="[Текст]" custT="1"/>
      <dgm:spPr>
        <a:solidFill>
          <a:srgbClr val="126AB3"/>
        </a:solidFill>
      </dgm:spPr>
      <dgm:t>
        <a:bodyPr/>
        <a:lstStyle/>
        <a:p>
          <a:pPr>
            <a:buNone/>
          </a:pPr>
          <a:r>
            <a:rPr lang="uk-UA" sz="2100" b="1" noProof="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Повідомлення щодо мінімізації сплати </a:t>
          </a:r>
          <a:r>
            <a:rPr lang="uk-UA" sz="2100" b="1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податків – </a:t>
          </a:r>
          <a:r>
            <a:rPr lang="uk-UA" sz="2100" b="1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23</a:t>
          </a:r>
          <a:r>
            <a:rPr lang="ru-RU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 (7,4 </a:t>
          </a:r>
          <a:r>
            <a:rPr lang="ru-RU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 </a:t>
          </a:r>
          <a:endParaRPr lang="uk-UA" sz="2100" dirty="0">
            <a:solidFill>
              <a:schemeClr val="tx1">
                <a:lumMod val="50000"/>
              </a:schemeClr>
            </a:solidFill>
          </a:endParaRPr>
        </a:p>
      </dgm:t>
    </dgm:pt>
    <dgm:pt modelId="{7ED0C85A-EBF6-45ED-A993-44C1D6DBDADA}" type="sibTrans" cxnId="{E5C0ADFC-7C8E-4DDF-8376-88B3F03AA4EF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271F3B6D-0D9D-4179-AA11-9F77BEB6FDF4}" type="parTrans" cxnId="{E5C0ADFC-7C8E-4DDF-8376-88B3F03AA4EF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08507CBC-19F0-4976-AF0E-48C8DBA6497D}">
      <dgm:prSet phldrT="[Текст]" custT="1"/>
      <dgm:spPr>
        <a:solidFill>
          <a:srgbClr val="7F769C"/>
        </a:solidFill>
      </dgm:spPr>
      <dgm:t>
        <a:bodyPr/>
        <a:lstStyle/>
        <a:p>
          <a:pPr>
            <a:buNone/>
          </a:pPr>
          <a:r>
            <a:rPr lang="uk-UA" sz="2100" b="1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Система електронного адміністрування ПДВ </a:t>
          </a:r>
          <a:r>
            <a:rPr lang="uk-UA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– </a:t>
          </a:r>
          <a:r>
            <a:rPr lang="uk-UA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5 </a:t>
          </a:r>
          <a:r>
            <a:rPr lang="uk-UA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(</a:t>
          </a:r>
          <a:r>
            <a:rPr lang="uk-UA" sz="2100" b="1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1,6 </a:t>
          </a:r>
          <a:r>
            <a:rPr lang="uk-UA" sz="2100" b="1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 </a:t>
          </a:r>
          <a:endParaRPr lang="uk-UA" sz="2100" dirty="0">
            <a:solidFill>
              <a:schemeClr val="tx1">
                <a:lumMod val="50000"/>
              </a:schemeClr>
            </a:solidFill>
          </a:endParaRPr>
        </a:p>
      </dgm:t>
    </dgm:pt>
    <dgm:pt modelId="{9CD976C6-105C-4CCA-B1B1-CAB8A5DB9245}" type="sibTrans" cxnId="{C1F3CEB1-F692-4AA8-971A-E92A22F5F284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66EE7255-B572-4A38-A735-F1F35FEFF585}" type="parTrans" cxnId="{C1F3CEB1-F692-4AA8-971A-E92A22F5F284}">
      <dgm:prSet/>
      <dgm:spPr/>
      <dgm:t>
        <a:bodyPr/>
        <a:lstStyle/>
        <a:p>
          <a:endParaRPr lang="uk-UA">
            <a:solidFill>
              <a:schemeClr val="tx1">
                <a:lumMod val="50000"/>
              </a:schemeClr>
            </a:solidFill>
          </a:endParaRPr>
        </a:p>
      </dgm:t>
    </dgm:pt>
    <dgm:pt modelId="{EDDDD87E-1476-4828-B5C2-F6DD10D7DACE}" type="pres">
      <dgm:prSet presAssocID="{B8E94AB7-433E-4E38-B2DC-F0B17CFA97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C7EDBFE-6F4C-4340-B385-FA34F6967958}" type="pres">
      <dgm:prSet presAssocID="{FD29813E-5F76-4434-BD50-22FF9571F363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7F65777-7D38-4372-BCC7-50FDF2FB98DA}" type="pres">
      <dgm:prSet presAssocID="{B31C4738-50DB-4007-8E41-B336452CAC37}" presName="spacer" presStyleCnt="0"/>
      <dgm:spPr/>
    </dgm:pt>
    <dgm:pt modelId="{73BE7AD1-E189-4293-81B6-9D97962BA22D}" type="pres">
      <dgm:prSet presAssocID="{FC63668E-F1F3-486F-B906-D014C2002789}" presName="parentText" presStyleLbl="node1" presStyleIdx="1" presStyleCnt="8" custScaleX="95338" custLinFactNeighborX="-14593" custLinFactNeighborY="1709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570F88D-70CF-49B5-AA7B-E721EA932058}" type="pres">
      <dgm:prSet presAssocID="{CAD9EEC3-DE69-4AE0-AFD2-B94ACC6B1921}" presName="spacer" presStyleCnt="0"/>
      <dgm:spPr/>
    </dgm:pt>
    <dgm:pt modelId="{BFB55C11-91EB-452D-940A-C39910F2AA96}" type="pres">
      <dgm:prSet presAssocID="{CA8A0E04-7066-4C56-861B-9E5B9CAAD0F5}" presName="parentText" presStyleLbl="node1" presStyleIdx="2" presStyleCnt="8" custScaleX="53608" custLinFactY="200000" custLinFactNeighborX="-23196" custLinFactNeighborY="223439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641D350-1992-426F-A457-D3D52CE28CE6}" type="pres">
      <dgm:prSet presAssocID="{ED7E65DD-C087-48DA-A3BA-4445BA580589}" presName="spacer" presStyleCnt="0"/>
      <dgm:spPr/>
    </dgm:pt>
    <dgm:pt modelId="{9D8A245E-16E4-45C3-932C-658C94679B9A}" type="pres">
      <dgm:prSet presAssocID="{0A5357E0-005F-46FB-A264-625D52ACC5A9}" presName="parentText" presStyleLbl="node1" presStyleIdx="3" presStyleCnt="8" custScaleX="66400" custLinFactNeighborX="-25514" custLinFactNeighborY="4165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792051-479A-4558-A732-B1718F0B77F0}" type="pres">
      <dgm:prSet presAssocID="{59F45FA3-F30C-40A7-8297-4D3264FC2798}" presName="spacer" presStyleCnt="0"/>
      <dgm:spPr/>
    </dgm:pt>
    <dgm:pt modelId="{B9A6F0CF-CB70-4957-9258-48E3A81FC8B8}" type="pres">
      <dgm:prSet presAssocID="{E8CC617A-1E53-44F3-B118-C7A6E8588AD9}" presName="parentText" presStyleLbl="node1" presStyleIdx="4" presStyleCnt="8" custScaleX="76400" custLinFactY="-190791" custLinFactNeighborX="-21014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FF3458-463C-4FE3-89BF-F1AAF4D49251}" type="pres">
      <dgm:prSet presAssocID="{7ED0C85A-EBF6-45ED-A993-44C1D6DBDADA}" presName="spacer" presStyleCnt="0"/>
      <dgm:spPr/>
    </dgm:pt>
    <dgm:pt modelId="{2E4BF3AC-F4D2-4768-A5F1-6D477F5D7186}" type="pres">
      <dgm:prSet presAssocID="{08507CBC-19F0-4976-AF0E-48C8DBA6497D}" presName="parentText" presStyleLbl="node1" presStyleIdx="5" presStyleCnt="8" custScaleX="41854" custLinFactY="100000" custLinFactNeighborX="-31898" custLinFactNeighborY="14799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961E4FE-E31A-4C81-A908-5172E52056A8}" type="pres">
      <dgm:prSet presAssocID="{9CD976C6-105C-4CCA-B1B1-CAB8A5DB9245}" presName="spacer" presStyleCnt="0"/>
      <dgm:spPr/>
    </dgm:pt>
    <dgm:pt modelId="{D8C33930-B71F-41B5-85BC-D4D569F0D1EB}" type="pres">
      <dgm:prSet presAssocID="{EE554BAE-5B4B-43D5-8B53-CA6FF579227B}" presName="parentText" presStyleLbl="node1" presStyleIdx="6" presStyleCnt="8" custScaleX="46149" custLinFactY="-89814" custLinFactNeighborX="-2727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89DB1D-140A-40AC-BCFB-305598790571}" type="pres">
      <dgm:prSet presAssocID="{D7109561-373B-4C7B-B45F-B02209273DE2}" presName="spacer" presStyleCnt="0"/>
      <dgm:spPr/>
    </dgm:pt>
    <dgm:pt modelId="{18CAF4E0-AE0F-4037-8A19-765FACA5BE99}" type="pres">
      <dgm:prSet presAssocID="{4BD869CA-66E4-4810-BFA5-094478D36671}" presName="parentText" presStyleLbl="node1" presStyleIdx="7" presStyleCnt="8" custScaleX="33007" custLinFactNeighborX="-38168" custLinFactNeighborY="8755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5F7FDB4-EA05-4DA9-BA5A-CD79DD38AEC7}" type="presOf" srcId="{B8E94AB7-433E-4E38-B2DC-F0B17CFA9777}" destId="{EDDDD87E-1476-4828-B5C2-F6DD10D7DACE}" srcOrd="0" destOrd="0" presId="urn:microsoft.com/office/officeart/2005/8/layout/vList2"/>
    <dgm:cxn modelId="{A4818188-6919-40B5-BF54-4A513B9DC71D}" type="presOf" srcId="{08507CBC-19F0-4976-AF0E-48C8DBA6497D}" destId="{2E4BF3AC-F4D2-4768-A5F1-6D477F5D7186}" srcOrd="0" destOrd="0" presId="urn:microsoft.com/office/officeart/2005/8/layout/vList2"/>
    <dgm:cxn modelId="{C1F3CEB1-F692-4AA8-971A-E92A22F5F284}" srcId="{B8E94AB7-433E-4E38-B2DC-F0B17CFA9777}" destId="{08507CBC-19F0-4976-AF0E-48C8DBA6497D}" srcOrd="5" destOrd="0" parTransId="{66EE7255-B572-4A38-A735-F1F35FEFF585}" sibTransId="{9CD976C6-105C-4CCA-B1B1-CAB8A5DB9245}"/>
    <dgm:cxn modelId="{323DD5FF-4186-4C43-8880-B2BA8C149497}" type="presOf" srcId="{FC63668E-F1F3-486F-B906-D014C2002789}" destId="{73BE7AD1-E189-4293-81B6-9D97962BA22D}" srcOrd="0" destOrd="0" presId="urn:microsoft.com/office/officeart/2005/8/layout/vList2"/>
    <dgm:cxn modelId="{1618CE04-37F3-4DCF-B3BF-AE3851C0FA5A}" type="presOf" srcId="{EE554BAE-5B4B-43D5-8B53-CA6FF579227B}" destId="{D8C33930-B71F-41B5-85BC-D4D569F0D1EB}" srcOrd="0" destOrd="0" presId="urn:microsoft.com/office/officeart/2005/8/layout/vList2"/>
    <dgm:cxn modelId="{04286D8B-4B9E-4088-8DFE-5A88C0D46B8E}" type="presOf" srcId="{FD29813E-5F76-4434-BD50-22FF9571F363}" destId="{2C7EDBFE-6F4C-4340-B385-FA34F6967958}" srcOrd="0" destOrd="0" presId="urn:microsoft.com/office/officeart/2005/8/layout/vList2"/>
    <dgm:cxn modelId="{F2E4DC94-1D19-44CB-B8BE-3F52F671A4FA}" type="presOf" srcId="{4BD869CA-66E4-4810-BFA5-094478D36671}" destId="{18CAF4E0-AE0F-4037-8A19-765FACA5BE99}" srcOrd="0" destOrd="0" presId="urn:microsoft.com/office/officeart/2005/8/layout/vList2"/>
    <dgm:cxn modelId="{E9C12BEB-5E9F-43DB-BAAB-7AD4520CC527}" srcId="{B8E94AB7-433E-4E38-B2DC-F0B17CFA9777}" destId="{EE554BAE-5B4B-43D5-8B53-CA6FF579227B}" srcOrd="6" destOrd="0" parTransId="{5AC32640-FB0F-4949-9CA4-E5582E4CA05A}" sibTransId="{D7109561-373B-4C7B-B45F-B02209273DE2}"/>
    <dgm:cxn modelId="{F887C5C2-B544-4357-9B37-B656D8388C33}" srcId="{B8E94AB7-433E-4E38-B2DC-F0B17CFA9777}" destId="{0A5357E0-005F-46FB-A264-625D52ACC5A9}" srcOrd="3" destOrd="0" parTransId="{D4A084F6-2AC9-46FC-B8B1-69072A8FD1A5}" sibTransId="{59F45FA3-F30C-40A7-8297-4D3264FC2798}"/>
    <dgm:cxn modelId="{E4AF5C59-409E-4251-92E1-AB7EE7D9DDA7}" srcId="{B8E94AB7-433E-4E38-B2DC-F0B17CFA9777}" destId="{4BD869CA-66E4-4810-BFA5-094478D36671}" srcOrd="7" destOrd="0" parTransId="{13A3476F-95E3-4986-B009-8DB8FF0854F1}" sibTransId="{149AB4F5-B753-4D64-941C-E20F2EAD5275}"/>
    <dgm:cxn modelId="{1118E730-F190-4138-B91B-EAFEB315C9CE}" type="presOf" srcId="{0A5357E0-005F-46FB-A264-625D52ACC5A9}" destId="{9D8A245E-16E4-45C3-932C-658C94679B9A}" srcOrd="0" destOrd="0" presId="urn:microsoft.com/office/officeart/2005/8/layout/vList2"/>
    <dgm:cxn modelId="{1C1F02FE-FA0D-49B9-9F5B-B623D759F088}" srcId="{B8E94AB7-433E-4E38-B2DC-F0B17CFA9777}" destId="{FC63668E-F1F3-486F-B906-D014C2002789}" srcOrd="1" destOrd="0" parTransId="{77E6FA4F-EE79-4A2E-B6CA-4826CDF05465}" sibTransId="{CAD9EEC3-DE69-4AE0-AFD2-B94ACC6B1921}"/>
    <dgm:cxn modelId="{E03B3166-0AF4-4E60-902E-D40C313FD13C}" srcId="{B8E94AB7-433E-4E38-B2DC-F0B17CFA9777}" destId="{FD29813E-5F76-4434-BD50-22FF9571F363}" srcOrd="0" destOrd="0" parTransId="{65FD6FA0-6841-4878-A086-7BFDBE5D297D}" sibTransId="{B31C4738-50DB-4007-8E41-B336452CAC37}"/>
    <dgm:cxn modelId="{3BBB658E-608B-4E95-BC05-4F29787EB72C}" type="presOf" srcId="{CA8A0E04-7066-4C56-861B-9E5B9CAAD0F5}" destId="{BFB55C11-91EB-452D-940A-C39910F2AA96}" srcOrd="0" destOrd="0" presId="urn:microsoft.com/office/officeart/2005/8/layout/vList2"/>
    <dgm:cxn modelId="{8606D6A5-6204-4B6C-BCB7-B36F8E90E8B1}" type="presOf" srcId="{E8CC617A-1E53-44F3-B118-C7A6E8588AD9}" destId="{B9A6F0CF-CB70-4957-9258-48E3A81FC8B8}" srcOrd="0" destOrd="0" presId="urn:microsoft.com/office/officeart/2005/8/layout/vList2"/>
    <dgm:cxn modelId="{41AB7CC1-656F-41B3-A8E2-C740B20270DC}" srcId="{B8E94AB7-433E-4E38-B2DC-F0B17CFA9777}" destId="{CA8A0E04-7066-4C56-861B-9E5B9CAAD0F5}" srcOrd="2" destOrd="0" parTransId="{44423C5D-97D1-4C82-8E5D-3E3D2F17A710}" sibTransId="{ED7E65DD-C087-48DA-A3BA-4445BA580589}"/>
    <dgm:cxn modelId="{E5C0ADFC-7C8E-4DDF-8376-88B3F03AA4EF}" srcId="{B8E94AB7-433E-4E38-B2DC-F0B17CFA9777}" destId="{E8CC617A-1E53-44F3-B118-C7A6E8588AD9}" srcOrd="4" destOrd="0" parTransId="{271F3B6D-0D9D-4179-AA11-9F77BEB6FDF4}" sibTransId="{7ED0C85A-EBF6-45ED-A993-44C1D6DBDADA}"/>
    <dgm:cxn modelId="{CF1665F5-DDB6-4BED-8FE3-87BB4B77AC7B}" type="presParOf" srcId="{EDDDD87E-1476-4828-B5C2-F6DD10D7DACE}" destId="{2C7EDBFE-6F4C-4340-B385-FA34F6967958}" srcOrd="0" destOrd="0" presId="urn:microsoft.com/office/officeart/2005/8/layout/vList2"/>
    <dgm:cxn modelId="{4EB9D53C-DBE6-4C40-A183-64F833D6A752}" type="presParOf" srcId="{EDDDD87E-1476-4828-B5C2-F6DD10D7DACE}" destId="{57F65777-7D38-4372-BCC7-50FDF2FB98DA}" srcOrd="1" destOrd="0" presId="urn:microsoft.com/office/officeart/2005/8/layout/vList2"/>
    <dgm:cxn modelId="{45D51588-0003-4E43-8A71-385B1E02F519}" type="presParOf" srcId="{EDDDD87E-1476-4828-B5C2-F6DD10D7DACE}" destId="{73BE7AD1-E189-4293-81B6-9D97962BA22D}" srcOrd="2" destOrd="0" presId="urn:microsoft.com/office/officeart/2005/8/layout/vList2"/>
    <dgm:cxn modelId="{B629E95B-10C7-41EC-816F-B0B84DC2F3E1}" type="presParOf" srcId="{EDDDD87E-1476-4828-B5C2-F6DD10D7DACE}" destId="{1570F88D-70CF-49B5-AA7B-E721EA932058}" srcOrd="3" destOrd="0" presId="urn:microsoft.com/office/officeart/2005/8/layout/vList2"/>
    <dgm:cxn modelId="{7C51239F-30F8-4332-AB75-E0067436A957}" type="presParOf" srcId="{EDDDD87E-1476-4828-B5C2-F6DD10D7DACE}" destId="{BFB55C11-91EB-452D-940A-C39910F2AA96}" srcOrd="4" destOrd="0" presId="urn:microsoft.com/office/officeart/2005/8/layout/vList2"/>
    <dgm:cxn modelId="{649EBCCF-0D73-4E4F-9C84-16BAE23C8BB9}" type="presParOf" srcId="{EDDDD87E-1476-4828-B5C2-F6DD10D7DACE}" destId="{7641D350-1992-426F-A457-D3D52CE28CE6}" srcOrd="5" destOrd="0" presId="urn:microsoft.com/office/officeart/2005/8/layout/vList2"/>
    <dgm:cxn modelId="{2D85DEF1-5F5E-4214-AF5F-6360F7B6638A}" type="presParOf" srcId="{EDDDD87E-1476-4828-B5C2-F6DD10D7DACE}" destId="{9D8A245E-16E4-45C3-932C-658C94679B9A}" srcOrd="6" destOrd="0" presId="urn:microsoft.com/office/officeart/2005/8/layout/vList2"/>
    <dgm:cxn modelId="{512C24A6-A5ED-4DDB-8402-8F2C07548B95}" type="presParOf" srcId="{EDDDD87E-1476-4828-B5C2-F6DD10D7DACE}" destId="{E0792051-479A-4558-A732-B1718F0B77F0}" srcOrd="7" destOrd="0" presId="urn:microsoft.com/office/officeart/2005/8/layout/vList2"/>
    <dgm:cxn modelId="{07F5C7B6-913B-4342-B190-3EEAFF9066BF}" type="presParOf" srcId="{EDDDD87E-1476-4828-B5C2-F6DD10D7DACE}" destId="{B9A6F0CF-CB70-4957-9258-48E3A81FC8B8}" srcOrd="8" destOrd="0" presId="urn:microsoft.com/office/officeart/2005/8/layout/vList2"/>
    <dgm:cxn modelId="{D86AE754-5C06-4DDB-A74E-E710FD1F4F84}" type="presParOf" srcId="{EDDDD87E-1476-4828-B5C2-F6DD10D7DACE}" destId="{75FF3458-463C-4FE3-89BF-F1AAF4D49251}" srcOrd="9" destOrd="0" presId="urn:microsoft.com/office/officeart/2005/8/layout/vList2"/>
    <dgm:cxn modelId="{D6CA86F5-9694-47EC-B196-4B4A32620AEC}" type="presParOf" srcId="{EDDDD87E-1476-4828-B5C2-F6DD10D7DACE}" destId="{2E4BF3AC-F4D2-4768-A5F1-6D477F5D7186}" srcOrd="10" destOrd="0" presId="urn:microsoft.com/office/officeart/2005/8/layout/vList2"/>
    <dgm:cxn modelId="{723A864A-97CB-4F8D-A669-F94981335CB7}" type="presParOf" srcId="{EDDDD87E-1476-4828-B5C2-F6DD10D7DACE}" destId="{5961E4FE-E31A-4C81-A908-5172E52056A8}" srcOrd="11" destOrd="0" presId="urn:microsoft.com/office/officeart/2005/8/layout/vList2"/>
    <dgm:cxn modelId="{53081C0D-031B-4BD3-B46D-CBEEFF62D79F}" type="presParOf" srcId="{EDDDD87E-1476-4828-B5C2-F6DD10D7DACE}" destId="{D8C33930-B71F-41B5-85BC-D4D569F0D1EB}" srcOrd="12" destOrd="0" presId="urn:microsoft.com/office/officeart/2005/8/layout/vList2"/>
    <dgm:cxn modelId="{C77EF684-CD44-42C5-B8A3-B5D8EE8F0371}" type="presParOf" srcId="{EDDDD87E-1476-4828-B5C2-F6DD10D7DACE}" destId="{5A89DB1D-140A-40AC-BCFB-305598790571}" srcOrd="13" destOrd="0" presId="urn:microsoft.com/office/officeart/2005/8/layout/vList2"/>
    <dgm:cxn modelId="{EA85B539-7DFD-44E7-AC5D-0B2CFB099305}" type="presParOf" srcId="{EDDDD87E-1476-4828-B5C2-F6DD10D7DACE}" destId="{18CAF4E0-AE0F-4037-8A19-765FACA5BE99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EDBFE-6F4C-4340-B385-FA34F6967958}">
      <dsp:nvSpPr>
        <dsp:cNvPr id="0" name=""/>
        <dsp:cNvSpPr/>
      </dsp:nvSpPr>
      <dsp:spPr>
        <a:xfrm>
          <a:off x="0" y="18662"/>
          <a:ext cx="18204875" cy="767520"/>
        </a:xfrm>
        <a:prstGeom prst="roundRect">
          <a:avLst/>
        </a:prstGeom>
        <a:solidFill>
          <a:srgbClr val="DEBC6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noProof="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Щодо роботи органів </a:t>
          </a:r>
          <a:r>
            <a:rPr lang="ru-RU" sz="2100" b="1" kern="1200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ДПС – </a:t>
          </a:r>
          <a:r>
            <a:rPr lang="ru-RU" sz="2100" b="1" kern="1200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190 </a:t>
          </a:r>
          <a:r>
            <a:rPr lang="ru-RU" sz="2100" b="1" kern="1200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(</a:t>
          </a:r>
          <a:r>
            <a:rPr lang="ru-RU" sz="2100" b="1" kern="1200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60,9 </a:t>
          </a:r>
          <a:r>
            <a:rPr lang="ru-RU" sz="2100" b="1" kern="1200" noProof="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</a:t>
          </a:r>
          <a:endParaRPr lang="uk-UA" sz="21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37467" y="56129"/>
        <a:ext cx="18129941" cy="692586"/>
      </dsp:txXfrm>
    </dsp:sp>
    <dsp:sp modelId="{73BE7AD1-E189-4293-81B6-9D97962BA22D}">
      <dsp:nvSpPr>
        <dsp:cNvPr id="0" name=""/>
        <dsp:cNvSpPr/>
      </dsp:nvSpPr>
      <dsp:spPr>
        <a:xfrm>
          <a:off x="0" y="924442"/>
          <a:ext cx="17356164" cy="767520"/>
        </a:xfrm>
        <a:prstGeom prst="roundRect">
          <a:avLst/>
        </a:prstGeom>
        <a:solidFill>
          <a:srgbClr val="E04F3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noProof="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Щодо звітності та реєстрації накладних </a:t>
          </a:r>
          <a:r>
            <a:rPr lang="uk-UA" sz="2100" b="1" kern="1200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– </a:t>
          </a:r>
          <a:r>
            <a:rPr lang="uk-UA" sz="2100" b="1" kern="1200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52</a:t>
          </a:r>
          <a:r>
            <a:rPr lang="ru-RU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 </a:t>
          </a:r>
          <a:r>
            <a:rPr lang="ru-RU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(</a:t>
          </a:r>
          <a:r>
            <a:rPr lang="ru-RU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16,7 </a:t>
          </a:r>
          <a:r>
            <a:rPr lang="ru-RU" sz="2100" b="1" kern="120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</a:t>
          </a:r>
          <a:r>
            <a:rPr lang="uk-UA" sz="2100" b="1" kern="1200" noProof="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 </a:t>
          </a:r>
          <a:endParaRPr lang="uk-UA" sz="2100" b="1" kern="1200" dirty="0">
            <a:solidFill>
              <a:schemeClr val="tx1">
                <a:lumMod val="50000"/>
              </a:schemeClr>
            </a:solidFill>
            <a:latin typeface="e-Ukraine Regular"/>
            <a:ea typeface="+mn-ea"/>
            <a:cs typeface="Times New Roman" pitchFamily="18" charset="0"/>
          </a:endParaRPr>
        </a:p>
      </dsp:txBody>
      <dsp:txXfrm>
        <a:off x="37467" y="961909"/>
        <a:ext cx="17281230" cy="692586"/>
      </dsp:txXfrm>
    </dsp:sp>
    <dsp:sp modelId="{BFB55C11-91EB-452D-940A-C39910F2AA96}">
      <dsp:nvSpPr>
        <dsp:cNvPr id="0" name=""/>
        <dsp:cNvSpPr/>
      </dsp:nvSpPr>
      <dsp:spPr>
        <a:xfrm>
          <a:off x="0" y="3588739"/>
          <a:ext cx="9759269" cy="767520"/>
        </a:xfrm>
        <a:prstGeom prst="roundRect">
          <a:avLst/>
        </a:prstGeom>
        <a:solidFill>
          <a:srgbClr val="59595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Система електронного адміністрування реалізації пального </a:t>
          </a:r>
          <a:r>
            <a:rPr lang="uk-UA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– </a:t>
          </a:r>
          <a:r>
            <a:rPr lang="uk-UA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16 (5,1 </a:t>
          </a:r>
          <a:r>
            <a:rPr lang="uk-UA" sz="2100" b="1" kern="120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  </a:t>
          </a:r>
          <a:endParaRPr lang="uk-UA" sz="21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37467" y="3626206"/>
        <a:ext cx="9684335" cy="692586"/>
      </dsp:txXfrm>
    </dsp:sp>
    <dsp:sp modelId="{9D8A245E-16E4-45C3-932C-658C94679B9A}">
      <dsp:nvSpPr>
        <dsp:cNvPr id="0" name=""/>
        <dsp:cNvSpPr/>
      </dsp:nvSpPr>
      <dsp:spPr>
        <a:xfrm>
          <a:off x="0" y="2724642"/>
          <a:ext cx="12088037" cy="767520"/>
        </a:xfrm>
        <a:prstGeom prst="roundRect">
          <a:avLst/>
        </a:prstGeom>
        <a:solidFill>
          <a:srgbClr val="24A16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Щодо корупційних </a:t>
          </a:r>
          <a:r>
            <a:rPr lang="uk-UA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дій – </a:t>
          </a:r>
          <a:r>
            <a:rPr lang="uk-UA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16 (5,1 </a:t>
          </a:r>
          <a:r>
            <a:rPr lang="uk-UA" sz="2100" b="1" kern="120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</a:t>
          </a:r>
          <a:endParaRPr lang="uk-UA" sz="21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37467" y="2762109"/>
        <a:ext cx="12013103" cy="692586"/>
      </dsp:txXfrm>
    </dsp:sp>
    <dsp:sp modelId="{B9A6F0CF-CB70-4957-9258-48E3A81FC8B8}">
      <dsp:nvSpPr>
        <dsp:cNvPr id="0" name=""/>
        <dsp:cNvSpPr/>
      </dsp:nvSpPr>
      <dsp:spPr>
        <a:xfrm>
          <a:off x="0" y="1860543"/>
          <a:ext cx="13908525" cy="767520"/>
        </a:xfrm>
        <a:prstGeom prst="roundRect">
          <a:avLst/>
        </a:prstGeom>
        <a:solidFill>
          <a:srgbClr val="126AB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noProof="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Повідомлення щодо мінімізації сплати </a:t>
          </a:r>
          <a:r>
            <a:rPr lang="uk-UA" sz="2100" b="1" kern="1200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податків – </a:t>
          </a:r>
          <a:r>
            <a:rPr lang="uk-UA" sz="2100" b="1" kern="1200" noProof="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23</a:t>
          </a:r>
          <a:r>
            <a:rPr lang="ru-RU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 (7,4 </a:t>
          </a:r>
          <a:r>
            <a:rPr lang="ru-RU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 </a:t>
          </a:r>
          <a:endParaRPr lang="uk-UA" sz="21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37467" y="1898010"/>
        <a:ext cx="13833591" cy="692586"/>
      </dsp:txXfrm>
    </dsp:sp>
    <dsp:sp modelId="{2E4BF3AC-F4D2-4768-A5F1-6D477F5D7186}">
      <dsp:nvSpPr>
        <dsp:cNvPr id="0" name=""/>
        <dsp:cNvSpPr/>
      </dsp:nvSpPr>
      <dsp:spPr>
        <a:xfrm>
          <a:off x="0" y="5388938"/>
          <a:ext cx="7619468" cy="767520"/>
        </a:xfrm>
        <a:prstGeom prst="roundRect">
          <a:avLst/>
        </a:prstGeom>
        <a:solidFill>
          <a:srgbClr val="7F769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Система електронного адміністрування ПДВ </a:t>
          </a:r>
          <a:r>
            <a:rPr lang="uk-UA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– </a:t>
          </a:r>
          <a:r>
            <a:rPr lang="uk-UA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5 </a:t>
          </a:r>
          <a:r>
            <a:rPr lang="uk-UA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(</a:t>
          </a:r>
          <a:r>
            <a:rPr lang="uk-UA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1,6 </a:t>
          </a:r>
          <a:r>
            <a:rPr lang="uk-UA" sz="2100" b="1" kern="120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 </a:t>
          </a:r>
          <a:endParaRPr lang="uk-UA" sz="21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37467" y="5426405"/>
        <a:ext cx="7544534" cy="692586"/>
      </dsp:txXfrm>
    </dsp:sp>
    <dsp:sp modelId="{D8C33930-B71F-41B5-85BC-D4D569F0D1EB}">
      <dsp:nvSpPr>
        <dsp:cNvPr id="0" name=""/>
        <dsp:cNvSpPr/>
      </dsp:nvSpPr>
      <dsp:spPr>
        <a:xfrm>
          <a:off x="0" y="4524842"/>
          <a:ext cx="8401368" cy="767520"/>
        </a:xfrm>
        <a:prstGeom prst="roundRect">
          <a:avLst/>
        </a:prstGeom>
        <a:solidFill>
          <a:srgbClr val="87B0D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Щодо роботи ЦОП </a:t>
          </a:r>
          <a:r>
            <a:rPr lang="uk-UA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– </a:t>
          </a:r>
          <a:r>
            <a:rPr lang="uk-UA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5 (1,6 </a:t>
          </a:r>
          <a:r>
            <a:rPr lang="uk-UA" sz="2100" b="1" kern="120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 </a:t>
          </a:r>
          <a:endParaRPr lang="uk-UA" sz="21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37467" y="4562309"/>
        <a:ext cx="8326434" cy="692586"/>
      </dsp:txXfrm>
    </dsp:sp>
    <dsp:sp modelId="{18CAF4E0-AE0F-4037-8A19-765FACA5BE99}">
      <dsp:nvSpPr>
        <dsp:cNvPr id="0" name=""/>
        <dsp:cNvSpPr/>
      </dsp:nvSpPr>
      <dsp:spPr>
        <a:xfrm>
          <a:off x="0" y="6236524"/>
          <a:ext cx="6008883" cy="767520"/>
        </a:xfrm>
        <a:prstGeom prst="roundRect">
          <a:avLst/>
        </a:prstGeom>
        <a:solidFill>
          <a:srgbClr val="A6A6A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Щодо перевірки СГ </a:t>
          </a:r>
          <a:r>
            <a:rPr lang="uk-UA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– </a:t>
          </a:r>
          <a:r>
            <a:rPr lang="uk-UA" sz="2100" b="1" kern="1200" dirty="0" smtClean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5 (1,6 </a:t>
          </a:r>
          <a:r>
            <a:rPr lang="uk-UA" sz="2100" b="1" kern="1200" dirty="0">
              <a:solidFill>
                <a:schemeClr val="tx1">
                  <a:lumMod val="50000"/>
                </a:schemeClr>
              </a:solidFill>
              <a:latin typeface="e-Ukraine Regular"/>
              <a:ea typeface="+mn-ea"/>
              <a:cs typeface="Times New Roman" pitchFamily="18" charset="0"/>
            </a:rPr>
            <a:t>%)</a:t>
          </a:r>
          <a:endParaRPr lang="uk-UA" sz="21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37467" y="6273991"/>
        <a:ext cx="5933949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0.5478</cdr:x>
      <cdr:y>0.09468</cdr:y>
    </cdr:from>
    <cdr:to>
      <cdr:x>0.94105</cdr:x>
      <cdr:y>0.34559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48914" y="484676"/>
          <a:ext cx="3513029" cy="13380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l" rtl="0">
            <a:defRPr lang="uk-UA" sz="1050" b="1" i="0" u="none" strike="noStrike" kern="1200" baseline="0">
              <a:solidFill>
                <a:srgbClr val="2C5800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uk-UA" sz="1400" b="1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l" rtl="0">
            <a:defRPr lang="uk-UA" sz="1050" b="1" i="0" u="none" strike="noStrike" kern="1200" baseline="0">
              <a:solidFill>
                <a:srgbClr val="2C5800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 sz="1400" b="1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0.32228</cdr:x>
      <cdr:y>0.72312</cdr:y>
    </cdr:from>
    <cdr:to>
      <cdr:x>0.43519</cdr:x>
      <cdr:y>0.79213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56369" y="2810734"/>
          <a:ext cx="895608" cy="268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uk-UA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84,6</a:t>
          </a:r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%</a:t>
          </a:r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uk-UA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0.6491</cdr:x>
      <cdr:y>0.71905</cdr:y>
    </cdr:from>
    <cdr:to>
      <cdr:x>0.75292</cdr:x>
      <cdr:y>0.79991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148657" y="2794940"/>
          <a:ext cx="823521" cy="314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uk-UA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76,2</a:t>
          </a:r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%</a:t>
          </a:r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uk-UA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0.32564</cdr:x>
      <cdr:y>0.62212</cdr:y>
    </cdr:from>
    <cdr:to>
      <cdr:x>0.4173</cdr:x>
      <cdr:y>0.72854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2583009" y="2418166"/>
          <a:ext cx="727052" cy="4136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uk-UA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4060</a:t>
          </a:r>
          <a:endParaRPr lang="uk-UA" sz="1800" b="1" dirty="0">
            <a:solidFill>
              <a:srgbClr val="006FBA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0.6502</cdr:x>
      <cdr:y>0.72683</cdr:y>
    </cdr:from>
    <cdr:to>
      <cdr:x>0.75735</cdr:x>
      <cdr:y>0.81349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157420" y="2825162"/>
          <a:ext cx="849883" cy="336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uk-UA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23,7</a:t>
          </a:r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%</a:t>
          </a:r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uk-UA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0.3216</cdr:x>
      <cdr:y>0.72683</cdr:y>
    </cdr:from>
    <cdr:to>
      <cdr:x>0.43717</cdr:x>
      <cdr:y>0.81349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550918" y="2825162"/>
          <a:ext cx="916773" cy="336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uk-UA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15,2</a:t>
          </a:r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%</a:t>
          </a:r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uk-UA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0.37254</cdr:x>
      <cdr:y>0.68811</cdr:y>
    </cdr:from>
    <cdr:to>
      <cdr:x>0.48545</cdr:x>
      <cdr:y>0.76897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54427" y="2674658"/>
          <a:ext cx="895444" cy="314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uk-UA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0,2%</a:t>
          </a:r>
          <a:r>
            <a:rPr lang="en-US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uk-UA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0.67557</cdr:x>
      <cdr:y>0.67405</cdr:y>
    </cdr:from>
    <cdr:to>
      <cdr:x>0.78848</cdr:x>
      <cdr:y>0.75491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357637" y="2620025"/>
          <a:ext cx="895444" cy="314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400" b="1" kern="1200" dirty="0">
              <a:solidFill>
                <a:srgbClr val="E14F35"/>
              </a:solidFill>
              <a:latin typeface="Times New Roman" pitchFamily="18" charset="0"/>
              <a:cs typeface="Times New Roman" pitchFamily="18" charset="0"/>
            </a:rPr>
            <a:t>(0,1%)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63275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63275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133C429-739A-4839-BDEA-1C3C5F083665}" type="datetimeFigureOut">
              <a:rPr lang="uk-UA"/>
              <a:pPr>
                <a:defRPr/>
              </a:pPr>
              <a:t>06.01.2022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63275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63275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697F99C-2B20-482C-A2AC-0E448BCE798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0710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631950" fontAlgn="base">
              <a:spcBef>
                <a:spcPct val="0"/>
              </a:spcBef>
              <a:spcAft>
                <a:spcPct val="0"/>
              </a:spcAft>
            </a:pPr>
            <a:fld id="{82F8D112-8BB9-4D0A-8F10-8373A0FEFE55}" type="slidenum">
              <a:rPr lang="uk-UA">
                <a:cs typeface="Arial" charset="0"/>
              </a:rPr>
              <a:pPr defTabSz="163195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481" y="3195638"/>
            <a:ext cx="15543451" cy="22050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2962" y="5829300"/>
            <a:ext cx="12800489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5175E-E1B5-418C-9BAB-E3077BEF89E5}" type="datetimeFigureOut">
              <a:rPr lang="ru-RU"/>
              <a:pPr>
                <a:defRPr/>
              </a:pPr>
              <a:t>06.01.2022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DAAFA-6C28-49E4-88CC-6869C7D382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8D8D6-1B5B-406D-89E1-15676E98944B}" type="datetimeFigureOut">
              <a:rPr lang="ru-RU"/>
              <a:pPr>
                <a:defRPr/>
              </a:pPr>
              <a:t>06.01.2022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B88BF-40BF-4F1B-AD59-A62A2F7A85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6515300" y="619125"/>
            <a:ext cx="8225712" cy="1316593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28641" y="619125"/>
            <a:ext cx="24381884" cy="1316593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E3030-577E-499C-A7BE-48E2A0D51B24}" type="datetimeFigureOut">
              <a:rPr lang="ru-RU"/>
              <a:pPr>
                <a:defRPr/>
              </a:pPr>
              <a:t>06.01.2022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EF341-E0FF-4E63-B88D-8412B62816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900928" y="8894897"/>
            <a:ext cx="16476823" cy="477735"/>
          </a:xfrm>
          <a:prstGeom prst="rect">
            <a:avLst/>
          </a:prstGeom>
        </p:spPr>
        <p:txBody>
          <a:bodyPr lIns="34281" tIns="34281" rIns="34281" bIns="34281" numCol="1" spcCol="28569"/>
          <a:lstStyle>
            <a:lvl1pPr marL="0" indent="0" defTabSz="618991">
              <a:lnSpc>
                <a:spcPct val="100000"/>
              </a:lnSpc>
              <a:spcBef>
                <a:spcPts val="0"/>
              </a:spcBef>
              <a:buSzTx/>
              <a:buNone/>
              <a:defRPr sz="2700" b="1"/>
            </a:lvl1pPr>
            <a:lvl2pPr marL="799927" indent="-342826" defTabSz="618991">
              <a:lnSpc>
                <a:spcPct val="100000"/>
              </a:lnSpc>
              <a:spcBef>
                <a:spcPts val="0"/>
              </a:spcBef>
              <a:defRPr sz="2700" b="1"/>
            </a:lvl2pPr>
            <a:lvl3pPr marL="1257027" indent="-342826" defTabSz="618991">
              <a:lnSpc>
                <a:spcPct val="100000"/>
              </a:lnSpc>
              <a:spcBef>
                <a:spcPts val="0"/>
              </a:spcBef>
              <a:defRPr sz="2700" b="1"/>
            </a:lvl3pPr>
            <a:lvl4pPr marL="1714128" indent="-342826" defTabSz="618991">
              <a:lnSpc>
                <a:spcPct val="100000"/>
              </a:lnSpc>
              <a:spcBef>
                <a:spcPts val="0"/>
              </a:spcBef>
              <a:defRPr sz="2700" b="1"/>
            </a:lvl4pPr>
            <a:lvl5pPr marL="2171229" indent="-342826" defTabSz="618991">
              <a:lnSpc>
                <a:spcPct val="100000"/>
              </a:lnSpc>
              <a:spcBef>
                <a:spcPts val="0"/>
              </a:spcBef>
              <a:defRPr sz="2700" b="1"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904795" y="1931243"/>
            <a:ext cx="16476824" cy="3486152"/>
          </a:xfrm>
          <a:prstGeom prst="rect">
            <a:avLst/>
          </a:prstGeom>
        </p:spPr>
        <p:txBody>
          <a:bodyPr anchor="b"/>
          <a:lstStyle>
            <a:lvl1pPr>
              <a:defRPr sz="8700" spc="-174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900928" y="5417392"/>
            <a:ext cx="16476822" cy="1428752"/>
          </a:xfrm>
          <a:prstGeom prst="rect">
            <a:avLst/>
          </a:prstGeom>
        </p:spPr>
        <p:txBody>
          <a:bodyPr numCol="1" spcCol="28569"/>
          <a:lstStyle>
            <a:lvl1pPr marL="0" indent="0" defTabSz="618991">
              <a:lnSpc>
                <a:spcPct val="100000"/>
              </a:lnSpc>
              <a:spcBef>
                <a:spcPts val="0"/>
              </a:spcBef>
              <a:buSzTx/>
              <a:buNone/>
              <a:defRPr sz="4100" b="1"/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050852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481" y="3195638"/>
            <a:ext cx="15543451" cy="22050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2962" y="5829300"/>
            <a:ext cx="12800489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7F57-1552-4381-B1F6-49CF46AFBD8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496E-4D4A-4F26-B4E8-DB44794DC6D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406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7F57-1552-4381-B1F6-49CF46AFBD8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496E-4D4A-4F26-B4E8-DB44794DC6D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433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501" y="6610351"/>
            <a:ext cx="15543451" cy="204311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4501" y="4360070"/>
            <a:ext cx="15543451" cy="225028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37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753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12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50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188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25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6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01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7F57-1552-4381-B1F6-49CF46AFBD8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496E-4D4A-4F26-B4E8-DB44794DC6D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426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28642" y="3600450"/>
            <a:ext cx="16302211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435626" y="3600450"/>
            <a:ext cx="16305385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7F57-1552-4381-B1F6-49CF46AFBD8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496E-4D4A-4F26-B4E8-DB44794DC6D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322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21" y="411957"/>
            <a:ext cx="16457772" cy="17145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321" y="2302670"/>
            <a:ext cx="8079675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376" indent="0">
              <a:buNone/>
              <a:defRPr sz="3600" b="1"/>
            </a:lvl2pPr>
            <a:lvl3pPr marL="1632753" indent="0">
              <a:buNone/>
              <a:defRPr sz="3200" b="1"/>
            </a:lvl3pPr>
            <a:lvl4pPr marL="2449129" indent="0">
              <a:buNone/>
              <a:defRPr sz="2900" b="1"/>
            </a:lvl4pPr>
            <a:lvl5pPr marL="3265505" indent="0">
              <a:buNone/>
              <a:defRPr sz="2900" b="1"/>
            </a:lvl5pPr>
            <a:lvl6pPr marL="4081882" indent="0">
              <a:buNone/>
              <a:defRPr sz="2900" b="1"/>
            </a:lvl6pPr>
            <a:lvl7pPr marL="4898258" indent="0">
              <a:buNone/>
              <a:defRPr sz="2900" b="1"/>
            </a:lvl7pPr>
            <a:lvl8pPr marL="5714634" indent="0">
              <a:buNone/>
              <a:defRPr sz="2900" b="1"/>
            </a:lvl8pPr>
            <a:lvl9pPr marL="6531011" indent="0">
              <a:buNone/>
              <a:defRPr sz="2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14321" y="3262312"/>
            <a:ext cx="8079675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9289245" y="2302670"/>
            <a:ext cx="8082849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376" indent="0">
              <a:buNone/>
              <a:defRPr sz="3600" b="1"/>
            </a:lvl2pPr>
            <a:lvl3pPr marL="1632753" indent="0">
              <a:buNone/>
              <a:defRPr sz="3200" b="1"/>
            </a:lvl3pPr>
            <a:lvl4pPr marL="2449129" indent="0">
              <a:buNone/>
              <a:defRPr sz="2900" b="1"/>
            </a:lvl4pPr>
            <a:lvl5pPr marL="3265505" indent="0">
              <a:buNone/>
              <a:defRPr sz="2900" b="1"/>
            </a:lvl5pPr>
            <a:lvl6pPr marL="4081882" indent="0">
              <a:buNone/>
              <a:defRPr sz="2900" b="1"/>
            </a:lvl6pPr>
            <a:lvl7pPr marL="4898258" indent="0">
              <a:buNone/>
              <a:defRPr sz="2900" b="1"/>
            </a:lvl7pPr>
            <a:lvl8pPr marL="5714634" indent="0">
              <a:buNone/>
              <a:defRPr sz="2900" b="1"/>
            </a:lvl8pPr>
            <a:lvl9pPr marL="6531011" indent="0">
              <a:buNone/>
              <a:defRPr sz="2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9289245" y="3262312"/>
            <a:ext cx="8082849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7F57-1552-4381-B1F6-49CF46AFBD8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496E-4D4A-4F26-B4E8-DB44794DC6D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1728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7F57-1552-4381-B1F6-49CF46AFBD8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496E-4D4A-4F26-B4E8-DB44794DC6D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9982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7F57-1552-4381-B1F6-49CF46AFBD8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496E-4D4A-4F26-B4E8-DB44794DC6D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08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31707-06DE-4241-8E49-9727C0747380}" type="datetimeFigureOut">
              <a:rPr lang="ru-RU"/>
              <a:pPr>
                <a:defRPr/>
              </a:pPr>
              <a:t>06.01.2022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77985-E8CF-4793-8F56-7228D39137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22" y="409575"/>
            <a:ext cx="6016104" cy="1743075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9479" y="409576"/>
            <a:ext cx="10222613" cy="8779670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322" y="2152651"/>
            <a:ext cx="6016104" cy="7036595"/>
          </a:xfrm>
        </p:spPr>
        <p:txBody>
          <a:bodyPr/>
          <a:lstStyle>
            <a:lvl1pPr marL="0" indent="0">
              <a:buNone/>
              <a:defRPr sz="2500"/>
            </a:lvl1pPr>
            <a:lvl2pPr marL="816376" indent="0">
              <a:buNone/>
              <a:defRPr sz="2100"/>
            </a:lvl2pPr>
            <a:lvl3pPr marL="1632753" indent="0">
              <a:buNone/>
              <a:defRPr sz="1800"/>
            </a:lvl3pPr>
            <a:lvl4pPr marL="2449129" indent="0">
              <a:buNone/>
              <a:defRPr sz="1600"/>
            </a:lvl4pPr>
            <a:lvl5pPr marL="3265505" indent="0">
              <a:buNone/>
              <a:defRPr sz="1600"/>
            </a:lvl5pPr>
            <a:lvl6pPr marL="4081882" indent="0">
              <a:buNone/>
              <a:defRPr sz="1600"/>
            </a:lvl6pPr>
            <a:lvl7pPr marL="4898258" indent="0">
              <a:buNone/>
              <a:defRPr sz="1600"/>
            </a:lvl7pPr>
            <a:lvl8pPr marL="5714634" indent="0">
              <a:buNone/>
              <a:defRPr sz="1600"/>
            </a:lvl8pPr>
            <a:lvl9pPr marL="6531011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7F57-1552-4381-B1F6-49CF46AFBD8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496E-4D4A-4F26-B4E8-DB44794DC6D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113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4265" y="7200900"/>
            <a:ext cx="10971848" cy="850107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84265" y="919162"/>
            <a:ext cx="10971848" cy="6172200"/>
          </a:xfrm>
        </p:spPr>
        <p:txBody>
          <a:bodyPr/>
          <a:lstStyle>
            <a:lvl1pPr marL="0" indent="0">
              <a:buNone/>
              <a:defRPr sz="5700"/>
            </a:lvl1pPr>
            <a:lvl2pPr marL="816376" indent="0">
              <a:buNone/>
              <a:defRPr sz="5000"/>
            </a:lvl2pPr>
            <a:lvl3pPr marL="1632753" indent="0">
              <a:buNone/>
              <a:defRPr sz="4300"/>
            </a:lvl3pPr>
            <a:lvl4pPr marL="2449129" indent="0">
              <a:buNone/>
              <a:defRPr sz="3600"/>
            </a:lvl4pPr>
            <a:lvl5pPr marL="3265505" indent="0">
              <a:buNone/>
              <a:defRPr sz="3600"/>
            </a:lvl5pPr>
            <a:lvl6pPr marL="4081882" indent="0">
              <a:buNone/>
              <a:defRPr sz="3600"/>
            </a:lvl6pPr>
            <a:lvl7pPr marL="4898258" indent="0">
              <a:buNone/>
              <a:defRPr sz="3600"/>
            </a:lvl7pPr>
            <a:lvl8pPr marL="5714634" indent="0">
              <a:buNone/>
              <a:defRPr sz="3600"/>
            </a:lvl8pPr>
            <a:lvl9pPr marL="6531011" indent="0">
              <a:buNone/>
              <a:defRPr sz="3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84265" y="8051007"/>
            <a:ext cx="10971848" cy="1207293"/>
          </a:xfrm>
        </p:spPr>
        <p:txBody>
          <a:bodyPr/>
          <a:lstStyle>
            <a:lvl1pPr marL="0" indent="0">
              <a:buNone/>
              <a:defRPr sz="2500"/>
            </a:lvl1pPr>
            <a:lvl2pPr marL="816376" indent="0">
              <a:buNone/>
              <a:defRPr sz="2100"/>
            </a:lvl2pPr>
            <a:lvl3pPr marL="1632753" indent="0">
              <a:buNone/>
              <a:defRPr sz="1800"/>
            </a:lvl3pPr>
            <a:lvl4pPr marL="2449129" indent="0">
              <a:buNone/>
              <a:defRPr sz="1600"/>
            </a:lvl4pPr>
            <a:lvl5pPr marL="3265505" indent="0">
              <a:buNone/>
              <a:defRPr sz="1600"/>
            </a:lvl5pPr>
            <a:lvl6pPr marL="4081882" indent="0">
              <a:buNone/>
              <a:defRPr sz="1600"/>
            </a:lvl6pPr>
            <a:lvl7pPr marL="4898258" indent="0">
              <a:buNone/>
              <a:defRPr sz="1600"/>
            </a:lvl7pPr>
            <a:lvl8pPr marL="5714634" indent="0">
              <a:buNone/>
              <a:defRPr sz="1600"/>
            </a:lvl8pPr>
            <a:lvl9pPr marL="6531011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7F57-1552-4381-B1F6-49CF46AFBD8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496E-4D4A-4F26-B4E8-DB44794DC6D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6417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7F57-1552-4381-B1F6-49CF46AFBD8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496E-4D4A-4F26-B4E8-DB44794DC6D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8717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6515300" y="619125"/>
            <a:ext cx="8225712" cy="1316593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28641" y="619125"/>
            <a:ext cx="24381884" cy="1316593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7F57-1552-4381-B1F6-49CF46AFBD8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496E-4D4A-4F26-B4E8-DB44794DC6D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4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501" y="6610351"/>
            <a:ext cx="15543451" cy="204311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4501" y="4360070"/>
            <a:ext cx="15543451" cy="225028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37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753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12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50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188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25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6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01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95A4B-1440-4EC2-A19E-D01F00B9A8D4}" type="datetimeFigureOut">
              <a:rPr lang="ru-RU"/>
              <a:pPr>
                <a:defRPr/>
              </a:pPr>
              <a:t>06.01.2022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9D2E-0223-4C5D-9852-686B349E43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28642" y="3600450"/>
            <a:ext cx="16302211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435626" y="3600450"/>
            <a:ext cx="16305385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01F8C-F6E3-4DDA-A0DD-D9D06609BCD7}" type="datetimeFigureOut">
              <a:rPr lang="ru-RU"/>
              <a:pPr>
                <a:defRPr/>
              </a:pPr>
              <a:t>06.01.2022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EAADD-6B15-4159-A249-B462019127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21" y="411957"/>
            <a:ext cx="16457772" cy="17145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321" y="2302670"/>
            <a:ext cx="8079675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376" indent="0">
              <a:buNone/>
              <a:defRPr sz="3600" b="1"/>
            </a:lvl2pPr>
            <a:lvl3pPr marL="1632753" indent="0">
              <a:buNone/>
              <a:defRPr sz="3200" b="1"/>
            </a:lvl3pPr>
            <a:lvl4pPr marL="2449129" indent="0">
              <a:buNone/>
              <a:defRPr sz="2900" b="1"/>
            </a:lvl4pPr>
            <a:lvl5pPr marL="3265505" indent="0">
              <a:buNone/>
              <a:defRPr sz="2900" b="1"/>
            </a:lvl5pPr>
            <a:lvl6pPr marL="4081882" indent="0">
              <a:buNone/>
              <a:defRPr sz="2900" b="1"/>
            </a:lvl6pPr>
            <a:lvl7pPr marL="4898258" indent="0">
              <a:buNone/>
              <a:defRPr sz="2900" b="1"/>
            </a:lvl7pPr>
            <a:lvl8pPr marL="5714634" indent="0">
              <a:buNone/>
              <a:defRPr sz="2900" b="1"/>
            </a:lvl8pPr>
            <a:lvl9pPr marL="6531011" indent="0">
              <a:buNone/>
              <a:defRPr sz="2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14321" y="3262312"/>
            <a:ext cx="8079675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9289245" y="2302670"/>
            <a:ext cx="8082849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376" indent="0">
              <a:buNone/>
              <a:defRPr sz="3600" b="1"/>
            </a:lvl2pPr>
            <a:lvl3pPr marL="1632753" indent="0">
              <a:buNone/>
              <a:defRPr sz="3200" b="1"/>
            </a:lvl3pPr>
            <a:lvl4pPr marL="2449129" indent="0">
              <a:buNone/>
              <a:defRPr sz="2900" b="1"/>
            </a:lvl4pPr>
            <a:lvl5pPr marL="3265505" indent="0">
              <a:buNone/>
              <a:defRPr sz="2900" b="1"/>
            </a:lvl5pPr>
            <a:lvl6pPr marL="4081882" indent="0">
              <a:buNone/>
              <a:defRPr sz="2900" b="1"/>
            </a:lvl6pPr>
            <a:lvl7pPr marL="4898258" indent="0">
              <a:buNone/>
              <a:defRPr sz="2900" b="1"/>
            </a:lvl7pPr>
            <a:lvl8pPr marL="5714634" indent="0">
              <a:buNone/>
              <a:defRPr sz="2900" b="1"/>
            </a:lvl8pPr>
            <a:lvl9pPr marL="6531011" indent="0">
              <a:buNone/>
              <a:defRPr sz="2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9289245" y="3262312"/>
            <a:ext cx="8082849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34012-D9DB-4923-82F0-9EF60534EC2D}" type="datetimeFigureOut">
              <a:rPr lang="ru-RU"/>
              <a:pPr>
                <a:defRPr/>
              </a:pPr>
              <a:t>06.01.2022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68C34-991F-4B56-81E0-6C478468AA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3258A-57A8-42A5-876B-3F510C2A725C}" type="datetimeFigureOut">
              <a:rPr lang="ru-RU"/>
              <a:pPr>
                <a:defRPr/>
              </a:pPr>
              <a:t>06.01.2022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3546-201F-49BF-A60C-7F67B6DE10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DAC16-7486-486F-8F18-D573C53F43D7}" type="datetimeFigureOut">
              <a:rPr lang="ru-RU"/>
              <a:pPr>
                <a:defRPr/>
              </a:pPr>
              <a:t>06.01.2022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EF066-E2EE-49E0-9CF2-C9A6ADF33D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22" y="409575"/>
            <a:ext cx="6016104" cy="1743075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9479" y="409576"/>
            <a:ext cx="10222613" cy="8779670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322" y="2152651"/>
            <a:ext cx="6016104" cy="7036595"/>
          </a:xfrm>
        </p:spPr>
        <p:txBody>
          <a:bodyPr/>
          <a:lstStyle>
            <a:lvl1pPr marL="0" indent="0">
              <a:buNone/>
              <a:defRPr sz="2500"/>
            </a:lvl1pPr>
            <a:lvl2pPr marL="816376" indent="0">
              <a:buNone/>
              <a:defRPr sz="2100"/>
            </a:lvl2pPr>
            <a:lvl3pPr marL="1632753" indent="0">
              <a:buNone/>
              <a:defRPr sz="1800"/>
            </a:lvl3pPr>
            <a:lvl4pPr marL="2449129" indent="0">
              <a:buNone/>
              <a:defRPr sz="1600"/>
            </a:lvl4pPr>
            <a:lvl5pPr marL="3265505" indent="0">
              <a:buNone/>
              <a:defRPr sz="1600"/>
            </a:lvl5pPr>
            <a:lvl6pPr marL="4081882" indent="0">
              <a:buNone/>
              <a:defRPr sz="1600"/>
            </a:lvl6pPr>
            <a:lvl7pPr marL="4898258" indent="0">
              <a:buNone/>
              <a:defRPr sz="1600"/>
            </a:lvl7pPr>
            <a:lvl8pPr marL="5714634" indent="0">
              <a:buNone/>
              <a:defRPr sz="1600"/>
            </a:lvl8pPr>
            <a:lvl9pPr marL="6531011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C999A-DA69-40F0-B92A-35900FC5A756}" type="datetimeFigureOut">
              <a:rPr lang="ru-RU"/>
              <a:pPr>
                <a:defRPr/>
              </a:pPr>
              <a:t>06.01.2022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0F67C-1F18-4307-B881-C5CD10325E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4265" y="7200900"/>
            <a:ext cx="10971848" cy="850107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84265" y="919162"/>
            <a:ext cx="10971848" cy="6172200"/>
          </a:xfrm>
        </p:spPr>
        <p:txBody>
          <a:bodyPr rtlCol="0">
            <a:normAutofit/>
          </a:bodyPr>
          <a:lstStyle>
            <a:lvl1pPr marL="0" indent="0">
              <a:buNone/>
              <a:defRPr sz="5700"/>
            </a:lvl1pPr>
            <a:lvl2pPr marL="816376" indent="0">
              <a:buNone/>
              <a:defRPr sz="5000"/>
            </a:lvl2pPr>
            <a:lvl3pPr marL="1632753" indent="0">
              <a:buNone/>
              <a:defRPr sz="4300"/>
            </a:lvl3pPr>
            <a:lvl4pPr marL="2449129" indent="0">
              <a:buNone/>
              <a:defRPr sz="3600"/>
            </a:lvl4pPr>
            <a:lvl5pPr marL="3265505" indent="0">
              <a:buNone/>
              <a:defRPr sz="3600"/>
            </a:lvl5pPr>
            <a:lvl6pPr marL="4081882" indent="0">
              <a:buNone/>
              <a:defRPr sz="3600"/>
            </a:lvl6pPr>
            <a:lvl7pPr marL="4898258" indent="0">
              <a:buNone/>
              <a:defRPr sz="3600"/>
            </a:lvl7pPr>
            <a:lvl8pPr marL="5714634" indent="0">
              <a:buNone/>
              <a:defRPr sz="3600"/>
            </a:lvl8pPr>
            <a:lvl9pPr marL="6531011" indent="0">
              <a:buNone/>
              <a:defRPr sz="36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84265" y="8051007"/>
            <a:ext cx="10971848" cy="1207293"/>
          </a:xfrm>
        </p:spPr>
        <p:txBody>
          <a:bodyPr/>
          <a:lstStyle>
            <a:lvl1pPr marL="0" indent="0">
              <a:buNone/>
              <a:defRPr sz="2500"/>
            </a:lvl1pPr>
            <a:lvl2pPr marL="816376" indent="0">
              <a:buNone/>
              <a:defRPr sz="2100"/>
            </a:lvl2pPr>
            <a:lvl3pPr marL="1632753" indent="0">
              <a:buNone/>
              <a:defRPr sz="1800"/>
            </a:lvl3pPr>
            <a:lvl4pPr marL="2449129" indent="0">
              <a:buNone/>
              <a:defRPr sz="1600"/>
            </a:lvl4pPr>
            <a:lvl5pPr marL="3265505" indent="0">
              <a:buNone/>
              <a:defRPr sz="1600"/>
            </a:lvl5pPr>
            <a:lvl6pPr marL="4081882" indent="0">
              <a:buNone/>
              <a:defRPr sz="1600"/>
            </a:lvl6pPr>
            <a:lvl7pPr marL="4898258" indent="0">
              <a:buNone/>
              <a:defRPr sz="1600"/>
            </a:lvl7pPr>
            <a:lvl8pPr marL="5714634" indent="0">
              <a:buNone/>
              <a:defRPr sz="1600"/>
            </a:lvl8pPr>
            <a:lvl9pPr marL="6531011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AF214-4059-44A6-908C-61723A41A855}" type="datetimeFigureOut">
              <a:rPr lang="ru-RU"/>
              <a:pPr>
                <a:defRPr/>
              </a:pPr>
              <a:t>06.01.2022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1C205-D4F6-45DC-BBD0-42AB18280E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14400" y="412750"/>
            <a:ext cx="1645761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3275" tIns="81638" rIns="163275" bIns="816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14400" y="2400300"/>
            <a:ext cx="16457613" cy="678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3275" tIns="81638" rIns="163275" bIns="81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14400" y="9534525"/>
            <a:ext cx="4267200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l" defTabSz="1632753" fontAlgn="auto">
              <a:spcBef>
                <a:spcPts val="0"/>
              </a:spcBef>
              <a:spcAft>
                <a:spcPts val="0"/>
              </a:spcAft>
              <a:defRPr sz="21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A18EEF-2DF9-4796-A06B-131E3D720910}" type="datetimeFigureOut">
              <a:rPr lang="ru-RU"/>
              <a:pPr>
                <a:defRPr/>
              </a:pPr>
              <a:t>06.01.2022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248400" y="9534525"/>
            <a:ext cx="5789613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ctr" defTabSz="1632753" fontAlgn="auto">
              <a:spcBef>
                <a:spcPts val="0"/>
              </a:spcBef>
              <a:spcAft>
                <a:spcPts val="0"/>
              </a:spcAft>
              <a:defRPr sz="21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104813" y="9534525"/>
            <a:ext cx="4267200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r" defTabSz="1632753" fontAlgn="auto">
              <a:spcBef>
                <a:spcPts val="0"/>
              </a:spcBef>
              <a:spcAft>
                <a:spcPts val="0"/>
              </a:spcAft>
              <a:defRPr sz="21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3242CD-19A5-40BC-8E7B-3FA07E13C1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xStyles>
    <p:titleStyle>
      <a:lvl1pPr algn="ctr" defTabSz="1631950" rtl="0" fontAlgn="base">
        <a:spcBef>
          <a:spcPct val="0"/>
        </a:spcBef>
        <a:spcAft>
          <a:spcPct val="0"/>
        </a:spcAft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2pPr>
      <a:lvl3pPr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3pPr>
      <a:lvl4pPr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4pPr>
      <a:lvl5pPr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5pPr>
      <a:lvl6pPr marL="4572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6pPr>
      <a:lvl7pPr marL="9144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7pPr>
      <a:lvl8pPr marL="13716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8pPr>
      <a:lvl9pPr marL="18288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9pPr>
    </p:titleStyle>
    <p:bodyStyle>
      <a:lvl1pPr marL="611188" indent="-611188" algn="l" defTabSz="1631950" rtl="0" fontAlgn="base">
        <a:spcBef>
          <a:spcPct val="20000"/>
        </a:spcBef>
        <a:spcAft>
          <a:spcPct val="0"/>
        </a:spcAft>
        <a:buFont typeface="Arial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5563" indent="-509588" algn="l" defTabSz="1631950" rtl="0" fontAlgn="base">
        <a:spcBef>
          <a:spcPct val="20000"/>
        </a:spcBef>
        <a:spcAft>
          <a:spcPct val="0"/>
        </a:spcAft>
        <a:buFont typeface="Arial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9938" indent="-407988" algn="l" defTabSz="1631950" rtl="0" fontAlgn="base">
        <a:spcBef>
          <a:spcPct val="20000"/>
        </a:spcBef>
        <a:spcAft>
          <a:spcPct val="0"/>
        </a:spcAft>
        <a:buFont typeface="Arial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5913" indent="-407988" algn="l" defTabSz="1631950" rtl="0" fontAlgn="base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475" indent="-407988" algn="l" defTabSz="1631950" rtl="0" fontAlgn="base">
        <a:spcBef>
          <a:spcPct val="20000"/>
        </a:spcBef>
        <a:spcAft>
          <a:spcPct val="0"/>
        </a:spcAft>
        <a:buFont typeface="Arial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21" y="411957"/>
            <a:ext cx="16457772" cy="1714500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321" y="2400301"/>
            <a:ext cx="16457772" cy="6788945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14320" y="9534526"/>
            <a:ext cx="4266830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632753" fontAlgn="auto">
              <a:spcBef>
                <a:spcPts val="0"/>
              </a:spcBef>
              <a:spcAft>
                <a:spcPts val="0"/>
              </a:spcAft>
            </a:pPr>
            <a:fld id="{086A7F57-1552-4381-B1F6-49CF46AFBD8A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632753" fontAlgn="auto">
                <a:spcBef>
                  <a:spcPts val="0"/>
                </a:spcBef>
                <a:spcAft>
                  <a:spcPts val="0"/>
                </a:spcAft>
              </a:pPr>
              <a:t>06.01.2022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247858" y="9534526"/>
            <a:ext cx="5790697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632753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105263" y="9534526"/>
            <a:ext cx="4266830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632753" fontAlgn="auto">
              <a:spcBef>
                <a:spcPts val="0"/>
              </a:spcBef>
              <a:spcAft>
                <a:spcPts val="0"/>
              </a:spcAft>
            </a:pPr>
            <a:fld id="{6DB5496E-4D4A-4F26-B4E8-DB44794DC6D1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632753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353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632753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282" indent="-612282" algn="l" defTabSz="1632753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12" indent="-510235" algn="l" defTabSz="1632753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0941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.jpe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6" t="8731"/>
          <a:stretch/>
        </p:blipFill>
        <p:spPr>
          <a:xfrm>
            <a:off x="11761445" y="4495428"/>
            <a:ext cx="3906749" cy="3752726"/>
          </a:xfrm>
          <a:prstGeom prst="ellipse">
            <a:avLst/>
          </a:prstGeom>
        </p:spPr>
      </p:pic>
      <p:sp>
        <p:nvSpPr>
          <p:cNvPr id="9" name="Заголовок 2"/>
          <p:cNvSpPr txBox="1">
            <a:spLocks/>
          </p:cNvSpPr>
          <p:nvPr/>
        </p:nvSpPr>
        <p:spPr>
          <a:xfrm>
            <a:off x="1609224" y="4001537"/>
            <a:ext cx="10152221" cy="30963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 prstMaterial="softEdge">
            <a:bevelT/>
          </a:sp3d>
        </p:spPr>
        <p:txBody>
          <a:bodyPr vert="horz" lIns="91422" tIns="45711" rIns="91422" bIns="45711" rtlCol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ctr" defTabSz="914342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uk-UA" sz="4800" b="1" spc="165" dirty="0">
                <a:latin typeface="e-Ukraine Head Bold" panose="00000800000000000000" pitchFamily="50" charset="-52"/>
                <a:ea typeface="Open Sans Bold"/>
                <a:cs typeface="Open Sans Bold"/>
              </a:rPr>
              <a:t>Статистичні дані </a:t>
            </a:r>
            <a:br>
              <a:rPr lang="uk-UA" sz="4800" b="1" spc="165" dirty="0">
                <a:latin typeface="e-Ukraine Head Bold" panose="00000800000000000000" pitchFamily="50" charset="-52"/>
                <a:ea typeface="Open Sans Bold"/>
                <a:cs typeface="Open Sans Bold"/>
              </a:rPr>
            </a:br>
            <a:r>
              <a:rPr lang="uk-UA" sz="4800" b="1" spc="165" dirty="0">
                <a:latin typeface="e-Ukraine Head Bold" panose="00000800000000000000" pitchFamily="50" charset="-52"/>
                <a:ea typeface="Open Sans Bold"/>
                <a:cs typeface="Open Sans Bold"/>
              </a:rPr>
              <a:t>щодо роботи </a:t>
            </a:r>
            <a:r>
              <a:rPr lang="uk-UA" sz="4800" b="1" spc="165" dirty="0" smtClean="0">
                <a:latin typeface="e-Ukraine Head Bold" panose="00000800000000000000" pitchFamily="50" charset="-52"/>
                <a:ea typeface="Open Sans Bold"/>
                <a:cs typeface="Open Sans Bold"/>
              </a:rPr>
              <a:t>сервісу «Пульс</a:t>
            </a:r>
            <a:r>
              <a:rPr lang="uk-UA" sz="4800" b="1" spc="165" dirty="0">
                <a:latin typeface="e-Ukraine Head Bold" panose="00000800000000000000" pitchFamily="50" charset="-52"/>
                <a:ea typeface="Open Sans Bold"/>
                <a:cs typeface="Open Sans Bold"/>
              </a:rPr>
              <a:t>» </a:t>
            </a:r>
            <a:br>
              <a:rPr lang="uk-UA" sz="4800" b="1" spc="165" dirty="0">
                <a:latin typeface="e-Ukraine Head Bold" panose="00000800000000000000" pitchFamily="50" charset="-52"/>
                <a:ea typeface="Open Sans Bold"/>
                <a:cs typeface="Open Sans Bold"/>
              </a:rPr>
            </a:br>
            <a:r>
              <a:rPr lang="uk-UA" sz="4800" b="1" spc="165" dirty="0">
                <a:latin typeface="e-Ukraine Head Bold" panose="00000800000000000000" pitchFamily="50" charset="-52"/>
                <a:ea typeface="Open Sans Bold"/>
                <a:cs typeface="Open Sans Bold"/>
              </a:rPr>
              <a:t>у </a:t>
            </a:r>
            <a:r>
              <a:rPr lang="uk-UA" sz="4800" b="1" spc="165" dirty="0" smtClean="0">
                <a:latin typeface="e-Ukraine Head Bold" panose="00000800000000000000" pitchFamily="50" charset="-52"/>
                <a:ea typeface="Open Sans Bold"/>
                <a:cs typeface="Open Sans Bold"/>
              </a:rPr>
              <a:t>грудні 2021 </a:t>
            </a:r>
            <a:r>
              <a:rPr lang="uk-UA" sz="4800" b="1" spc="165" dirty="0">
                <a:latin typeface="e-Ukraine Head Bold" panose="00000800000000000000" pitchFamily="50" charset="-52"/>
                <a:ea typeface="Open Sans Bold"/>
                <a:cs typeface="Open Sans Bold"/>
              </a:rPr>
              <a:t>року</a:t>
            </a:r>
          </a:p>
        </p:txBody>
      </p:sp>
      <p:sp>
        <p:nvSpPr>
          <p:cNvPr id="12" name="Заголовок 9"/>
          <p:cNvSpPr txBox="1">
            <a:spLocks/>
          </p:cNvSpPr>
          <p:nvPr/>
        </p:nvSpPr>
        <p:spPr bwMode="auto">
          <a:xfrm>
            <a:off x="7270997" y="426609"/>
            <a:ext cx="9935293" cy="155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75000"/>
              </a:prstClr>
            </a:outerShdw>
          </a:effectLst>
        </p:spPr>
        <p:txBody>
          <a:bodyPr lIns="91428" tIns="45714" rIns="91428" bIns="45714" anchor="ctr"/>
          <a:lstStyle/>
          <a:p>
            <a:pPr algn="ctr"/>
            <a:r>
              <a:rPr lang="uk-UA" sz="3600" b="1" spc="165" dirty="0">
                <a:latin typeface="e-Ukraine Head Bold" panose="00000800000000000000" pitchFamily="50" charset="-52"/>
                <a:ea typeface="Open Sans Bold"/>
                <a:cs typeface="Open Sans Bold"/>
              </a:rPr>
              <a:t>ІНФОРМАЦІЙНО-ДОВІДКОВИЙ ДЕПАРТАМЕНТ ДПС</a:t>
            </a:r>
            <a:endParaRPr lang="ru-RU" sz="3600" b="1" spc="165" dirty="0">
              <a:latin typeface="e-Ukraine Head Bold" panose="00000800000000000000" pitchFamily="50" charset="-52"/>
              <a:ea typeface="Open Sans Bold"/>
              <a:cs typeface="Open Sans Bold"/>
            </a:endParaRPr>
          </a:p>
        </p:txBody>
      </p:sp>
      <p:pic>
        <p:nvPicPr>
          <p:cNvPr id="1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9332" y="426609"/>
            <a:ext cx="6195915" cy="14886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Image" descr="Image"/>
          <p:cNvPicPr>
            <a:picLocks noChangeAspect="1"/>
          </p:cNvPicPr>
          <p:nvPr/>
        </p:nvPicPr>
        <p:blipFill rotWithShape="1">
          <a:blip r:embed="rId4">
            <a:extLst/>
          </a:blip>
          <a:srcRect b="45572"/>
          <a:stretch/>
        </p:blipFill>
        <p:spPr>
          <a:xfrm>
            <a:off x="11860824" y="8214721"/>
            <a:ext cx="3807370" cy="207228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" descr="Image"/>
          <p:cNvPicPr>
            <a:picLocks noChangeAspect="1"/>
          </p:cNvPicPr>
          <p:nvPr/>
        </p:nvPicPr>
        <p:blipFill rotWithShape="1">
          <a:blip r:embed="rId5">
            <a:extLst/>
          </a:blip>
          <a:srcRect r="31773"/>
          <a:stretch/>
        </p:blipFill>
        <p:spPr>
          <a:xfrm>
            <a:off x="15653676" y="4495428"/>
            <a:ext cx="2632738" cy="38587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24178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48F48975-AF97-4BB5-9525-EB4BFB8CE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95925"/>
            <a:ext cx="18286413" cy="8804047"/>
          </a:xfrm>
          <a:prstGeom prst="rect">
            <a:avLst/>
          </a:prstGeom>
        </p:spPr>
      </p:pic>
      <p:sp>
        <p:nvSpPr>
          <p:cNvPr id="55" name="Прямоугольник 10"/>
          <p:cNvSpPr/>
          <p:nvPr/>
        </p:nvSpPr>
        <p:spPr>
          <a:xfrm>
            <a:off x="5121275" y="5176838"/>
            <a:ext cx="2819400" cy="481012"/>
          </a:xfrm>
          <a:prstGeom prst="rect">
            <a:avLst/>
          </a:prstGeom>
        </p:spPr>
        <p:txBody>
          <a:bodyPr lIns="155850" tIns="77925" rIns="155850" bIns="77925">
            <a:spAutoFit/>
          </a:bodyPr>
          <a:lstStyle/>
          <a:p>
            <a:pPr algn="ctr" defTabSz="163275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b="1" spc="-17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829" y="1760532"/>
            <a:ext cx="1522424" cy="1522423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43996" y="252938"/>
            <a:ext cx="1542987" cy="1542987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Рисунок 3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6" t="8731"/>
          <a:stretch/>
        </p:blipFill>
        <p:spPr>
          <a:xfrm>
            <a:off x="81536" y="252938"/>
            <a:ext cx="1562162" cy="1500574"/>
          </a:xfrm>
          <a:prstGeom prst="ellipse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3055030" y="701265"/>
            <a:ext cx="3627750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Сервіс </a:t>
            </a:r>
            <a:r>
              <a:rPr lang="uk-UA" sz="3600" dirty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«Пульс»</a:t>
            </a:r>
            <a:endParaRPr lang="ru-RU" sz="3600" dirty="0">
              <a:solidFill>
                <a:srgbClr val="0070C0"/>
              </a:solidFill>
              <a:latin typeface="e-Ukraine Regular"/>
              <a:ea typeface="e-Ukraine Regular"/>
              <a:cs typeface="e-Ukraine Regular"/>
            </a:endParaRPr>
          </a:p>
        </p:txBody>
      </p:sp>
      <p:sp>
        <p:nvSpPr>
          <p:cNvPr id="22" name="Ефективність роботи…">
            <a:extLst>
              <a:ext uri="{FF2B5EF4-FFF2-40B4-BE49-F238E27FC236}">
                <a16:creationId xmlns:a16="http://schemas.microsoft.com/office/drawing/2014/main" xmlns="" id="{FD8D4CBD-CA87-4C32-9FD3-7AE0B68F28E0}"/>
              </a:ext>
            </a:extLst>
          </p:cNvPr>
          <p:cNvSpPr txBox="1"/>
          <p:nvPr/>
        </p:nvSpPr>
        <p:spPr>
          <a:xfrm>
            <a:off x="6530975" y="252938"/>
            <a:ext cx="11755438" cy="2072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796" tIns="50796" rIns="50796" bIns="50796" anchor="ctr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chemeClr val="tx1">
                    <a:lumMod val="50000"/>
                  </a:schemeClr>
                </a:solidFill>
                <a:latin typeface="e-Ukraine Head Bold"/>
                <a:cs typeface="Times New Roman" pitchFamily="18" charset="0"/>
              </a:rPr>
              <a:t>Географія надходження звернень щодо неправомірних дій та бездіяльності працівників ДПС </a:t>
            </a:r>
            <a:r>
              <a:rPr lang="uk-UA" b="1" dirty="0" smtClean="0">
                <a:solidFill>
                  <a:schemeClr val="tx1">
                    <a:lumMod val="50000"/>
                  </a:schemeClr>
                </a:solidFill>
                <a:latin typeface="e-Ukraine Head Bold"/>
                <a:cs typeface="Times New Roman" pitchFamily="18" charset="0"/>
              </a:rPr>
              <a:t>на </a:t>
            </a:r>
            <a:r>
              <a:rPr lang="uk-UA" b="1" dirty="0">
                <a:solidFill>
                  <a:schemeClr val="tx1">
                    <a:lumMod val="50000"/>
                  </a:schemeClr>
                </a:solidFill>
                <a:latin typeface="e-Ukraine Head Bold"/>
                <a:cs typeface="Times New Roman" pitchFamily="18" charset="0"/>
              </a:rPr>
              <a:t>сервіс «Пульс» </a:t>
            </a:r>
            <a:r>
              <a:rPr lang="uk-UA" b="1" dirty="0" smtClean="0">
                <a:solidFill>
                  <a:schemeClr val="tx1">
                    <a:lumMod val="50000"/>
                  </a:schemeClr>
                </a:solidFill>
                <a:latin typeface="e-Ukraine Head Bold"/>
                <a:cs typeface="Times New Roman" pitchFamily="18" charset="0"/>
              </a:rPr>
              <a:t>у </a:t>
            </a:r>
            <a:r>
              <a:rPr lang="uk-UA" b="1" dirty="0">
                <a:solidFill>
                  <a:schemeClr val="tx1">
                    <a:lumMod val="50000"/>
                  </a:schemeClr>
                </a:solidFill>
                <a:latin typeface="e-Ukraine Head Bold"/>
                <a:cs typeface="Times New Roman" pitchFamily="18" charset="0"/>
              </a:rPr>
              <a:t>розрізі регіонів у </a:t>
            </a:r>
            <a:r>
              <a:rPr lang="uk-UA" b="1" dirty="0" smtClean="0">
                <a:solidFill>
                  <a:schemeClr val="tx1">
                    <a:lumMod val="50000"/>
                  </a:schemeClr>
                </a:solidFill>
                <a:latin typeface="e-Ukraine Head Bold"/>
                <a:cs typeface="Times New Roman" pitchFamily="18" charset="0"/>
              </a:rPr>
              <a:t>грудні 2021 </a:t>
            </a:r>
            <a:r>
              <a:rPr lang="uk-UA" b="1" dirty="0">
                <a:solidFill>
                  <a:schemeClr val="tx1">
                    <a:lumMod val="50000"/>
                  </a:schemeClr>
                </a:solidFill>
                <a:latin typeface="e-Ukraine Head Bold"/>
                <a:cs typeface="Times New Roman" pitchFamily="18" charset="0"/>
              </a:rPr>
              <a:t>року </a:t>
            </a:r>
            <a:endParaRPr lang="uk-UA" b="1" dirty="0" smtClean="0">
              <a:solidFill>
                <a:schemeClr val="tx1">
                  <a:lumMod val="50000"/>
                </a:schemeClr>
              </a:solidFill>
              <a:latin typeface="e-Ukraine Head Bold"/>
              <a:cs typeface="Times New Roman" pitchFamily="18" charset="0"/>
            </a:endParaRPr>
          </a:p>
          <a:p>
            <a:pPr>
              <a:defRPr/>
            </a:pPr>
            <a:r>
              <a:rPr lang="uk-UA" b="1" dirty="0" smtClean="0">
                <a:solidFill>
                  <a:schemeClr val="tx1">
                    <a:lumMod val="50000"/>
                  </a:schemeClr>
                </a:solidFill>
                <a:latin typeface="e-Ukraine Head Bold"/>
                <a:cs typeface="Times New Roman" pitchFamily="18" charset="0"/>
              </a:rPr>
              <a:t>(</a:t>
            </a:r>
            <a:r>
              <a:rPr lang="uk-UA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всього </a:t>
            </a:r>
            <a:r>
              <a:rPr lang="uk-UA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– </a:t>
            </a:r>
            <a:r>
              <a:rPr lang="uk-UA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312 </a:t>
            </a:r>
            <a:r>
              <a:rPr lang="uk-UA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звернень)</a:t>
            </a:r>
            <a:endParaRPr lang="uk-UA" b="1" dirty="0">
              <a:solidFill>
                <a:schemeClr val="tx1">
                  <a:lumMod val="50000"/>
                </a:schemeClr>
              </a:solidFill>
              <a:latin typeface="e-Ukraine Regular"/>
              <a:cs typeface="Times New Roman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DF64683D-2EF2-4931-BA40-B3846A8214AC}"/>
              </a:ext>
            </a:extLst>
          </p:cNvPr>
          <p:cNvSpPr/>
          <p:nvPr/>
        </p:nvSpPr>
        <p:spPr bwMode="auto">
          <a:xfrm>
            <a:off x="227406" y="7039601"/>
            <a:ext cx="1247083" cy="375491"/>
          </a:xfrm>
          <a:prstGeom prst="rect">
            <a:avLst/>
          </a:prstGeom>
          <a:solidFill>
            <a:srgbClr val="2AA972"/>
          </a:solidFill>
          <a:ln>
            <a:solidFill>
              <a:srgbClr val="DDDD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2176950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2400" kern="1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C227D583-D0AC-4B7E-995C-A464B9A6F85E}"/>
              </a:ext>
            </a:extLst>
          </p:cNvPr>
          <p:cNvSpPr/>
          <p:nvPr/>
        </p:nvSpPr>
        <p:spPr bwMode="auto">
          <a:xfrm>
            <a:off x="210224" y="7825641"/>
            <a:ext cx="1278467" cy="373833"/>
          </a:xfrm>
          <a:prstGeom prst="rect">
            <a:avLst/>
          </a:prstGeom>
          <a:solidFill>
            <a:srgbClr val="A6A6A6"/>
          </a:solidFill>
          <a:ln>
            <a:solidFill>
              <a:srgbClr val="DDDD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2176950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2400" kern="1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AF3F8FAF-C71C-47A6-B168-1032D28439BD}"/>
              </a:ext>
            </a:extLst>
          </p:cNvPr>
          <p:cNvSpPr/>
          <p:nvPr/>
        </p:nvSpPr>
        <p:spPr bwMode="auto">
          <a:xfrm>
            <a:off x="210225" y="8914686"/>
            <a:ext cx="1264264" cy="373833"/>
          </a:xfrm>
          <a:prstGeom prst="rect">
            <a:avLst/>
          </a:prstGeom>
          <a:solidFill>
            <a:srgbClr val="E04F3C"/>
          </a:solidFill>
          <a:ln>
            <a:solidFill>
              <a:srgbClr val="DDDD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2176950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2400" kern="1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9FB471D-CE97-4440-84BA-DE4566883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489" y="6894077"/>
            <a:ext cx="6033143" cy="830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defTabSz="2175879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2400" kern="12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Регіони, з яких надійшла найменша кількість звернень (</a:t>
            </a:r>
            <a:r>
              <a:rPr lang="en-US" sz="2400" kern="12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2400" kern="12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5)</a:t>
            </a:r>
            <a:endParaRPr lang="ru-RU" sz="2400" kern="12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75A53D49-1D64-4FCF-AA83-EE86E5719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489" y="7725073"/>
            <a:ext cx="59628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2175879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2400" kern="12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Регіони, з яких надійшла </a:t>
            </a:r>
            <a:endParaRPr lang="en-US" sz="2400" kern="12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defTabSz="2175879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2400" kern="12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помірна кількість звернень </a:t>
            </a:r>
            <a:endParaRPr lang="en-US" sz="2400" kern="12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defTabSz="2175879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2400" kern="12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(від 5 до </a:t>
            </a:r>
            <a:r>
              <a:rPr lang="en-US" sz="2400" kern="12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kern="12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kern="12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kern="12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04A1128E-A4F6-4704-ADCE-AC7FEFB29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075" y="8805938"/>
            <a:ext cx="5567429" cy="830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defTabSz="2175879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2400" kern="12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Регіони, з яких надійшла найбільша кількість звернень (</a:t>
            </a:r>
            <a:r>
              <a:rPr lang="en-US" sz="2400" kern="12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2400" kern="12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kern="12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0)</a:t>
            </a:r>
            <a:endParaRPr lang="ru-RU" sz="2400" kern="12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9269" y="2681632"/>
            <a:ext cx="6672088" cy="6672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8918" y="2759725"/>
            <a:ext cx="6562665" cy="6563235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2019"/>
          <p:cNvSpPr txBox="1"/>
          <p:nvPr/>
        </p:nvSpPr>
        <p:spPr>
          <a:xfrm>
            <a:off x="2387922" y="4677114"/>
            <a:ext cx="5904655" cy="1319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092" tIns="38092" rIns="38092" bIns="38092" anchor="ctr">
            <a:spAutoFit/>
          </a:bodyPr>
          <a:lstStyle>
            <a:lvl1pPr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pPr algn="ctr"/>
            <a:r>
              <a:rPr lang="uk-UA" sz="4000" dirty="0" smtClean="0"/>
              <a:t>Завершено розгляд – </a:t>
            </a:r>
          </a:p>
          <a:p>
            <a:pPr algn="ctr"/>
            <a:r>
              <a:rPr lang="uk-UA" sz="4000" dirty="0">
                <a:solidFill>
                  <a:schemeClr val="bg1"/>
                </a:solidFill>
              </a:rPr>
              <a:t>5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909</a:t>
            </a:r>
            <a:endParaRPr lang="uk-UA" sz="4000" dirty="0">
              <a:solidFill>
                <a:schemeClr val="bg1"/>
              </a:solidFill>
            </a:endParaRPr>
          </a:p>
        </p:txBody>
      </p:sp>
      <p:sp>
        <p:nvSpPr>
          <p:cNvPr id="179" name="240,8…"/>
          <p:cNvSpPr txBox="1"/>
          <p:nvPr/>
        </p:nvSpPr>
        <p:spPr>
          <a:xfrm>
            <a:off x="3411550" y="6655676"/>
            <a:ext cx="3857398" cy="520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092" tIns="38092" rIns="38092" bIns="38092" anchor="ctr">
            <a:spAutoFit/>
          </a:bodyPr>
          <a:lstStyle/>
          <a:p>
            <a:pPr>
              <a:lnSpc>
                <a:spcPct val="120000"/>
              </a:lnSpc>
              <a:defRPr sz="16800">
                <a:solidFill>
                  <a:srgbClr val="FFFFFF"/>
                </a:solidFill>
                <a:latin typeface="e-Ukraine Medium"/>
                <a:ea typeface="e-Ukraine Medium"/>
                <a:cs typeface="e-Ukraine Medium"/>
                <a:sym typeface="e-Ukraine Medium"/>
              </a:defRPr>
            </a:pPr>
            <a:r>
              <a:rPr lang="uk-UA" sz="2400" dirty="0"/>
              <a:t>у тому числі аноніми </a:t>
            </a:r>
            <a:r>
              <a:rPr lang="uk-UA" sz="2400" dirty="0" smtClean="0"/>
              <a:t>– </a:t>
            </a:r>
            <a:r>
              <a:rPr lang="uk-UA" sz="2400" dirty="0" smtClean="0"/>
              <a:t>160</a:t>
            </a:r>
            <a:endParaRPr sz="2400" dirty="0"/>
          </a:p>
        </p:txBody>
      </p:sp>
      <p:sp>
        <p:nvSpPr>
          <p:cNvPr id="9" name="Ефективність роботи…">
            <a:extLst>
              <a:ext uri="{FF2B5EF4-FFF2-40B4-BE49-F238E27FC236}">
                <a16:creationId xmlns:a16="http://schemas.microsoft.com/office/drawing/2014/main" xmlns="" id="{FD8D4CBD-CA87-4C32-9FD3-7AE0B68F28E0}"/>
              </a:ext>
            </a:extLst>
          </p:cNvPr>
          <p:cNvSpPr txBox="1"/>
          <p:nvPr/>
        </p:nvSpPr>
        <p:spPr>
          <a:xfrm>
            <a:off x="6682780" y="10042"/>
            <a:ext cx="11667488" cy="22929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092" tIns="38092" rIns="38092" bIns="38092" anchor="ctr">
            <a:spAutoFit/>
          </a:bodyPr>
          <a:lstStyle/>
          <a:p>
            <a:pPr>
              <a:defRPr/>
            </a:pP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Head Bold"/>
                <a:cs typeface="Times New Roman" pitchFamily="18" charset="0"/>
              </a:rPr>
              <a:t>Загальна кількість звернень щодо неправомірних дій та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Head Bold"/>
                <a:cs typeface="Times New Roman" pitchFamily="18" charset="0"/>
              </a:rPr>
              <a:t>бездіяльності </a:t>
            </a: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Head Bold"/>
                <a:cs typeface="Times New Roman" pitchFamily="18" charset="0"/>
              </a:rPr>
              <a:t>працівників ДПС </a:t>
            </a:r>
            <a:endParaRPr lang="uk-UA" sz="3600" b="1" dirty="0" smtClean="0">
              <a:solidFill>
                <a:schemeClr val="tx1">
                  <a:lumMod val="50000"/>
                </a:schemeClr>
              </a:solidFill>
              <a:latin typeface="e-Ukraine Head Bold"/>
              <a:cs typeface="Times New Roman" pitchFamily="18" charset="0"/>
            </a:endParaRPr>
          </a:p>
          <a:p>
            <a:pPr>
              <a:defRPr/>
            </a:pP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Head Bold"/>
                <a:cs typeface="Times New Roman" pitchFamily="18" charset="0"/>
              </a:rPr>
              <a:t>у січні – грудні 2021 року </a:t>
            </a:r>
          </a:p>
          <a:p>
            <a:pPr>
              <a:defRPr/>
            </a:pP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(</a:t>
            </a: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всього – </a:t>
            </a:r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5 </a:t>
            </a:r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951, </a:t>
            </a:r>
            <a:r>
              <a:rPr lang="ru-RU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у тому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числі аноніми – </a:t>
            </a:r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160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)</a:t>
            </a:r>
            <a:endParaRPr lang="uk-UA" sz="3600" b="1" dirty="0">
              <a:solidFill>
                <a:schemeClr val="tx1">
                  <a:lumMod val="50000"/>
                </a:schemeClr>
              </a:solidFill>
              <a:latin typeface="e-Ukraine Regular"/>
              <a:cs typeface="Times New Roman" pitchFamily="18" charset="0"/>
            </a:endParaRPr>
          </a:p>
        </p:txBody>
      </p:sp>
      <p:sp>
        <p:nvSpPr>
          <p:cNvPr id="11" name="2019"/>
          <p:cNvSpPr txBox="1"/>
          <p:nvPr/>
        </p:nvSpPr>
        <p:spPr>
          <a:xfrm>
            <a:off x="9791276" y="4654806"/>
            <a:ext cx="6528071" cy="1308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092" tIns="38092" rIns="38092" bIns="38092" anchor="ctr">
            <a:spAutoFit/>
          </a:bodyPr>
          <a:lstStyle>
            <a:lvl1pPr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pPr algn="ctr"/>
            <a:r>
              <a:rPr lang="uk-UA" sz="4000" dirty="0"/>
              <a:t>Знаходиться на розгляді </a:t>
            </a:r>
            <a:r>
              <a:rPr lang="uk-UA" sz="4000" dirty="0" smtClean="0"/>
              <a:t>– </a:t>
            </a:r>
          </a:p>
          <a:p>
            <a:pPr algn="ctr"/>
            <a:r>
              <a:rPr lang="uk-UA" sz="4000" dirty="0" smtClean="0"/>
              <a:t>42</a:t>
            </a:r>
            <a:endParaRPr sz="4000" dirty="0"/>
          </a:p>
        </p:txBody>
      </p:sp>
      <p:sp>
        <p:nvSpPr>
          <p:cNvPr id="12" name="240,8…"/>
          <p:cNvSpPr txBox="1"/>
          <p:nvPr/>
        </p:nvSpPr>
        <p:spPr>
          <a:xfrm>
            <a:off x="11273208" y="6655668"/>
            <a:ext cx="3564209" cy="520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092" tIns="38092" rIns="38092" bIns="38092" anchor="ctr">
            <a:spAutoFit/>
          </a:bodyPr>
          <a:lstStyle/>
          <a:p>
            <a:pPr>
              <a:lnSpc>
                <a:spcPct val="120000"/>
              </a:lnSpc>
              <a:defRPr sz="16800">
                <a:solidFill>
                  <a:srgbClr val="FFFFFF"/>
                </a:solidFill>
                <a:latin typeface="e-Ukraine Medium"/>
                <a:ea typeface="e-Ukraine Medium"/>
                <a:cs typeface="e-Ukraine Medium"/>
                <a:sym typeface="e-Ukraine Medium"/>
              </a:defRPr>
            </a:pPr>
            <a:r>
              <a:rPr lang="uk-UA" sz="2400" dirty="0"/>
              <a:t>у тому числі аноніми </a:t>
            </a:r>
            <a:r>
              <a:rPr lang="uk-UA" sz="2400" dirty="0" smtClean="0"/>
              <a:t>– </a:t>
            </a:r>
            <a:r>
              <a:rPr lang="uk-UA" sz="2400" dirty="0" smtClean="0"/>
              <a:t>0</a:t>
            </a:r>
            <a:endParaRPr sz="2400" dirty="0"/>
          </a:p>
        </p:txBody>
      </p:sp>
      <p:pic>
        <p:nvPicPr>
          <p:cNvPr id="1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536" y="1760532"/>
            <a:ext cx="1522424" cy="15224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43996" y="252938"/>
            <a:ext cx="1542987" cy="154298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6" t="8731"/>
          <a:stretch/>
        </p:blipFill>
        <p:spPr>
          <a:xfrm>
            <a:off x="81536" y="252938"/>
            <a:ext cx="1562162" cy="1500574"/>
          </a:xfrm>
          <a:prstGeom prst="ellipse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055030" y="701265"/>
            <a:ext cx="3627750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Сервіс </a:t>
            </a:r>
            <a:r>
              <a:rPr lang="uk-UA" sz="3600" dirty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«Пульс»</a:t>
            </a:r>
            <a:endParaRPr lang="ru-RU" sz="3600" dirty="0">
              <a:solidFill>
                <a:srgbClr val="0070C0"/>
              </a:solidFill>
              <a:latin typeface="e-Ukraine Regular"/>
              <a:ea typeface="e-Ukraine Regular"/>
              <a:cs typeface="e-Ukrain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70333975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536" y="1760532"/>
            <a:ext cx="1522424" cy="1522423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Прямоугольник 10"/>
          <p:cNvSpPr/>
          <p:nvPr/>
        </p:nvSpPr>
        <p:spPr>
          <a:xfrm>
            <a:off x="5121275" y="5176838"/>
            <a:ext cx="2819400" cy="481012"/>
          </a:xfrm>
          <a:prstGeom prst="rect">
            <a:avLst/>
          </a:prstGeom>
        </p:spPr>
        <p:txBody>
          <a:bodyPr lIns="155850" tIns="77925" rIns="155850" bIns="77925">
            <a:spAutoFit/>
          </a:bodyPr>
          <a:lstStyle/>
          <a:p>
            <a:pPr algn="ctr" defTabSz="163275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b="1" spc="-17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43996" y="252938"/>
            <a:ext cx="1542987" cy="154298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6" t="8731"/>
          <a:stretch/>
        </p:blipFill>
        <p:spPr>
          <a:xfrm>
            <a:off x="81536" y="252938"/>
            <a:ext cx="1562162" cy="1500574"/>
          </a:xfrm>
          <a:prstGeom prst="ellipse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3055030" y="701265"/>
            <a:ext cx="3627750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Сервіс </a:t>
            </a:r>
            <a:r>
              <a:rPr lang="uk-UA" sz="3600" dirty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«Пульс»</a:t>
            </a:r>
            <a:endParaRPr lang="ru-RU" sz="3600" dirty="0">
              <a:solidFill>
                <a:srgbClr val="0070C0"/>
              </a:solidFill>
              <a:latin typeface="e-Ukraine Regular"/>
              <a:ea typeface="e-Ukraine Regular"/>
              <a:cs typeface="e-Ukraine Regular"/>
            </a:endParaRPr>
          </a:p>
        </p:txBody>
      </p:sp>
      <p:sp>
        <p:nvSpPr>
          <p:cNvPr id="16" name="Ефективність роботи…">
            <a:extLst>
              <a:ext uri="{FF2B5EF4-FFF2-40B4-BE49-F238E27FC236}">
                <a16:creationId xmlns:a16="http://schemas.microsoft.com/office/drawing/2014/main" xmlns="" id="{91A4A6F8-FF82-4E94-B78B-2B6C4DFEF6EE}"/>
              </a:ext>
            </a:extLst>
          </p:cNvPr>
          <p:cNvSpPr txBox="1"/>
          <p:nvPr/>
        </p:nvSpPr>
        <p:spPr>
          <a:xfrm>
            <a:off x="6716788" y="-8174"/>
            <a:ext cx="11541223" cy="2318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796" tIns="50796" rIns="50796" bIns="50796" anchor="ctr">
            <a:spAutoFit/>
          </a:bodyPr>
          <a:lstStyle/>
          <a:p>
            <a:pPr>
              <a:defRPr/>
            </a:pP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Розподіл за регіонами звернень, які надійшли </a:t>
            </a:r>
            <a:endParaRPr lang="uk-UA" sz="3600" b="1" dirty="0" smtClean="0">
              <a:solidFill>
                <a:schemeClr val="tx1">
                  <a:lumMod val="50000"/>
                </a:schemeClr>
              </a:solidFill>
              <a:latin typeface="e-Ukraine Regular"/>
              <a:cs typeface="Times New Roman" pitchFamily="18" charset="0"/>
            </a:endParaRPr>
          </a:p>
          <a:p>
            <a:pPr>
              <a:defRPr/>
            </a:pP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на </a:t>
            </a: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сервіс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«Пульс» у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грудні 2021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року  </a:t>
            </a:r>
            <a:b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</a:b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(всього –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312)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у порівнянні з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листопадом </a:t>
            </a:r>
          </a:p>
          <a:p>
            <a:pPr>
              <a:defRPr/>
            </a:pP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2021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року (всього – </a:t>
            </a: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378)</a:t>
            </a:r>
            <a:endParaRPr lang="uk-UA" sz="3600" b="1" dirty="0">
              <a:solidFill>
                <a:schemeClr val="tx1">
                  <a:lumMod val="50000"/>
                </a:schemeClr>
              </a:solidFill>
              <a:latin typeface="e-Ukraine Regular"/>
              <a:cs typeface="Times New Roman" pitchFamily="18" charset="0"/>
            </a:endParaRPr>
          </a:p>
        </p:txBody>
      </p:sp>
      <p:graphicFrame>
        <p:nvGraphicFramePr>
          <p:cNvPr id="9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868321"/>
              </p:ext>
            </p:extLst>
          </p:nvPr>
        </p:nvGraphicFramePr>
        <p:xfrm>
          <a:off x="0" y="2047156"/>
          <a:ext cx="18286414" cy="8239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"/>
                                        <p:tgtEl>
                                          <p:spTgt spid="9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"/>
                                        <p:tgtEl>
                                          <p:spTgt spid="9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"/>
                                        <p:tgtEl>
                                          <p:spTgt spid="9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"/>
                                        <p:tgtEl>
                                          <p:spTgt spid="9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"/>
                                        <p:tgtEl>
                                          <p:spTgt spid="9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"/>
                                        <p:tgtEl>
                                          <p:spTgt spid="9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"/>
                                        <p:tgtEl>
                                          <p:spTgt spid="9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"/>
                                        <p:tgtEl>
                                          <p:spTgt spid="9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"/>
                                        <p:tgtEl>
                                          <p:spTgt spid="9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"/>
                                        <p:tgtEl>
                                          <p:spTgt spid="9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"/>
                                        <p:tgtEl>
                                          <p:spTgt spid="9">
                                            <p:graphicEl>
                                              <a:chart seriesIdx="0" categoryIdx="1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00"/>
                                        <p:tgtEl>
                                          <p:spTgt spid="9">
                                            <p:graphicEl>
                                              <a:chart seriesIdx="0" categoryIdx="1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"/>
                                        <p:tgtEl>
                                          <p:spTgt spid="9">
                                            <p:graphicEl>
                                              <a:chart seriesIdx="0" categoryIdx="1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200"/>
                                        <p:tgtEl>
                                          <p:spTgt spid="9">
                                            <p:graphicEl>
                                              <a:chart seriesIdx="0" categoryIdx="1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200"/>
                                        <p:tgtEl>
                                          <p:spTgt spid="9">
                                            <p:graphicEl>
                                              <a:chart seriesIdx="0" categoryIdx="1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200"/>
                                        <p:tgtEl>
                                          <p:spTgt spid="9">
                                            <p:graphicEl>
                                              <a:chart seriesIdx="0" categoryIdx="1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200"/>
                                        <p:tgtEl>
                                          <p:spTgt spid="9">
                                            <p:graphicEl>
                                              <a:chart seriesIdx="0" categoryIdx="1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200"/>
                                        <p:tgtEl>
                                          <p:spTgt spid="9">
                                            <p:graphicEl>
                                              <a:chart seriesIdx="0" categoryIdx="1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200"/>
                                        <p:tgtEl>
                                          <p:spTgt spid="9">
                                            <p:graphicEl>
                                              <a:chart seriesIdx="0" categoryIdx="1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200"/>
                                        <p:tgtEl>
                                          <p:spTgt spid="9">
                                            <p:graphicEl>
                                              <a:chart seriesIdx="0" categoryIdx="1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200"/>
                                        <p:tgtEl>
                                          <p:spTgt spid="9">
                                            <p:graphicEl>
                                              <a:chart seriesIdx="0" categoryIdx="2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200"/>
                                        <p:tgtEl>
                                          <p:spTgt spid="9">
                                            <p:graphicEl>
                                              <a:chart seriesIdx="0" categoryIdx="2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200"/>
                                        <p:tgtEl>
                                          <p:spTgt spid="9">
                                            <p:graphicEl>
                                              <a:chart seriesIdx="0" categoryIdx="2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200"/>
                                        <p:tgtEl>
                                          <p:spTgt spid="9">
                                            <p:graphicEl>
                                              <a:chart seriesIdx="0" categoryIdx="2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200"/>
                                        <p:tgtEl>
                                          <p:spTgt spid="9">
                                            <p:graphicEl>
                                              <a:chart seriesIdx="0" categoryIdx="2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200"/>
                                        <p:tgtEl>
                                          <p:spTgt spid="9">
                                            <p:graphicEl>
                                              <a:chart seriesIdx="0" categoryIdx="2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200"/>
                                        <p:tgtEl>
                                          <p:spTgt spid="9">
                                            <p:graphicEl>
                                              <a:chart seriesIdx="0" categoryIdx="2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200"/>
                                        <p:tgtEl>
                                          <p:spTgt spid="9">
                                            <p:graphicEl>
                                              <a:chart seriesIdx="0" categoryIdx="2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200"/>
                                        <p:tgtEl>
                                          <p:spTgt spid="9">
                                            <p:graphicEl>
                                              <a:chart seriesIdx="0" categoryIdx="2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200"/>
                                        <p:tgtEl>
                                          <p:spTgt spid="9">
                                            <p:graphicEl>
                                              <a:chart seriesIdx="0" categoryIdx="2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200"/>
                                        <p:tgtEl>
                                          <p:spTgt spid="9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200"/>
                                        <p:tgtEl>
                                          <p:spTgt spid="9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200"/>
                                        <p:tgtEl>
                                          <p:spTgt spid="9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200"/>
                                        <p:tgtEl>
                                          <p:spTgt spid="9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200"/>
                                        <p:tgtEl>
                                          <p:spTgt spid="9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200"/>
                                        <p:tgtEl>
                                          <p:spTgt spid="9">
                                            <p:graphicEl>
                                              <a:chart seriesIdx="1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200"/>
                                        <p:tgtEl>
                                          <p:spTgt spid="9">
                                            <p:graphicEl>
                                              <a:chart seriesIdx="1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200"/>
                                        <p:tgtEl>
                                          <p:spTgt spid="9">
                                            <p:graphicEl>
                                              <a:chart seriesIdx="1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200"/>
                                        <p:tgtEl>
                                          <p:spTgt spid="9">
                                            <p:graphicEl>
                                              <a:chart seriesIdx="1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200"/>
                                        <p:tgtEl>
                                          <p:spTgt spid="9">
                                            <p:graphicEl>
                                              <a:chart seriesIdx="1" categoryIdx="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200"/>
                                        <p:tgtEl>
                                          <p:spTgt spid="9">
                                            <p:graphicEl>
                                              <a:chart seriesIdx="1" categoryIdx="1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1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200"/>
                                        <p:tgtEl>
                                          <p:spTgt spid="9">
                                            <p:graphicEl>
                                              <a:chart seriesIdx="1" categoryIdx="1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1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200"/>
                                        <p:tgtEl>
                                          <p:spTgt spid="9">
                                            <p:graphicEl>
                                              <a:chart seriesIdx="1" categoryIdx="1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1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200"/>
                                        <p:tgtEl>
                                          <p:spTgt spid="9">
                                            <p:graphicEl>
                                              <a:chart seriesIdx="1" categoryIdx="1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1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200"/>
                                        <p:tgtEl>
                                          <p:spTgt spid="9">
                                            <p:graphicEl>
                                              <a:chart seriesIdx="1" categoryIdx="1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1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200"/>
                                        <p:tgtEl>
                                          <p:spTgt spid="9">
                                            <p:graphicEl>
                                              <a:chart seriesIdx="1" categoryIdx="1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1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200"/>
                                        <p:tgtEl>
                                          <p:spTgt spid="9">
                                            <p:graphicEl>
                                              <a:chart seriesIdx="1" categoryIdx="1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1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200"/>
                                        <p:tgtEl>
                                          <p:spTgt spid="9">
                                            <p:graphicEl>
                                              <a:chart seriesIdx="1" categoryIdx="1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1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200"/>
                                        <p:tgtEl>
                                          <p:spTgt spid="9">
                                            <p:graphicEl>
                                              <a:chart seriesIdx="1" categoryIdx="1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1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200"/>
                                        <p:tgtEl>
                                          <p:spTgt spid="9">
                                            <p:graphicEl>
                                              <a:chart seriesIdx="1" categoryIdx="1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2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200"/>
                                        <p:tgtEl>
                                          <p:spTgt spid="9">
                                            <p:graphicEl>
                                              <a:chart seriesIdx="1" categoryIdx="2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2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200"/>
                                        <p:tgtEl>
                                          <p:spTgt spid="9">
                                            <p:graphicEl>
                                              <a:chart seriesIdx="1" categoryIdx="2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2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200"/>
                                        <p:tgtEl>
                                          <p:spTgt spid="9">
                                            <p:graphicEl>
                                              <a:chart seriesIdx="1" categoryIdx="2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2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200"/>
                                        <p:tgtEl>
                                          <p:spTgt spid="9">
                                            <p:graphicEl>
                                              <a:chart seriesIdx="1" categoryIdx="2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2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200"/>
                                        <p:tgtEl>
                                          <p:spTgt spid="9">
                                            <p:graphicEl>
                                              <a:chart seriesIdx="1" categoryIdx="2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2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200"/>
                                        <p:tgtEl>
                                          <p:spTgt spid="9">
                                            <p:graphicEl>
                                              <a:chart seriesIdx="1" categoryIdx="2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2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200"/>
                                        <p:tgtEl>
                                          <p:spTgt spid="9">
                                            <p:graphicEl>
                                              <a:chart seriesIdx="1" categoryIdx="2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2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200"/>
                                        <p:tgtEl>
                                          <p:spTgt spid="9">
                                            <p:graphicEl>
                                              <a:chart seriesIdx="1" categoryIdx="2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2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200"/>
                                        <p:tgtEl>
                                          <p:spTgt spid="9">
                                            <p:graphicEl>
                                              <a:chart seriesIdx="1" categoryIdx="2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2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200"/>
                                        <p:tgtEl>
                                          <p:spTgt spid="9">
                                            <p:graphicEl>
                                              <a:chart seriesIdx="1" categoryIdx="2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Chart bld="seriesEl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Ефективність роботи…">
            <a:extLst>
              <a:ext uri="{FF2B5EF4-FFF2-40B4-BE49-F238E27FC236}">
                <a16:creationId xmlns:a16="http://schemas.microsoft.com/office/drawing/2014/main" xmlns="" id="{FD8D4CBD-CA87-4C32-9FD3-7AE0B68F28E0}"/>
              </a:ext>
            </a:extLst>
          </p:cNvPr>
          <p:cNvSpPr txBox="1"/>
          <p:nvPr/>
        </p:nvSpPr>
        <p:spPr>
          <a:xfrm>
            <a:off x="6118870" y="37635"/>
            <a:ext cx="12054930" cy="22929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8092" tIns="38092" rIns="38092" bIns="38092" anchor="ctr">
            <a:spAutoFit/>
          </a:bodyPr>
          <a:lstStyle/>
          <a:p>
            <a:pPr algn="ctr">
              <a:defRPr/>
            </a:pP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Надходження скарг на сервіс «Пульс» стосовно неправомірних дій та бездіяльності працівників ДПС у розрізі тематик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у грудні 2021 року</a:t>
            </a:r>
            <a:endParaRPr lang="en-US" sz="3600" b="1" dirty="0" smtClean="0">
              <a:solidFill>
                <a:schemeClr val="tx1">
                  <a:lumMod val="50000"/>
                </a:schemeClr>
              </a:solidFill>
              <a:latin typeface="e-Ukraine Regular"/>
              <a:cs typeface="Times New Roman" pitchFamily="18" charset="0"/>
            </a:endParaRPr>
          </a:p>
          <a:p>
            <a:pPr algn="ctr">
              <a:defRPr/>
            </a:pPr>
            <a:r>
              <a:rPr lang="en-US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(</a:t>
            </a: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всього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–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312)</a:t>
            </a:r>
            <a:endParaRPr lang="uk-UA" sz="3600" b="1" dirty="0">
              <a:solidFill>
                <a:schemeClr val="tx1">
                  <a:lumMod val="50000"/>
                </a:schemeClr>
              </a:solidFill>
              <a:latin typeface="e-Ukraine Regular"/>
              <a:cs typeface="Times New Roman" pitchFamily="18" charset="0"/>
            </a:endParaRPr>
          </a:p>
        </p:txBody>
      </p:sp>
      <p:pic>
        <p:nvPicPr>
          <p:cNvPr id="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536" y="1760532"/>
            <a:ext cx="1522424" cy="15224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43996" y="252938"/>
            <a:ext cx="1542987" cy="1542987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6" t="8731"/>
          <a:stretch/>
        </p:blipFill>
        <p:spPr>
          <a:xfrm>
            <a:off x="81536" y="252938"/>
            <a:ext cx="1562162" cy="1500574"/>
          </a:xfrm>
          <a:prstGeom prst="ellipse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055030" y="701265"/>
            <a:ext cx="3627750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Сервіс </a:t>
            </a:r>
            <a:r>
              <a:rPr lang="uk-UA" sz="3600" dirty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«Пульс»</a:t>
            </a:r>
            <a:endParaRPr lang="ru-RU" sz="3600" dirty="0">
              <a:solidFill>
                <a:srgbClr val="0070C0"/>
              </a:solidFill>
              <a:latin typeface="e-Ukraine Regular"/>
              <a:ea typeface="e-Ukraine Regular"/>
              <a:cs typeface="e-Ukraine Regular"/>
            </a:endParaRP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xmlns="" id="{69BD59CC-D811-4E24-B251-6085F0389A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1047253"/>
              </p:ext>
            </p:extLst>
          </p:nvPr>
        </p:nvGraphicFramePr>
        <p:xfrm>
          <a:off x="81537" y="3282954"/>
          <a:ext cx="18204876" cy="7004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07027636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Ефективність роботи…">
            <a:extLst>
              <a:ext uri="{FF2B5EF4-FFF2-40B4-BE49-F238E27FC236}">
                <a16:creationId xmlns:a16="http://schemas.microsoft.com/office/drawing/2014/main" xmlns="" id="{FD8D4CBD-CA87-4C32-9FD3-7AE0B68F28E0}"/>
              </a:ext>
            </a:extLst>
          </p:cNvPr>
          <p:cNvSpPr txBox="1"/>
          <p:nvPr/>
        </p:nvSpPr>
        <p:spPr>
          <a:xfrm>
            <a:off x="6682780" y="314634"/>
            <a:ext cx="11603632" cy="2108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8092" tIns="38092" rIns="38092" bIns="38092" anchor="ctr">
            <a:spAutoFit/>
          </a:bodyPr>
          <a:lstStyle/>
          <a:p>
            <a:pPr>
              <a:defRPr/>
            </a:pPr>
            <a:r>
              <a:rPr lang="uk-UA" sz="33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Середньоденна динаміка надходження звернень </a:t>
            </a:r>
          </a:p>
          <a:p>
            <a:pPr algn="just">
              <a:defRPr/>
            </a:pPr>
            <a:r>
              <a:rPr lang="uk-UA" sz="33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на сервіс «Пульс» у </a:t>
            </a:r>
            <a:r>
              <a:rPr lang="uk-UA" sz="33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січні – грудні 2021 року</a:t>
            </a:r>
            <a:r>
              <a:rPr lang="en-US" sz="33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33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(</a:t>
            </a:r>
            <a:r>
              <a:rPr lang="uk-UA" sz="33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всього – 5 </a:t>
            </a:r>
            <a:r>
              <a:rPr lang="uk-UA" sz="33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951) </a:t>
            </a:r>
            <a:r>
              <a:rPr lang="uk-UA" sz="33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у порівнянні з аналогічним періодом 2020 року (всього – </a:t>
            </a:r>
            <a:r>
              <a:rPr lang="uk-UA" sz="33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5 169)</a:t>
            </a:r>
            <a:endParaRPr lang="uk-UA" sz="3300" b="1" dirty="0">
              <a:solidFill>
                <a:schemeClr val="tx1">
                  <a:lumMod val="50000"/>
                </a:schemeClr>
              </a:solidFill>
              <a:latin typeface="e-Ukraine Regular"/>
              <a:cs typeface="Times New Roman" pitchFamily="18" charset="0"/>
            </a:endParaRPr>
          </a:p>
        </p:txBody>
      </p:sp>
      <p:pic>
        <p:nvPicPr>
          <p:cNvPr id="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536" y="1760532"/>
            <a:ext cx="1522424" cy="15224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43996" y="252938"/>
            <a:ext cx="1542987" cy="1542987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6" t="8731"/>
          <a:stretch/>
        </p:blipFill>
        <p:spPr>
          <a:xfrm>
            <a:off x="81536" y="252938"/>
            <a:ext cx="1562162" cy="1500574"/>
          </a:xfrm>
          <a:prstGeom prst="ellipse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055030" y="701265"/>
            <a:ext cx="3627750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Сервіс </a:t>
            </a:r>
            <a:r>
              <a:rPr lang="uk-UA" sz="3600" dirty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«Пульс»</a:t>
            </a:r>
            <a:endParaRPr lang="ru-RU" sz="3600" dirty="0">
              <a:solidFill>
                <a:srgbClr val="0070C0"/>
              </a:solidFill>
              <a:latin typeface="e-Ukraine Regular"/>
              <a:ea typeface="e-Ukraine Regular"/>
              <a:cs typeface="e-Ukraine Regular"/>
            </a:endParaRPr>
          </a:p>
        </p:txBody>
      </p:sp>
      <p:graphicFrame>
        <p:nvGraphicFramePr>
          <p:cNvPr id="11" name="Содержимое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2510618"/>
              </p:ext>
            </p:extLst>
          </p:nvPr>
        </p:nvGraphicFramePr>
        <p:xfrm>
          <a:off x="81535" y="2047156"/>
          <a:ext cx="18204877" cy="8239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4100561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Ефективність роботи…">
            <a:extLst>
              <a:ext uri="{FF2B5EF4-FFF2-40B4-BE49-F238E27FC236}">
                <a16:creationId xmlns:a16="http://schemas.microsoft.com/office/drawing/2014/main" xmlns="" id="{FD8D4CBD-CA87-4C32-9FD3-7AE0B68F28E0}"/>
              </a:ext>
            </a:extLst>
          </p:cNvPr>
          <p:cNvSpPr txBox="1"/>
          <p:nvPr/>
        </p:nvSpPr>
        <p:spPr>
          <a:xfrm>
            <a:off x="6550918" y="276999"/>
            <a:ext cx="11735495" cy="22929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8092" tIns="38092" rIns="38092" bIns="38092" anchor="ctr">
            <a:spAutoFit/>
          </a:bodyPr>
          <a:lstStyle/>
          <a:p>
            <a:pPr>
              <a:defRPr/>
            </a:pP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Тривалість розгляду звернень на сервісі «Пульс», по яких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завершено </a:t>
            </a: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опрацювання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у січні – грудні 2021 року (всього – 5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909)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у порівнянні з аналогічним періодом 2020 року (всього –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5 231)</a:t>
            </a:r>
            <a:endParaRPr lang="uk-UA" sz="3600" b="1" dirty="0">
              <a:solidFill>
                <a:schemeClr val="tx1">
                  <a:lumMod val="50000"/>
                </a:schemeClr>
              </a:solidFill>
              <a:latin typeface="e-Ukraine Regular"/>
              <a:cs typeface="Times New Roman" pitchFamily="18" charset="0"/>
            </a:endParaRPr>
          </a:p>
        </p:txBody>
      </p:sp>
      <p:sp>
        <p:nvSpPr>
          <p:cNvPr id="10" name="Стрілка: угору 6"/>
          <p:cNvSpPr/>
          <p:nvPr/>
        </p:nvSpPr>
        <p:spPr>
          <a:xfrm rot="10800000">
            <a:off x="12284477" y="7773861"/>
            <a:ext cx="606425" cy="1403350"/>
          </a:xfrm>
          <a:custGeom>
            <a:avLst/>
            <a:gdLst>
              <a:gd name="connsiteX0" fmla="*/ 0 w 144016"/>
              <a:gd name="connsiteY0" fmla="*/ 72008 h 1008112"/>
              <a:gd name="connsiteX1" fmla="*/ 72008 w 144016"/>
              <a:gd name="connsiteY1" fmla="*/ 0 h 1008112"/>
              <a:gd name="connsiteX2" fmla="*/ 144016 w 144016"/>
              <a:gd name="connsiteY2" fmla="*/ 72008 h 1008112"/>
              <a:gd name="connsiteX3" fmla="*/ 108012 w 144016"/>
              <a:gd name="connsiteY3" fmla="*/ 72008 h 1008112"/>
              <a:gd name="connsiteX4" fmla="*/ 108012 w 144016"/>
              <a:gd name="connsiteY4" fmla="*/ 1008112 h 1008112"/>
              <a:gd name="connsiteX5" fmla="*/ 36004 w 144016"/>
              <a:gd name="connsiteY5" fmla="*/ 1008112 h 1008112"/>
              <a:gd name="connsiteX6" fmla="*/ 36004 w 144016"/>
              <a:gd name="connsiteY6" fmla="*/ 72008 h 1008112"/>
              <a:gd name="connsiteX7" fmla="*/ 0 w 144016"/>
              <a:gd name="connsiteY7" fmla="*/ 72008 h 1008112"/>
              <a:gd name="connsiteX0" fmla="*/ 177213 w 321229"/>
              <a:gd name="connsiteY0" fmla="*/ 72008 h 1704398"/>
              <a:gd name="connsiteX1" fmla="*/ 249221 w 321229"/>
              <a:gd name="connsiteY1" fmla="*/ 0 h 1704398"/>
              <a:gd name="connsiteX2" fmla="*/ 321229 w 321229"/>
              <a:gd name="connsiteY2" fmla="*/ 72008 h 1704398"/>
              <a:gd name="connsiteX3" fmla="*/ 285225 w 321229"/>
              <a:gd name="connsiteY3" fmla="*/ 72008 h 1704398"/>
              <a:gd name="connsiteX4" fmla="*/ 0 w 321229"/>
              <a:gd name="connsiteY4" fmla="*/ 1704398 h 1704398"/>
              <a:gd name="connsiteX5" fmla="*/ 213217 w 321229"/>
              <a:gd name="connsiteY5" fmla="*/ 1008112 h 1704398"/>
              <a:gd name="connsiteX6" fmla="*/ 213217 w 321229"/>
              <a:gd name="connsiteY6" fmla="*/ 72008 h 1704398"/>
              <a:gd name="connsiteX7" fmla="*/ 177213 w 321229"/>
              <a:gd name="connsiteY7" fmla="*/ 72008 h 1704398"/>
              <a:gd name="connsiteX0" fmla="*/ 0 w 144016"/>
              <a:gd name="connsiteY0" fmla="*/ 72008 h 1075224"/>
              <a:gd name="connsiteX1" fmla="*/ 72008 w 144016"/>
              <a:gd name="connsiteY1" fmla="*/ 0 h 1075224"/>
              <a:gd name="connsiteX2" fmla="*/ 144016 w 144016"/>
              <a:gd name="connsiteY2" fmla="*/ 72008 h 1075224"/>
              <a:gd name="connsiteX3" fmla="*/ 108012 w 144016"/>
              <a:gd name="connsiteY3" fmla="*/ 72008 h 1075224"/>
              <a:gd name="connsiteX4" fmla="*/ 32511 w 144016"/>
              <a:gd name="connsiteY4" fmla="*/ 1075224 h 1075224"/>
              <a:gd name="connsiteX5" fmla="*/ 36004 w 144016"/>
              <a:gd name="connsiteY5" fmla="*/ 1008112 h 1075224"/>
              <a:gd name="connsiteX6" fmla="*/ 36004 w 144016"/>
              <a:gd name="connsiteY6" fmla="*/ 72008 h 1075224"/>
              <a:gd name="connsiteX7" fmla="*/ 0 w 144016"/>
              <a:gd name="connsiteY7" fmla="*/ 72008 h 1075224"/>
              <a:gd name="connsiteX0" fmla="*/ 0 w 144016"/>
              <a:gd name="connsiteY0" fmla="*/ 72008 h 1092002"/>
              <a:gd name="connsiteX1" fmla="*/ 72008 w 144016"/>
              <a:gd name="connsiteY1" fmla="*/ 0 h 1092002"/>
              <a:gd name="connsiteX2" fmla="*/ 144016 w 144016"/>
              <a:gd name="connsiteY2" fmla="*/ 72008 h 1092002"/>
              <a:gd name="connsiteX3" fmla="*/ 108012 w 144016"/>
              <a:gd name="connsiteY3" fmla="*/ 72008 h 1092002"/>
              <a:gd name="connsiteX4" fmla="*/ 57678 w 144016"/>
              <a:gd name="connsiteY4" fmla="*/ 1092002 h 1092002"/>
              <a:gd name="connsiteX5" fmla="*/ 36004 w 144016"/>
              <a:gd name="connsiteY5" fmla="*/ 1008112 h 1092002"/>
              <a:gd name="connsiteX6" fmla="*/ 36004 w 144016"/>
              <a:gd name="connsiteY6" fmla="*/ 72008 h 1092002"/>
              <a:gd name="connsiteX7" fmla="*/ 0 w 144016"/>
              <a:gd name="connsiteY7" fmla="*/ 72008 h 1092002"/>
              <a:gd name="connsiteX0" fmla="*/ 0 w 144016"/>
              <a:gd name="connsiteY0" fmla="*/ 72008 h 1092002"/>
              <a:gd name="connsiteX1" fmla="*/ 72008 w 144016"/>
              <a:gd name="connsiteY1" fmla="*/ 0 h 1092002"/>
              <a:gd name="connsiteX2" fmla="*/ 144016 w 144016"/>
              <a:gd name="connsiteY2" fmla="*/ 72008 h 1092002"/>
              <a:gd name="connsiteX3" fmla="*/ 108012 w 144016"/>
              <a:gd name="connsiteY3" fmla="*/ 72008 h 1092002"/>
              <a:gd name="connsiteX4" fmla="*/ 57678 w 144016"/>
              <a:gd name="connsiteY4" fmla="*/ 1092002 h 1092002"/>
              <a:gd name="connsiteX5" fmla="*/ 61171 w 144016"/>
              <a:gd name="connsiteY5" fmla="*/ 1083613 h 1092002"/>
              <a:gd name="connsiteX6" fmla="*/ 36004 w 144016"/>
              <a:gd name="connsiteY6" fmla="*/ 72008 h 1092002"/>
              <a:gd name="connsiteX7" fmla="*/ 0 w 144016"/>
              <a:gd name="connsiteY7" fmla="*/ 72008 h 1092002"/>
              <a:gd name="connsiteX0" fmla="*/ 0 w 269850"/>
              <a:gd name="connsiteY0" fmla="*/ 130731 h 1092002"/>
              <a:gd name="connsiteX1" fmla="*/ 197842 w 269850"/>
              <a:gd name="connsiteY1" fmla="*/ 0 h 1092002"/>
              <a:gd name="connsiteX2" fmla="*/ 269850 w 269850"/>
              <a:gd name="connsiteY2" fmla="*/ 72008 h 1092002"/>
              <a:gd name="connsiteX3" fmla="*/ 233846 w 269850"/>
              <a:gd name="connsiteY3" fmla="*/ 72008 h 1092002"/>
              <a:gd name="connsiteX4" fmla="*/ 183512 w 269850"/>
              <a:gd name="connsiteY4" fmla="*/ 1092002 h 1092002"/>
              <a:gd name="connsiteX5" fmla="*/ 187005 w 269850"/>
              <a:gd name="connsiteY5" fmla="*/ 1083613 h 1092002"/>
              <a:gd name="connsiteX6" fmla="*/ 161838 w 269850"/>
              <a:gd name="connsiteY6" fmla="*/ 72008 h 1092002"/>
              <a:gd name="connsiteX7" fmla="*/ 0 w 269850"/>
              <a:gd name="connsiteY7" fmla="*/ 130731 h 1092002"/>
              <a:gd name="connsiteX0" fmla="*/ 0 w 437630"/>
              <a:gd name="connsiteY0" fmla="*/ 130731 h 1092002"/>
              <a:gd name="connsiteX1" fmla="*/ 197842 w 437630"/>
              <a:gd name="connsiteY1" fmla="*/ 0 h 1092002"/>
              <a:gd name="connsiteX2" fmla="*/ 437630 w 437630"/>
              <a:gd name="connsiteY2" fmla="*/ 181065 h 1092002"/>
              <a:gd name="connsiteX3" fmla="*/ 233846 w 437630"/>
              <a:gd name="connsiteY3" fmla="*/ 72008 h 1092002"/>
              <a:gd name="connsiteX4" fmla="*/ 183512 w 437630"/>
              <a:gd name="connsiteY4" fmla="*/ 1092002 h 1092002"/>
              <a:gd name="connsiteX5" fmla="*/ 187005 w 437630"/>
              <a:gd name="connsiteY5" fmla="*/ 1083613 h 1092002"/>
              <a:gd name="connsiteX6" fmla="*/ 161838 w 437630"/>
              <a:gd name="connsiteY6" fmla="*/ 72008 h 1092002"/>
              <a:gd name="connsiteX7" fmla="*/ 0 w 437630"/>
              <a:gd name="connsiteY7" fmla="*/ 130731 h 1092002"/>
              <a:gd name="connsiteX0" fmla="*/ 0 w 370518"/>
              <a:gd name="connsiteY0" fmla="*/ 130731 h 1092002"/>
              <a:gd name="connsiteX1" fmla="*/ 197842 w 370518"/>
              <a:gd name="connsiteY1" fmla="*/ 0 h 1092002"/>
              <a:gd name="connsiteX2" fmla="*/ 370518 w 370518"/>
              <a:gd name="connsiteY2" fmla="*/ 88786 h 1092002"/>
              <a:gd name="connsiteX3" fmla="*/ 233846 w 370518"/>
              <a:gd name="connsiteY3" fmla="*/ 72008 h 1092002"/>
              <a:gd name="connsiteX4" fmla="*/ 183512 w 370518"/>
              <a:gd name="connsiteY4" fmla="*/ 1092002 h 1092002"/>
              <a:gd name="connsiteX5" fmla="*/ 187005 w 370518"/>
              <a:gd name="connsiteY5" fmla="*/ 1083613 h 1092002"/>
              <a:gd name="connsiteX6" fmla="*/ 161838 w 370518"/>
              <a:gd name="connsiteY6" fmla="*/ 72008 h 1092002"/>
              <a:gd name="connsiteX7" fmla="*/ 0 w 370518"/>
              <a:gd name="connsiteY7" fmla="*/ 130731 h 1092002"/>
              <a:gd name="connsiteX0" fmla="*/ 0 w 404074"/>
              <a:gd name="connsiteY0" fmla="*/ 130731 h 1092002"/>
              <a:gd name="connsiteX1" fmla="*/ 197842 w 404074"/>
              <a:gd name="connsiteY1" fmla="*/ 0 h 1092002"/>
              <a:gd name="connsiteX2" fmla="*/ 404074 w 404074"/>
              <a:gd name="connsiteY2" fmla="*/ 122342 h 1092002"/>
              <a:gd name="connsiteX3" fmla="*/ 233846 w 404074"/>
              <a:gd name="connsiteY3" fmla="*/ 72008 h 1092002"/>
              <a:gd name="connsiteX4" fmla="*/ 183512 w 404074"/>
              <a:gd name="connsiteY4" fmla="*/ 1092002 h 1092002"/>
              <a:gd name="connsiteX5" fmla="*/ 187005 w 404074"/>
              <a:gd name="connsiteY5" fmla="*/ 1083613 h 1092002"/>
              <a:gd name="connsiteX6" fmla="*/ 161838 w 404074"/>
              <a:gd name="connsiteY6" fmla="*/ 72008 h 1092002"/>
              <a:gd name="connsiteX7" fmla="*/ 0 w 404074"/>
              <a:gd name="connsiteY7" fmla="*/ 130731 h 10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4074" h="1092002">
                <a:moveTo>
                  <a:pt x="0" y="130731"/>
                </a:moveTo>
                <a:lnTo>
                  <a:pt x="197842" y="0"/>
                </a:lnTo>
                <a:lnTo>
                  <a:pt x="404074" y="122342"/>
                </a:lnTo>
                <a:lnTo>
                  <a:pt x="233846" y="72008"/>
                </a:lnTo>
                <a:lnTo>
                  <a:pt x="183512" y="1092002"/>
                </a:lnTo>
                <a:lnTo>
                  <a:pt x="187005" y="1083613"/>
                </a:lnTo>
                <a:lnTo>
                  <a:pt x="161838" y="72008"/>
                </a:lnTo>
                <a:lnTo>
                  <a:pt x="0" y="130731"/>
                </a:lnTo>
                <a:close/>
              </a:path>
            </a:pathLst>
          </a:custGeom>
          <a:solidFill>
            <a:srgbClr val="E04F3C"/>
          </a:solidFill>
          <a:ln>
            <a:solidFill>
              <a:srgbClr val="E04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defTabSz="1371485">
              <a:defRPr/>
            </a:pPr>
            <a:endParaRPr lang="uk-UA" sz="27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1" name="Стрілка: угору 6"/>
          <p:cNvSpPr/>
          <p:nvPr/>
        </p:nvSpPr>
        <p:spPr>
          <a:xfrm>
            <a:off x="8124648" y="4441825"/>
            <a:ext cx="606425" cy="1403350"/>
          </a:xfrm>
          <a:custGeom>
            <a:avLst/>
            <a:gdLst>
              <a:gd name="connsiteX0" fmla="*/ 0 w 144016"/>
              <a:gd name="connsiteY0" fmla="*/ 72008 h 1008112"/>
              <a:gd name="connsiteX1" fmla="*/ 72008 w 144016"/>
              <a:gd name="connsiteY1" fmla="*/ 0 h 1008112"/>
              <a:gd name="connsiteX2" fmla="*/ 144016 w 144016"/>
              <a:gd name="connsiteY2" fmla="*/ 72008 h 1008112"/>
              <a:gd name="connsiteX3" fmla="*/ 108012 w 144016"/>
              <a:gd name="connsiteY3" fmla="*/ 72008 h 1008112"/>
              <a:gd name="connsiteX4" fmla="*/ 108012 w 144016"/>
              <a:gd name="connsiteY4" fmla="*/ 1008112 h 1008112"/>
              <a:gd name="connsiteX5" fmla="*/ 36004 w 144016"/>
              <a:gd name="connsiteY5" fmla="*/ 1008112 h 1008112"/>
              <a:gd name="connsiteX6" fmla="*/ 36004 w 144016"/>
              <a:gd name="connsiteY6" fmla="*/ 72008 h 1008112"/>
              <a:gd name="connsiteX7" fmla="*/ 0 w 144016"/>
              <a:gd name="connsiteY7" fmla="*/ 72008 h 1008112"/>
              <a:gd name="connsiteX0" fmla="*/ 177213 w 321229"/>
              <a:gd name="connsiteY0" fmla="*/ 72008 h 1704398"/>
              <a:gd name="connsiteX1" fmla="*/ 249221 w 321229"/>
              <a:gd name="connsiteY1" fmla="*/ 0 h 1704398"/>
              <a:gd name="connsiteX2" fmla="*/ 321229 w 321229"/>
              <a:gd name="connsiteY2" fmla="*/ 72008 h 1704398"/>
              <a:gd name="connsiteX3" fmla="*/ 285225 w 321229"/>
              <a:gd name="connsiteY3" fmla="*/ 72008 h 1704398"/>
              <a:gd name="connsiteX4" fmla="*/ 0 w 321229"/>
              <a:gd name="connsiteY4" fmla="*/ 1704398 h 1704398"/>
              <a:gd name="connsiteX5" fmla="*/ 213217 w 321229"/>
              <a:gd name="connsiteY5" fmla="*/ 1008112 h 1704398"/>
              <a:gd name="connsiteX6" fmla="*/ 213217 w 321229"/>
              <a:gd name="connsiteY6" fmla="*/ 72008 h 1704398"/>
              <a:gd name="connsiteX7" fmla="*/ 177213 w 321229"/>
              <a:gd name="connsiteY7" fmla="*/ 72008 h 1704398"/>
              <a:gd name="connsiteX0" fmla="*/ 0 w 144016"/>
              <a:gd name="connsiteY0" fmla="*/ 72008 h 1075224"/>
              <a:gd name="connsiteX1" fmla="*/ 72008 w 144016"/>
              <a:gd name="connsiteY1" fmla="*/ 0 h 1075224"/>
              <a:gd name="connsiteX2" fmla="*/ 144016 w 144016"/>
              <a:gd name="connsiteY2" fmla="*/ 72008 h 1075224"/>
              <a:gd name="connsiteX3" fmla="*/ 108012 w 144016"/>
              <a:gd name="connsiteY3" fmla="*/ 72008 h 1075224"/>
              <a:gd name="connsiteX4" fmla="*/ 32511 w 144016"/>
              <a:gd name="connsiteY4" fmla="*/ 1075224 h 1075224"/>
              <a:gd name="connsiteX5" fmla="*/ 36004 w 144016"/>
              <a:gd name="connsiteY5" fmla="*/ 1008112 h 1075224"/>
              <a:gd name="connsiteX6" fmla="*/ 36004 w 144016"/>
              <a:gd name="connsiteY6" fmla="*/ 72008 h 1075224"/>
              <a:gd name="connsiteX7" fmla="*/ 0 w 144016"/>
              <a:gd name="connsiteY7" fmla="*/ 72008 h 1075224"/>
              <a:gd name="connsiteX0" fmla="*/ 0 w 144016"/>
              <a:gd name="connsiteY0" fmla="*/ 72008 h 1092002"/>
              <a:gd name="connsiteX1" fmla="*/ 72008 w 144016"/>
              <a:gd name="connsiteY1" fmla="*/ 0 h 1092002"/>
              <a:gd name="connsiteX2" fmla="*/ 144016 w 144016"/>
              <a:gd name="connsiteY2" fmla="*/ 72008 h 1092002"/>
              <a:gd name="connsiteX3" fmla="*/ 108012 w 144016"/>
              <a:gd name="connsiteY3" fmla="*/ 72008 h 1092002"/>
              <a:gd name="connsiteX4" fmla="*/ 57678 w 144016"/>
              <a:gd name="connsiteY4" fmla="*/ 1092002 h 1092002"/>
              <a:gd name="connsiteX5" fmla="*/ 36004 w 144016"/>
              <a:gd name="connsiteY5" fmla="*/ 1008112 h 1092002"/>
              <a:gd name="connsiteX6" fmla="*/ 36004 w 144016"/>
              <a:gd name="connsiteY6" fmla="*/ 72008 h 1092002"/>
              <a:gd name="connsiteX7" fmla="*/ 0 w 144016"/>
              <a:gd name="connsiteY7" fmla="*/ 72008 h 1092002"/>
              <a:gd name="connsiteX0" fmla="*/ 0 w 144016"/>
              <a:gd name="connsiteY0" fmla="*/ 72008 h 1092002"/>
              <a:gd name="connsiteX1" fmla="*/ 72008 w 144016"/>
              <a:gd name="connsiteY1" fmla="*/ 0 h 1092002"/>
              <a:gd name="connsiteX2" fmla="*/ 144016 w 144016"/>
              <a:gd name="connsiteY2" fmla="*/ 72008 h 1092002"/>
              <a:gd name="connsiteX3" fmla="*/ 108012 w 144016"/>
              <a:gd name="connsiteY3" fmla="*/ 72008 h 1092002"/>
              <a:gd name="connsiteX4" fmla="*/ 57678 w 144016"/>
              <a:gd name="connsiteY4" fmla="*/ 1092002 h 1092002"/>
              <a:gd name="connsiteX5" fmla="*/ 61171 w 144016"/>
              <a:gd name="connsiteY5" fmla="*/ 1083613 h 1092002"/>
              <a:gd name="connsiteX6" fmla="*/ 36004 w 144016"/>
              <a:gd name="connsiteY6" fmla="*/ 72008 h 1092002"/>
              <a:gd name="connsiteX7" fmla="*/ 0 w 144016"/>
              <a:gd name="connsiteY7" fmla="*/ 72008 h 1092002"/>
              <a:gd name="connsiteX0" fmla="*/ 0 w 269850"/>
              <a:gd name="connsiteY0" fmla="*/ 130731 h 1092002"/>
              <a:gd name="connsiteX1" fmla="*/ 197842 w 269850"/>
              <a:gd name="connsiteY1" fmla="*/ 0 h 1092002"/>
              <a:gd name="connsiteX2" fmla="*/ 269850 w 269850"/>
              <a:gd name="connsiteY2" fmla="*/ 72008 h 1092002"/>
              <a:gd name="connsiteX3" fmla="*/ 233846 w 269850"/>
              <a:gd name="connsiteY3" fmla="*/ 72008 h 1092002"/>
              <a:gd name="connsiteX4" fmla="*/ 183512 w 269850"/>
              <a:gd name="connsiteY4" fmla="*/ 1092002 h 1092002"/>
              <a:gd name="connsiteX5" fmla="*/ 187005 w 269850"/>
              <a:gd name="connsiteY5" fmla="*/ 1083613 h 1092002"/>
              <a:gd name="connsiteX6" fmla="*/ 161838 w 269850"/>
              <a:gd name="connsiteY6" fmla="*/ 72008 h 1092002"/>
              <a:gd name="connsiteX7" fmla="*/ 0 w 269850"/>
              <a:gd name="connsiteY7" fmla="*/ 130731 h 1092002"/>
              <a:gd name="connsiteX0" fmla="*/ 0 w 437630"/>
              <a:gd name="connsiteY0" fmla="*/ 130731 h 1092002"/>
              <a:gd name="connsiteX1" fmla="*/ 197842 w 437630"/>
              <a:gd name="connsiteY1" fmla="*/ 0 h 1092002"/>
              <a:gd name="connsiteX2" fmla="*/ 437630 w 437630"/>
              <a:gd name="connsiteY2" fmla="*/ 181065 h 1092002"/>
              <a:gd name="connsiteX3" fmla="*/ 233846 w 437630"/>
              <a:gd name="connsiteY3" fmla="*/ 72008 h 1092002"/>
              <a:gd name="connsiteX4" fmla="*/ 183512 w 437630"/>
              <a:gd name="connsiteY4" fmla="*/ 1092002 h 1092002"/>
              <a:gd name="connsiteX5" fmla="*/ 187005 w 437630"/>
              <a:gd name="connsiteY5" fmla="*/ 1083613 h 1092002"/>
              <a:gd name="connsiteX6" fmla="*/ 161838 w 437630"/>
              <a:gd name="connsiteY6" fmla="*/ 72008 h 1092002"/>
              <a:gd name="connsiteX7" fmla="*/ 0 w 437630"/>
              <a:gd name="connsiteY7" fmla="*/ 130731 h 1092002"/>
              <a:gd name="connsiteX0" fmla="*/ 0 w 370518"/>
              <a:gd name="connsiteY0" fmla="*/ 130731 h 1092002"/>
              <a:gd name="connsiteX1" fmla="*/ 197842 w 370518"/>
              <a:gd name="connsiteY1" fmla="*/ 0 h 1092002"/>
              <a:gd name="connsiteX2" fmla="*/ 370518 w 370518"/>
              <a:gd name="connsiteY2" fmla="*/ 88786 h 1092002"/>
              <a:gd name="connsiteX3" fmla="*/ 233846 w 370518"/>
              <a:gd name="connsiteY3" fmla="*/ 72008 h 1092002"/>
              <a:gd name="connsiteX4" fmla="*/ 183512 w 370518"/>
              <a:gd name="connsiteY4" fmla="*/ 1092002 h 1092002"/>
              <a:gd name="connsiteX5" fmla="*/ 187005 w 370518"/>
              <a:gd name="connsiteY5" fmla="*/ 1083613 h 1092002"/>
              <a:gd name="connsiteX6" fmla="*/ 161838 w 370518"/>
              <a:gd name="connsiteY6" fmla="*/ 72008 h 1092002"/>
              <a:gd name="connsiteX7" fmla="*/ 0 w 370518"/>
              <a:gd name="connsiteY7" fmla="*/ 130731 h 1092002"/>
              <a:gd name="connsiteX0" fmla="*/ 0 w 404074"/>
              <a:gd name="connsiteY0" fmla="*/ 130731 h 1092002"/>
              <a:gd name="connsiteX1" fmla="*/ 197842 w 404074"/>
              <a:gd name="connsiteY1" fmla="*/ 0 h 1092002"/>
              <a:gd name="connsiteX2" fmla="*/ 404074 w 404074"/>
              <a:gd name="connsiteY2" fmla="*/ 122342 h 1092002"/>
              <a:gd name="connsiteX3" fmla="*/ 233846 w 404074"/>
              <a:gd name="connsiteY3" fmla="*/ 72008 h 1092002"/>
              <a:gd name="connsiteX4" fmla="*/ 183512 w 404074"/>
              <a:gd name="connsiteY4" fmla="*/ 1092002 h 1092002"/>
              <a:gd name="connsiteX5" fmla="*/ 187005 w 404074"/>
              <a:gd name="connsiteY5" fmla="*/ 1083613 h 1092002"/>
              <a:gd name="connsiteX6" fmla="*/ 161838 w 404074"/>
              <a:gd name="connsiteY6" fmla="*/ 72008 h 1092002"/>
              <a:gd name="connsiteX7" fmla="*/ 0 w 404074"/>
              <a:gd name="connsiteY7" fmla="*/ 130731 h 10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4074" h="1092002">
                <a:moveTo>
                  <a:pt x="0" y="130731"/>
                </a:moveTo>
                <a:lnTo>
                  <a:pt x="197842" y="0"/>
                </a:lnTo>
                <a:lnTo>
                  <a:pt x="404074" y="122342"/>
                </a:lnTo>
                <a:lnTo>
                  <a:pt x="233846" y="72008"/>
                </a:lnTo>
                <a:lnTo>
                  <a:pt x="183512" y="1092002"/>
                </a:lnTo>
                <a:lnTo>
                  <a:pt x="187005" y="1083613"/>
                </a:lnTo>
                <a:lnTo>
                  <a:pt x="161838" y="72008"/>
                </a:lnTo>
                <a:lnTo>
                  <a:pt x="0" y="130731"/>
                </a:lnTo>
                <a:close/>
              </a:path>
            </a:pathLst>
          </a:custGeom>
          <a:solidFill>
            <a:srgbClr val="13371E"/>
          </a:solidFill>
          <a:ln>
            <a:solidFill>
              <a:srgbClr val="1337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defTabSz="1371485">
              <a:defRPr/>
            </a:pPr>
            <a:endParaRPr lang="uk-UA" sz="27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Стрілка: угору 6"/>
          <p:cNvSpPr/>
          <p:nvPr/>
        </p:nvSpPr>
        <p:spPr>
          <a:xfrm>
            <a:off x="16654218" y="4441825"/>
            <a:ext cx="606425" cy="1404937"/>
          </a:xfrm>
          <a:custGeom>
            <a:avLst/>
            <a:gdLst>
              <a:gd name="connsiteX0" fmla="*/ 0 w 144016"/>
              <a:gd name="connsiteY0" fmla="*/ 72008 h 1008112"/>
              <a:gd name="connsiteX1" fmla="*/ 72008 w 144016"/>
              <a:gd name="connsiteY1" fmla="*/ 0 h 1008112"/>
              <a:gd name="connsiteX2" fmla="*/ 144016 w 144016"/>
              <a:gd name="connsiteY2" fmla="*/ 72008 h 1008112"/>
              <a:gd name="connsiteX3" fmla="*/ 108012 w 144016"/>
              <a:gd name="connsiteY3" fmla="*/ 72008 h 1008112"/>
              <a:gd name="connsiteX4" fmla="*/ 108012 w 144016"/>
              <a:gd name="connsiteY4" fmla="*/ 1008112 h 1008112"/>
              <a:gd name="connsiteX5" fmla="*/ 36004 w 144016"/>
              <a:gd name="connsiteY5" fmla="*/ 1008112 h 1008112"/>
              <a:gd name="connsiteX6" fmla="*/ 36004 w 144016"/>
              <a:gd name="connsiteY6" fmla="*/ 72008 h 1008112"/>
              <a:gd name="connsiteX7" fmla="*/ 0 w 144016"/>
              <a:gd name="connsiteY7" fmla="*/ 72008 h 1008112"/>
              <a:gd name="connsiteX0" fmla="*/ 177213 w 321229"/>
              <a:gd name="connsiteY0" fmla="*/ 72008 h 1704398"/>
              <a:gd name="connsiteX1" fmla="*/ 249221 w 321229"/>
              <a:gd name="connsiteY1" fmla="*/ 0 h 1704398"/>
              <a:gd name="connsiteX2" fmla="*/ 321229 w 321229"/>
              <a:gd name="connsiteY2" fmla="*/ 72008 h 1704398"/>
              <a:gd name="connsiteX3" fmla="*/ 285225 w 321229"/>
              <a:gd name="connsiteY3" fmla="*/ 72008 h 1704398"/>
              <a:gd name="connsiteX4" fmla="*/ 0 w 321229"/>
              <a:gd name="connsiteY4" fmla="*/ 1704398 h 1704398"/>
              <a:gd name="connsiteX5" fmla="*/ 213217 w 321229"/>
              <a:gd name="connsiteY5" fmla="*/ 1008112 h 1704398"/>
              <a:gd name="connsiteX6" fmla="*/ 213217 w 321229"/>
              <a:gd name="connsiteY6" fmla="*/ 72008 h 1704398"/>
              <a:gd name="connsiteX7" fmla="*/ 177213 w 321229"/>
              <a:gd name="connsiteY7" fmla="*/ 72008 h 1704398"/>
              <a:gd name="connsiteX0" fmla="*/ 0 w 144016"/>
              <a:gd name="connsiteY0" fmla="*/ 72008 h 1075224"/>
              <a:gd name="connsiteX1" fmla="*/ 72008 w 144016"/>
              <a:gd name="connsiteY1" fmla="*/ 0 h 1075224"/>
              <a:gd name="connsiteX2" fmla="*/ 144016 w 144016"/>
              <a:gd name="connsiteY2" fmla="*/ 72008 h 1075224"/>
              <a:gd name="connsiteX3" fmla="*/ 108012 w 144016"/>
              <a:gd name="connsiteY3" fmla="*/ 72008 h 1075224"/>
              <a:gd name="connsiteX4" fmla="*/ 32511 w 144016"/>
              <a:gd name="connsiteY4" fmla="*/ 1075224 h 1075224"/>
              <a:gd name="connsiteX5" fmla="*/ 36004 w 144016"/>
              <a:gd name="connsiteY5" fmla="*/ 1008112 h 1075224"/>
              <a:gd name="connsiteX6" fmla="*/ 36004 w 144016"/>
              <a:gd name="connsiteY6" fmla="*/ 72008 h 1075224"/>
              <a:gd name="connsiteX7" fmla="*/ 0 w 144016"/>
              <a:gd name="connsiteY7" fmla="*/ 72008 h 1075224"/>
              <a:gd name="connsiteX0" fmla="*/ 0 w 144016"/>
              <a:gd name="connsiteY0" fmla="*/ 72008 h 1092002"/>
              <a:gd name="connsiteX1" fmla="*/ 72008 w 144016"/>
              <a:gd name="connsiteY1" fmla="*/ 0 h 1092002"/>
              <a:gd name="connsiteX2" fmla="*/ 144016 w 144016"/>
              <a:gd name="connsiteY2" fmla="*/ 72008 h 1092002"/>
              <a:gd name="connsiteX3" fmla="*/ 108012 w 144016"/>
              <a:gd name="connsiteY3" fmla="*/ 72008 h 1092002"/>
              <a:gd name="connsiteX4" fmla="*/ 57678 w 144016"/>
              <a:gd name="connsiteY4" fmla="*/ 1092002 h 1092002"/>
              <a:gd name="connsiteX5" fmla="*/ 36004 w 144016"/>
              <a:gd name="connsiteY5" fmla="*/ 1008112 h 1092002"/>
              <a:gd name="connsiteX6" fmla="*/ 36004 w 144016"/>
              <a:gd name="connsiteY6" fmla="*/ 72008 h 1092002"/>
              <a:gd name="connsiteX7" fmla="*/ 0 w 144016"/>
              <a:gd name="connsiteY7" fmla="*/ 72008 h 1092002"/>
              <a:gd name="connsiteX0" fmla="*/ 0 w 144016"/>
              <a:gd name="connsiteY0" fmla="*/ 72008 h 1092002"/>
              <a:gd name="connsiteX1" fmla="*/ 72008 w 144016"/>
              <a:gd name="connsiteY1" fmla="*/ 0 h 1092002"/>
              <a:gd name="connsiteX2" fmla="*/ 144016 w 144016"/>
              <a:gd name="connsiteY2" fmla="*/ 72008 h 1092002"/>
              <a:gd name="connsiteX3" fmla="*/ 108012 w 144016"/>
              <a:gd name="connsiteY3" fmla="*/ 72008 h 1092002"/>
              <a:gd name="connsiteX4" fmla="*/ 57678 w 144016"/>
              <a:gd name="connsiteY4" fmla="*/ 1092002 h 1092002"/>
              <a:gd name="connsiteX5" fmla="*/ 61171 w 144016"/>
              <a:gd name="connsiteY5" fmla="*/ 1083613 h 1092002"/>
              <a:gd name="connsiteX6" fmla="*/ 36004 w 144016"/>
              <a:gd name="connsiteY6" fmla="*/ 72008 h 1092002"/>
              <a:gd name="connsiteX7" fmla="*/ 0 w 144016"/>
              <a:gd name="connsiteY7" fmla="*/ 72008 h 1092002"/>
              <a:gd name="connsiteX0" fmla="*/ 0 w 269850"/>
              <a:gd name="connsiteY0" fmla="*/ 130731 h 1092002"/>
              <a:gd name="connsiteX1" fmla="*/ 197842 w 269850"/>
              <a:gd name="connsiteY1" fmla="*/ 0 h 1092002"/>
              <a:gd name="connsiteX2" fmla="*/ 269850 w 269850"/>
              <a:gd name="connsiteY2" fmla="*/ 72008 h 1092002"/>
              <a:gd name="connsiteX3" fmla="*/ 233846 w 269850"/>
              <a:gd name="connsiteY3" fmla="*/ 72008 h 1092002"/>
              <a:gd name="connsiteX4" fmla="*/ 183512 w 269850"/>
              <a:gd name="connsiteY4" fmla="*/ 1092002 h 1092002"/>
              <a:gd name="connsiteX5" fmla="*/ 187005 w 269850"/>
              <a:gd name="connsiteY5" fmla="*/ 1083613 h 1092002"/>
              <a:gd name="connsiteX6" fmla="*/ 161838 w 269850"/>
              <a:gd name="connsiteY6" fmla="*/ 72008 h 1092002"/>
              <a:gd name="connsiteX7" fmla="*/ 0 w 269850"/>
              <a:gd name="connsiteY7" fmla="*/ 130731 h 1092002"/>
              <a:gd name="connsiteX0" fmla="*/ 0 w 437630"/>
              <a:gd name="connsiteY0" fmla="*/ 130731 h 1092002"/>
              <a:gd name="connsiteX1" fmla="*/ 197842 w 437630"/>
              <a:gd name="connsiteY1" fmla="*/ 0 h 1092002"/>
              <a:gd name="connsiteX2" fmla="*/ 437630 w 437630"/>
              <a:gd name="connsiteY2" fmla="*/ 181065 h 1092002"/>
              <a:gd name="connsiteX3" fmla="*/ 233846 w 437630"/>
              <a:gd name="connsiteY3" fmla="*/ 72008 h 1092002"/>
              <a:gd name="connsiteX4" fmla="*/ 183512 w 437630"/>
              <a:gd name="connsiteY4" fmla="*/ 1092002 h 1092002"/>
              <a:gd name="connsiteX5" fmla="*/ 187005 w 437630"/>
              <a:gd name="connsiteY5" fmla="*/ 1083613 h 1092002"/>
              <a:gd name="connsiteX6" fmla="*/ 161838 w 437630"/>
              <a:gd name="connsiteY6" fmla="*/ 72008 h 1092002"/>
              <a:gd name="connsiteX7" fmla="*/ 0 w 437630"/>
              <a:gd name="connsiteY7" fmla="*/ 130731 h 1092002"/>
              <a:gd name="connsiteX0" fmla="*/ 0 w 370518"/>
              <a:gd name="connsiteY0" fmla="*/ 130731 h 1092002"/>
              <a:gd name="connsiteX1" fmla="*/ 197842 w 370518"/>
              <a:gd name="connsiteY1" fmla="*/ 0 h 1092002"/>
              <a:gd name="connsiteX2" fmla="*/ 370518 w 370518"/>
              <a:gd name="connsiteY2" fmla="*/ 88786 h 1092002"/>
              <a:gd name="connsiteX3" fmla="*/ 233846 w 370518"/>
              <a:gd name="connsiteY3" fmla="*/ 72008 h 1092002"/>
              <a:gd name="connsiteX4" fmla="*/ 183512 w 370518"/>
              <a:gd name="connsiteY4" fmla="*/ 1092002 h 1092002"/>
              <a:gd name="connsiteX5" fmla="*/ 187005 w 370518"/>
              <a:gd name="connsiteY5" fmla="*/ 1083613 h 1092002"/>
              <a:gd name="connsiteX6" fmla="*/ 161838 w 370518"/>
              <a:gd name="connsiteY6" fmla="*/ 72008 h 1092002"/>
              <a:gd name="connsiteX7" fmla="*/ 0 w 370518"/>
              <a:gd name="connsiteY7" fmla="*/ 130731 h 1092002"/>
              <a:gd name="connsiteX0" fmla="*/ 0 w 404074"/>
              <a:gd name="connsiteY0" fmla="*/ 130731 h 1092002"/>
              <a:gd name="connsiteX1" fmla="*/ 197842 w 404074"/>
              <a:gd name="connsiteY1" fmla="*/ 0 h 1092002"/>
              <a:gd name="connsiteX2" fmla="*/ 404074 w 404074"/>
              <a:gd name="connsiteY2" fmla="*/ 122342 h 1092002"/>
              <a:gd name="connsiteX3" fmla="*/ 233846 w 404074"/>
              <a:gd name="connsiteY3" fmla="*/ 72008 h 1092002"/>
              <a:gd name="connsiteX4" fmla="*/ 183512 w 404074"/>
              <a:gd name="connsiteY4" fmla="*/ 1092002 h 1092002"/>
              <a:gd name="connsiteX5" fmla="*/ 187005 w 404074"/>
              <a:gd name="connsiteY5" fmla="*/ 1083613 h 1092002"/>
              <a:gd name="connsiteX6" fmla="*/ 161838 w 404074"/>
              <a:gd name="connsiteY6" fmla="*/ 72008 h 1092002"/>
              <a:gd name="connsiteX7" fmla="*/ 0 w 404074"/>
              <a:gd name="connsiteY7" fmla="*/ 130731 h 10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4074" h="1092002">
                <a:moveTo>
                  <a:pt x="0" y="130731"/>
                </a:moveTo>
                <a:lnTo>
                  <a:pt x="197842" y="0"/>
                </a:lnTo>
                <a:lnTo>
                  <a:pt x="404074" y="122342"/>
                </a:lnTo>
                <a:lnTo>
                  <a:pt x="233846" y="72008"/>
                </a:lnTo>
                <a:lnTo>
                  <a:pt x="183512" y="1092002"/>
                </a:lnTo>
                <a:lnTo>
                  <a:pt x="187005" y="1083613"/>
                </a:lnTo>
                <a:lnTo>
                  <a:pt x="161838" y="72008"/>
                </a:lnTo>
                <a:lnTo>
                  <a:pt x="0" y="130731"/>
                </a:lnTo>
                <a:close/>
              </a:path>
            </a:pathLst>
          </a:custGeom>
          <a:solidFill>
            <a:srgbClr val="13371E"/>
          </a:solidFill>
          <a:ln>
            <a:solidFill>
              <a:srgbClr val="1337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defTabSz="1371485">
              <a:defRPr/>
            </a:pPr>
            <a:endParaRPr lang="uk-UA" sz="2700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536" y="1760532"/>
            <a:ext cx="1522424" cy="15224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43996" y="252938"/>
            <a:ext cx="1542987" cy="154298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6" t="8731"/>
          <a:stretch/>
        </p:blipFill>
        <p:spPr>
          <a:xfrm>
            <a:off x="81536" y="252938"/>
            <a:ext cx="1562162" cy="1500574"/>
          </a:xfrm>
          <a:prstGeom prst="ellipse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055030" y="701265"/>
            <a:ext cx="3627750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Сервіс </a:t>
            </a:r>
            <a:r>
              <a:rPr lang="uk-UA" sz="3600" dirty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«Пульс»</a:t>
            </a:r>
            <a:endParaRPr lang="ru-RU" sz="3600" dirty="0">
              <a:solidFill>
                <a:srgbClr val="0070C0"/>
              </a:solidFill>
              <a:latin typeface="e-Ukraine Regular"/>
              <a:ea typeface="e-Ukraine Regular"/>
              <a:cs typeface="e-Ukraine Regular"/>
            </a:endParaRPr>
          </a:p>
        </p:txBody>
      </p:sp>
      <p:graphicFrame>
        <p:nvGraphicFramePr>
          <p:cNvPr id="17" name="Діагра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883710"/>
              </p:ext>
            </p:extLst>
          </p:nvPr>
        </p:nvGraphicFramePr>
        <p:xfrm>
          <a:off x="898205" y="3013366"/>
          <a:ext cx="7932051" cy="3886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Діагра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763659"/>
              </p:ext>
            </p:extLst>
          </p:nvPr>
        </p:nvGraphicFramePr>
        <p:xfrm>
          <a:off x="9328591" y="3013367"/>
          <a:ext cx="7932052" cy="3886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Діагра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0046469"/>
              </p:ext>
            </p:extLst>
          </p:nvPr>
        </p:nvGraphicFramePr>
        <p:xfrm>
          <a:off x="4865689" y="6400037"/>
          <a:ext cx="7930594" cy="3886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68422651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ункт 1…"/>
          <p:cNvSpPr txBox="1"/>
          <p:nvPr/>
        </p:nvSpPr>
        <p:spPr>
          <a:xfrm>
            <a:off x="12583881" y="4913563"/>
            <a:ext cx="5702532" cy="152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8092" tIns="38092" rIns="38092" bIns="38092" anchor="ctr">
            <a:spAutoFit/>
          </a:bodyPr>
          <a:lstStyle/>
          <a:p>
            <a:pPr marL="99932" indent="-342900">
              <a:lnSpc>
                <a:spcPct val="160000"/>
              </a:lnSpc>
              <a:buClr>
                <a:srgbClr val="CC3300"/>
              </a:buClr>
              <a:buSzPct val="100000"/>
              <a:buFont typeface="Wingdings" pitchFamily="2" charset="2"/>
              <a:buChar char="§"/>
              <a:defRPr sz="84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sz="2000" b="1" dirty="0"/>
              <a:t> </a:t>
            </a:r>
            <a:r>
              <a:rPr lang="uk-UA" sz="1950" b="1" dirty="0"/>
              <a:t>Інформація не підтвердилась </a:t>
            </a:r>
            <a:r>
              <a:rPr lang="ru-RU" sz="1950" b="1" dirty="0"/>
              <a:t>– </a:t>
            </a:r>
            <a:r>
              <a:rPr lang="ru-RU" sz="1950" b="1" dirty="0" smtClean="0"/>
              <a:t>24 (7,4 </a:t>
            </a:r>
            <a:r>
              <a:rPr lang="ru-RU" sz="1950" b="1" dirty="0" smtClean="0"/>
              <a:t>%)</a:t>
            </a:r>
            <a:endParaRPr lang="ru-RU" sz="1950" b="1" dirty="0"/>
          </a:p>
          <a:p>
            <a:pPr marL="99932" indent="-342900">
              <a:lnSpc>
                <a:spcPct val="160000"/>
              </a:lnSpc>
              <a:buClr>
                <a:srgbClr val="CC3300"/>
              </a:buClr>
              <a:buSzPct val="100000"/>
              <a:buFont typeface="Wingdings" pitchFamily="2" charset="2"/>
              <a:buChar char="§"/>
              <a:defRPr sz="84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sz="1950" b="1" dirty="0"/>
              <a:t> </a:t>
            </a:r>
            <a:r>
              <a:rPr lang="uk-UA" sz="1950" b="1" dirty="0"/>
              <a:t>Вимоги заявника суперечать чинному      </a:t>
            </a:r>
            <a:r>
              <a:rPr lang="uk-UA" sz="1950" b="1" dirty="0" smtClean="0"/>
              <a:t>законодавству – </a:t>
            </a:r>
            <a:r>
              <a:rPr lang="uk-UA" sz="1950" b="1" dirty="0" smtClean="0"/>
              <a:t>20 (6,1 </a:t>
            </a:r>
            <a:r>
              <a:rPr lang="uk-UA" sz="1950" b="1" dirty="0" smtClean="0"/>
              <a:t>%)</a:t>
            </a:r>
            <a:endParaRPr lang="uk-UA" sz="1950" b="1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8AE3CEB0-F263-4B17-8CD3-A9F7D7BDA246}"/>
              </a:ext>
            </a:extLst>
          </p:cNvPr>
          <p:cNvSpPr/>
          <p:nvPr/>
        </p:nvSpPr>
        <p:spPr>
          <a:xfrm>
            <a:off x="358230" y="2983260"/>
            <a:ext cx="6042366" cy="5904656"/>
          </a:xfrm>
          <a:prstGeom prst="ellipse">
            <a:avLst/>
          </a:prstGeom>
          <a:solidFill>
            <a:srgbClr val="2AA972"/>
          </a:solidFill>
          <a:ln w="25400" cap="flat">
            <a:solidFill>
              <a:srgbClr val="2AA97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12" name="2019"/>
          <p:cNvSpPr txBox="1"/>
          <p:nvPr/>
        </p:nvSpPr>
        <p:spPr>
          <a:xfrm>
            <a:off x="1118454" y="5330298"/>
            <a:ext cx="4521918" cy="121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796" tIns="50796" rIns="50796" bIns="50796" anchor="ctr">
            <a:spAutoFit/>
          </a:bodyPr>
          <a:lstStyle>
            <a:lvl1pPr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pPr algn="ctr"/>
            <a:r>
              <a:rPr lang="uk-UA" sz="3600" dirty="0" smtClean="0"/>
              <a:t>282 </a:t>
            </a:r>
            <a:r>
              <a:rPr lang="uk-UA" sz="3600" dirty="0" smtClean="0"/>
              <a:t>(</a:t>
            </a:r>
            <a:r>
              <a:rPr lang="uk-UA" sz="3600" dirty="0" smtClean="0"/>
              <a:t>86,5 </a:t>
            </a:r>
            <a:r>
              <a:rPr lang="uk-UA" sz="3600" dirty="0"/>
              <a:t>%) </a:t>
            </a:r>
            <a:r>
              <a:rPr lang="uk-UA" sz="3600" dirty="0" smtClean="0"/>
              <a:t>питання </a:t>
            </a:r>
            <a:r>
              <a:rPr lang="uk-UA" sz="3600" dirty="0"/>
              <a:t>вирішені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28350F06-2B6D-406F-8BD4-055A686AF023}"/>
              </a:ext>
            </a:extLst>
          </p:cNvPr>
          <p:cNvSpPr/>
          <p:nvPr/>
        </p:nvSpPr>
        <p:spPr>
          <a:xfrm>
            <a:off x="6529084" y="2983259"/>
            <a:ext cx="6109650" cy="5904657"/>
          </a:xfrm>
          <a:prstGeom prst="ellipse">
            <a:avLst/>
          </a:prstGeom>
          <a:solidFill>
            <a:srgbClr val="E04F3C"/>
          </a:solidFill>
          <a:ln w="25400" cap="flat">
            <a:solidFill>
              <a:srgbClr val="E04F3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15" name="2019">
            <a:extLst>
              <a:ext uri="{FF2B5EF4-FFF2-40B4-BE49-F238E27FC236}">
                <a16:creationId xmlns:a16="http://schemas.microsoft.com/office/drawing/2014/main" xmlns="" id="{B3347A11-494E-453D-AF0E-04C12263D669}"/>
              </a:ext>
            </a:extLst>
          </p:cNvPr>
          <p:cNvSpPr txBox="1"/>
          <p:nvPr/>
        </p:nvSpPr>
        <p:spPr>
          <a:xfrm>
            <a:off x="7282600" y="5330297"/>
            <a:ext cx="4602618" cy="121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796" tIns="50796" rIns="50796" bIns="50796" anchor="ctr">
            <a:spAutoFit/>
          </a:bodyPr>
          <a:lstStyle>
            <a:lvl1pPr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pPr algn="ctr"/>
            <a:r>
              <a:rPr lang="ru-RU" sz="3600" dirty="0" smtClean="0"/>
              <a:t>44</a:t>
            </a:r>
            <a:r>
              <a:rPr lang="ru-RU" sz="3600" dirty="0" smtClean="0"/>
              <a:t> (13,5 </a:t>
            </a:r>
            <a:r>
              <a:rPr lang="ru-RU" sz="3600" dirty="0"/>
              <a:t>%) </a:t>
            </a:r>
          </a:p>
          <a:p>
            <a:pPr algn="ctr"/>
            <a:r>
              <a:rPr lang="ru-RU" sz="3600" dirty="0" err="1"/>
              <a:t>питання</a:t>
            </a:r>
            <a:r>
              <a:rPr lang="ru-RU" sz="3600" dirty="0"/>
              <a:t> не </a:t>
            </a:r>
            <a:r>
              <a:rPr lang="ru-RU" sz="3600" dirty="0" err="1"/>
              <a:t>вирішені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6682780" y="-29942"/>
            <a:ext cx="115487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Результати опитування заявників, які звернулись </a:t>
            </a:r>
          </a:p>
          <a:p>
            <a:pPr>
              <a:defRPr/>
            </a:pP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на сервіс «Пульс» у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грудні 2021 </a:t>
            </a: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року </a:t>
            </a:r>
          </a:p>
          <a:p>
            <a:pPr>
              <a:defRPr/>
            </a:pPr>
            <a:r>
              <a:rPr lang="uk-UA" sz="3600" b="1" dirty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(опитано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326 </a:t>
            </a:r>
            <a:r>
              <a:rPr lang="uk-UA" sz="3600" b="1" dirty="0" smtClean="0">
                <a:solidFill>
                  <a:schemeClr val="tx1">
                    <a:lumMod val="50000"/>
                  </a:schemeClr>
                </a:solidFill>
                <a:latin typeface="e-Ukraine Regular"/>
                <a:cs typeface="Times New Roman" pitchFamily="18" charset="0"/>
              </a:rPr>
              <a:t>респондентів)</a:t>
            </a:r>
            <a:endParaRPr lang="uk-UA" sz="3600" dirty="0"/>
          </a:p>
        </p:txBody>
      </p:sp>
      <p:pic>
        <p:nvPicPr>
          <p:cNvPr id="1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536" y="1760532"/>
            <a:ext cx="1522424" cy="15224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43996" y="252938"/>
            <a:ext cx="1542987" cy="1542987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6" t="8731"/>
          <a:stretch/>
        </p:blipFill>
        <p:spPr>
          <a:xfrm>
            <a:off x="81536" y="252938"/>
            <a:ext cx="1562162" cy="1500574"/>
          </a:xfrm>
          <a:prstGeom prst="ellipse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3055030" y="701265"/>
            <a:ext cx="3627750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Сервіс </a:t>
            </a:r>
            <a:r>
              <a:rPr lang="uk-UA" sz="3600" dirty="0">
                <a:solidFill>
                  <a:srgbClr val="0070C0"/>
                </a:solidFill>
                <a:latin typeface="e-Ukraine Regular"/>
                <a:ea typeface="e-Ukraine Regular"/>
                <a:cs typeface="e-Ukraine Regular"/>
              </a:rPr>
              <a:t>«Пульс»</a:t>
            </a:r>
            <a:endParaRPr lang="ru-RU" sz="3600" dirty="0">
              <a:solidFill>
                <a:srgbClr val="0070C0"/>
              </a:solidFill>
              <a:latin typeface="e-Ukraine Regular"/>
              <a:ea typeface="e-Ukraine Regular"/>
              <a:cs typeface="e-Ukrain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9431052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2345</TotalTime>
  <Words>459</Words>
  <Application>Microsoft Office PowerPoint</Application>
  <PresentationFormat>Произвольный</PresentationFormat>
  <Paragraphs>92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Трачук Богдан Олександрович</cp:lastModifiedBy>
  <cp:revision>308</cp:revision>
  <dcterms:created xsi:type="dcterms:W3CDTF">2020-09-06T17:16:32Z</dcterms:created>
  <dcterms:modified xsi:type="dcterms:W3CDTF">2022-01-06T12:43:18Z</dcterms:modified>
</cp:coreProperties>
</file>